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slides/slide111.xml" ContentType="application/vnd.openxmlformats-officedocument.presentationml.slide+xml"/>
  <Override PartName="/ppt/slides/slide112.xml" ContentType="application/vnd.openxmlformats-officedocument.presentationml.slide+xml"/>
  <Override PartName="/ppt/slides/slide113.xml" ContentType="application/vnd.openxmlformats-officedocument.presentationml.slide+xml"/>
  <Override PartName="/ppt/slides/slide114.xml" ContentType="application/vnd.openxmlformats-officedocument.presentationml.slide+xml"/>
  <Override PartName="/ppt/slides/slide115.xml" ContentType="application/vnd.openxmlformats-officedocument.presentationml.slide+xml"/>
  <Override PartName="/ppt/slides/slide116.xml" ContentType="application/vnd.openxmlformats-officedocument.presentationml.slide+xml"/>
  <Override PartName="/ppt/slides/slide117.xml" ContentType="application/vnd.openxmlformats-officedocument.presentationml.slide+xml"/>
  <Override PartName="/ppt/slides/slide118.xml" ContentType="application/vnd.openxmlformats-officedocument.presentationml.slide+xml"/>
  <Override PartName="/ppt/slides/slide119.xml" ContentType="application/vnd.openxmlformats-officedocument.presentationml.slide+xml"/>
  <Override PartName="/ppt/slides/slide120.xml" ContentType="application/vnd.openxmlformats-officedocument.presentationml.slide+xml"/>
  <Override PartName="/ppt/slides/slide121.xml" ContentType="application/vnd.openxmlformats-officedocument.presentationml.slide+xml"/>
  <Override PartName="/ppt/slides/slide122.xml" ContentType="application/vnd.openxmlformats-officedocument.presentationml.slide+xml"/>
  <Override PartName="/ppt/slides/slide123.xml" ContentType="application/vnd.openxmlformats-officedocument.presentationml.slide+xml"/>
  <Override PartName="/ppt/slides/slide124.xml" ContentType="application/vnd.openxmlformats-officedocument.presentationml.slide+xml"/>
  <Override PartName="/ppt/slides/slide125.xml" ContentType="application/vnd.openxmlformats-officedocument.presentationml.slide+xml"/>
  <Override PartName="/ppt/slides/slide126.xml" ContentType="application/vnd.openxmlformats-officedocument.presentationml.slide+xml"/>
  <Override PartName="/ppt/slides/slide127.xml" ContentType="application/vnd.openxmlformats-officedocument.presentationml.slide+xml"/>
  <Override PartName="/ppt/slides/slide128.xml" ContentType="application/vnd.openxmlformats-officedocument.presentationml.slide+xml"/>
  <Override PartName="/ppt/slides/slide129.xml" ContentType="application/vnd.openxmlformats-officedocument.presentationml.slide+xml"/>
  <Override PartName="/ppt/slides/slide130.xml" ContentType="application/vnd.openxmlformats-officedocument.presentationml.slide+xml"/>
  <Override PartName="/ppt/slides/slide131.xml" ContentType="application/vnd.openxmlformats-officedocument.presentationml.slide+xml"/>
  <Override PartName="/ppt/slides/slide132.xml" ContentType="application/vnd.openxmlformats-officedocument.presentationml.slide+xml"/>
  <Override PartName="/ppt/slides/slide133.xml" ContentType="application/vnd.openxmlformats-officedocument.presentationml.slide+xml"/>
  <Override PartName="/ppt/slides/slide134.xml" ContentType="application/vnd.openxmlformats-officedocument.presentationml.slide+xml"/>
  <Override PartName="/ppt/slides/slide135.xml" ContentType="application/vnd.openxmlformats-officedocument.presentationml.slide+xml"/>
  <Override PartName="/ppt/slides/slide136.xml" ContentType="application/vnd.openxmlformats-officedocument.presentationml.slide+xml"/>
  <Override PartName="/ppt/slides/slide137.xml" ContentType="application/vnd.openxmlformats-officedocument.presentationml.slide+xml"/>
  <Override PartName="/ppt/slides/slide138.xml" ContentType="application/vnd.openxmlformats-officedocument.presentationml.slide+xml"/>
  <Override PartName="/ppt/slides/slide139.xml" ContentType="application/vnd.openxmlformats-officedocument.presentationml.slide+xml"/>
  <Override PartName="/ppt/slides/slide140.xml" ContentType="application/vnd.openxmlformats-officedocument.presentationml.slide+xml"/>
  <Override PartName="/ppt/slides/slide141.xml" ContentType="application/vnd.openxmlformats-officedocument.presentationml.slide+xml"/>
  <Override PartName="/ppt/slides/slide142.xml" ContentType="application/vnd.openxmlformats-officedocument.presentationml.slide+xml"/>
  <Override PartName="/ppt/slides/slide143.xml" ContentType="application/vnd.openxmlformats-officedocument.presentationml.slide+xml"/>
  <Override PartName="/ppt/slides/slide144.xml" ContentType="application/vnd.openxmlformats-officedocument.presentationml.slide+xml"/>
  <Override PartName="/ppt/slides/slide145.xml" ContentType="application/vnd.openxmlformats-officedocument.presentationml.slide+xml"/>
  <Override PartName="/ppt/slides/slide146.xml" ContentType="application/vnd.openxmlformats-officedocument.presentationml.slide+xml"/>
  <Override PartName="/ppt/slides/slide147.xml" ContentType="application/vnd.openxmlformats-officedocument.presentationml.slide+xml"/>
  <Override PartName="/ppt/slides/slide148.xml" ContentType="application/vnd.openxmlformats-officedocument.presentationml.slide+xml"/>
  <Override PartName="/ppt/slides/slide149.xml" ContentType="application/vnd.openxmlformats-officedocument.presentationml.slide+xml"/>
  <Override PartName="/ppt/slides/slide150.xml" ContentType="application/vnd.openxmlformats-officedocument.presentationml.slide+xml"/>
  <Override PartName="/ppt/slides/slide151.xml" ContentType="application/vnd.openxmlformats-officedocument.presentationml.slide+xml"/>
  <Override PartName="/ppt/slides/slide152.xml" ContentType="application/vnd.openxmlformats-officedocument.presentationml.slide+xml"/>
  <Override PartName="/ppt/slides/slide153.xml" ContentType="application/vnd.openxmlformats-officedocument.presentationml.slide+xml"/>
  <Override PartName="/ppt/slides/slide154.xml" ContentType="application/vnd.openxmlformats-officedocument.presentationml.slide+xml"/>
  <Override PartName="/ppt/slides/slide155.xml" ContentType="application/vnd.openxmlformats-officedocument.presentationml.slide+xml"/>
  <Override PartName="/ppt/slides/slide156.xml" ContentType="application/vnd.openxmlformats-officedocument.presentationml.slide+xml"/>
  <Override PartName="/ppt/slides/slide157.xml" ContentType="application/vnd.openxmlformats-officedocument.presentationml.slide+xml"/>
  <Override PartName="/ppt/slides/slide158.xml" ContentType="application/vnd.openxmlformats-officedocument.presentationml.slide+xml"/>
  <Override PartName="/ppt/slides/slide159.xml" ContentType="application/vnd.openxmlformats-officedocument.presentationml.slide+xml"/>
  <Override PartName="/ppt/slides/slide160.xml" ContentType="application/vnd.openxmlformats-officedocument.presentationml.slide+xml"/>
  <Override PartName="/ppt/slides/slide161.xml" ContentType="application/vnd.openxmlformats-officedocument.presentationml.slide+xml"/>
  <Override PartName="/ppt/slides/slide162.xml" ContentType="application/vnd.openxmlformats-officedocument.presentationml.slide+xml"/>
  <Override PartName="/ppt/slides/slide163.xml" ContentType="application/vnd.openxmlformats-officedocument.presentationml.slide+xml"/>
  <Override PartName="/ppt/slides/slide164.xml" ContentType="application/vnd.openxmlformats-officedocument.presentationml.slide+xml"/>
  <Override PartName="/ppt/slides/slide165.xml" ContentType="application/vnd.openxmlformats-officedocument.presentationml.slide+xml"/>
  <Override PartName="/ppt/slides/slide166.xml" ContentType="application/vnd.openxmlformats-officedocument.presentationml.slide+xml"/>
  <Override PartName="/ppt/slides/slide167.xml" ContentType="application/vnd.openxmlformats-officedocument.presentationml.slide+xml"/>
  <Override PartName="/ppt/slides/slide168.xml" ContentType="application/vnd.openxmlformats-officedocument.presentationml.slide+xml"/>
  <Override PartName="/ppt/slides/slide169.xml" ContentType="application/vnd.openxmlformats-officedocument.presentationml.slide+xml"/>
  <Override PartName="/ppt/slides/slide170.xml" ContentType="application/vnd.openxmlformats-officedocument.presentationml.slide+xml"/>
  <Override PartName="/ppt/slides/slide171.xml" ContentType="application/vnd.openxmlformats-officedocument.presentationml.slide+xml"/>
  <Override PartName="/ppt/slides/slide172.xml" ContentType="application/vnd.openxmlformats-officedocument.presentationml.slide+xml"/>
  <Override PartName="/ppt/slides/slide173.xml" ContentType="application/vnd.openxmlformats-officedocument.presentationml.slide+xml"/>
  <Override PartName="/ppt/slides/slide174.xml" ContentType="application/vnd.openxmlformats-officedocument.presentationml.slide+xml"/>
  <Override PartName="/ppt/slides/slide175.xml" ContentType="application/vnd.openxmlformats-officedocument.presentationml.slide+xml"/>
  <Override PartName="/ppt/slides/slide176.xml" ContentType="application/vnd.openxmlformats-officedocument.presentationml.slide+xml"/>
  <Override PartName="/ppt/slides/slide177.xml" ContentType="application/vnd.openxmlformats-officedocument.presentationml.slide+xml"/>
  <Override PartName="/ppt/slides/slide178.xml" ContentType="application/vnd.openxmlformats-officedocument.presentationml.slide+xml"/>
  <Override PartName="/ppt/slides/slide179.xml" ContentType="application/vnd.openxmlformats-officedocument.presentationml.slide+xml"/>
  <Override PartName="/ppt/slides/slide180.xml" ContentType="application/vnd.openxmlformats-officedocument.presentationml.slide+xml"/>
  <Override PartName="/ppt/slides/slide181.xml" ContentType="application/vnd.openxmlformats-officedocument.presentationml.slide+xml"/>
  <Override PartName="/ppt/slides/slide182.xml" ContentType="application/vnd.openxmlformats-officedocument.presentationml.slide+xml"/>
  <Override PartName="/ppt/slides/slide183.xml" ContentType="application/vnd.openxmlformats-officedocument.presentationml.slide+xml"/>
  <Override PartName="/ppt/slides/slide184.xml" ContentType="application/vnd.openxmlformats-officedocument.presentationml.slide+xml"/>
  <Override PartName="/ppt/slides/slide185.xml" ContentType="application/vnd.openxmlformats-officedocument.presentationml.slide+xml"/>
  <Override PartName="/ppt/slides/slide186.xml" ContentType="application/vnd.openxmlformats-officedocument.presentationml.slide+xml"/>
  <Override PartName="/ppt/slides/slide187.xml" ContentType="application/vnd.openxmlformats-officedocument.presentationml.slide+xml"/>
  <Override PartName="/ppt/slides/slide188.xml" ContentType="application/vnd.openxmlformats-officedocument.presentationml.slide+xml"/>
  <Override PartName="/ppt/slides/slide189.xml" ContentType="application/vnd.openxmlformats-officedocument.presentationml.slide+xml"/>
  <Override PartName="/ppt/slides/slide190.xml" ContentType="application/vnd.openxmlformats-officedocument.presentationml.slide+xml"/>
  <Override PartName="/ppt/slides/slide191.xml" ContentType="application/vnd.openxmlformats-officedocument.presentationml.slide+xml"/>
  <Override PartName="/ppt/slides/slide192.xml" ContentType="application/vnd.openxmlformats-officedocument.presentationml.slide+xml"/>
  <Override PartName="/ppt/slides/slide193.xml" ContentType="application/vnd.openxmlformats-officedocument.presentationml.slide+xml"/>
  <Override PartName="/ppt/slides/slide194.xml" ContentType="application/vnd.openxmlformats-officedocument.presentationml.slide+xml"/>
  <Override PartName="/ppt/slides/slide195.xml" ContentType="application/vnd.openxmlformats-officedocument.presentationml.slide+xml"/>
  <Override PartName="/ppt/slides/slide196.xml" ContentType="application/vnd.openxmlformats-officedocument.presentationml.slide+xml"/>
  <Override PartName="/ppt/slides/slide197.xml" ContentType="application/vnd.openxmlformats-officedocument.presentationml.slide+xml"/>
  <Override PartName="/ppt/slides/slide198.xml" ContentType="application/vnd.openxmlformats-officedocument.presentationml.slide+xml"/>
  <Override PartName="/ppt/slides/slide199.xml" ContentType="application/vnd.openxmlformats-officedocument.presentationml.slide+xml"/>
  <Override PartName="/ppt/slides/slide200.xml" ContentType="application/vnd.openxmlformats-officedocument.presentationml.slide+xml"/>
  <Override PartName="/ppt/slides/slide201.xml" ContentType="application/vnd.openxmlformats-officedocument.presentationml.slide+xml"/>
  <Override PartName="/ppt/slides/slide202.xml" ContentType="application/vnd.openxmlformats-officedocument.presentationml.slide+xml"/>
  <Override PartName="/ppt/slides/slide203.xml" ContentType="application/vnd.openxmlformats-officedocument.presentationml.slide+xml"/>
  <Override PartName="/ppt/slides/slide204.xml" ContentType="application/vnd.openxmlformats-officedocument.presentationml.slide+xml"/>
  <Override PartName="/ppt/slides/slide205.xml" ContentType="application/vnd.openxmlformats-officedocument.presentationml.slide+xml"/>
  <Override PartName="/ppt/slides/slide206.xml" ContentType="application/vnd.openxmlformats-officedocument.presentationml.slide+xml"/>
  <Override PartName="/ppt/slides/slide207.xml" ContentType="application/vnd.openxmlformats-officedocument.presentationml.slide+xml"/>
  <Override PartName="/ppt/slides/slide208.xml" ContentType="application/vnd.openxmlformats-officedocument.presentationml.slide+xml"/>
  <Override PartName="/ppt/slides/slide209.xml" ContentType="application/vnd.openxmlformats-officedocument.presentationml.slide+xml"/>
  <Override PartName="/ppt/slides/slide210.xml" ContentType="application/vnd.openxmlformats-officedocument.presentationml.slide+xml"/>
  <Override PartName="/ppt/slides/slide211.xml" ContentType="application/vnd.openxmlformats-officedocument.presentationml.slide+xml"/>
  <Override PartName="/ppt/slides/slide212.xml" ContentType="application/vnd.openxmlformats-officedocument.presentationml.slide+xml"/>
  <Override PartName="/ppt/slides/slide213.xml" ContentType="application/vnd.openxmlformats-officedocument.presentationml.slide+xml"/>
  <Override PartName="/ppt/slides/slide214.xml" ContentType="application/vnd.openxmlformats-officedocument.presentationml.slide+xml"/>
  <Override PartName="/ppt/slides/slide215.xml" ContentType="application/vnd.openxmlformats-officedocument.presentationml.slide+xml"/>
  <Override PartName="/ppt/slides/slide216.xml" ContentType="application/vnd.openxmlformats-officedocument.presentationml.slide+xml"/>
  <Override PartName="/ppt/slides/slide217.xml" ContentType="application/vnd.openxmlformats-officedocument.presentationml.slide+xml"/>
  <Override PartName="/ppt/slides/slide218.xml" ContentType="application/vnd.openxmlformats-officedocument.presentationml.slide+xml"/>
  <Override PartName="/ppt/slides/slide219.xml" ContentType="application/vnd.openxmlformats-officedocument.presentationml.slide+xml"/>
  <Override PartName="/ppt/slides/slide220.xml" ContentType="application/vnd.openxmlformats-officedocument.presentationml.slide+xml"/>
  <Override PartName="/ppt/slides/slide221.xml" ContentType="application/vnd.openxmlformats-officedocument.presentationml.slide+xml"/>
  <Override PartName="/ppt/slides/slide222.xml" ContentType="application/vnd.openxmlformats-officedocument.presentationml.slide+xml"/>
  <Override PartName="/ppt/slides/slide223.xml" ContentType="application/vnd.openxmlformats-officedocument.presentationml.slide+xml"/>
  <Override PartName="/ppt/slides/slide224.xml" ContentType="application/vnd.openxmlformats-officedocument.presentationml.slide+xml"/>
  <Override PartName="/ppt/slides/slide225.xml" ContentType="application/vnd.openxmlformats-officedocument.presentationml.slide+xml"/>
  <Override PartName="/ppt/slides/slide226.xml" ContentType="application/vnd.openxmlformats-officedocument.presentationml.slide+xml"/>
  <Override PartName="/ppt/slides/slide227.xml" ContentType="application/vnd.openxmlformats-officedocument.presentationml.slide+xml"/>
  <Override PartName="/ppt/slides/slide228.xml" ContentType="application/vnd.openxmlformats-officedocument.presentationml.slide+xml"/>
  <Override PartName="/ppt/slides/slide229.xml" ContentType="application/vnd.openxmlformats-officedocument.presentationml.slide+xml"/>
  <Override PartName="/ppt/slides/slide230.xml" ContentType="application/vnd.openxmlformats-officedocument.presentationml.slide+xml"/>
  <Override PartName="/ppt/slides/slide231.xml" ContentType="application/vnd.openxmlformats-officedocument.presentationml.slide+xml"/>
  <Override PartName="/ppt/slides/slide232.xml" ContentType="application/vnd.openxmlformats-officedocument.presentationml.slide+xml"/>
  <Override PartName="/ppt/slides/slide233.xml" ContentType="application/vnd.openxmlformats-officedocument.presentationml.slide+xml"/>
  <Override PartName="/ppt/slides/slide234.xml" ContentType="application/vnd.openxmlformats-officedocument.presentationml.slide+xml"/>
  <Override PartName="/ppt/slides/slide235.xml" ContentType="application/vnd.openxmlformats-officedocument.presentationml.slide+xml"/>
  <Override PartName="/ppt/slides/slide236.xml" ContentType="application/vnd.openxmlformats-officedocument.presentationml.slide+xml"/>
  <Override PartName="/ppt/slides/slide237.xml" ContentType="application/vnd.openxmlformats-officedocument.presentationml.slide+xml"/>
  <Override PartName="/ppt/slides/slide238.xml" ContentType="application/vnd.openxmlformats-officedocument.presentationml.slide+xml"/>
  <Override PartName="/ppt/slides/slide239.xml" ContentType="application/vnd.openxmlformats-officedocument.presentationml.slide+xml"/>
  <Override PartName="/ppt/slides/slide240.xml" ContentType="application/vnd.openxmlformats-officedocument.presentationml.slide+xml"/>
  <Override PartName="/ppt/slides/slide241.xml" ContentType="application/vnd.openxmlformats-officedocument.presentationml.slide+xml"/>
  <Override PartName="/ppt/slides/slide242.xml" ContentType="application/vnd.openxmlformats-officedocument.presentationml.slide+xml"/>
  <Override PartName="/ppt/slides/slide243.xml" ContentType="application/vnd.openxmlformats-officedocument.presentationml.slide+xml"/>
  <Override PartName="/ppt/slides/slide244.xml" ContentType="application/vnd.openxmlformats-officedocument.presentationml.slide+xml"/>
  <Override PartName="/ppt/slides/slide245.xml" ContentType="application/vnd.openxmlformats-officedocument.presentationml.slide+xml"/>
  <Override PartName="/ppt/slides/slide246.xml" ContentType="application/vnd.openxmlformats-officedocument.presentationml.slide+xml"/>
  <Override PartName="/ppt/slides/slide247.xml" ContentType="application/vnd.openxmlformats-officedocument.presentationml.slide+xml"/>
  <Override PartName="/ppt/slides/slide248.xml" ContentType="application/vnd.openxmlformats-officedocument.presentationml.slide+xml"/>
  <Override PartName="/ppt/slides/slide249.xml" ContentType="application/vnd.openxmlformats-officedocument.presentationml.slide+xml"/>
  <Override PartName="/ppt/slides/slide250.xml" ContentType="application/vnd.openxmlformats-officedocument.presentationml.slide+xml"/>
  <Override PartName="/ppt/slides/slide251.xml" ContentType="application/vnd.openxmlformats-officedocument.presentationml.slide+xml"/>
  <Override PartName="/ppt/slides/slide252.xml" ContentType="application/vnd.openxmlformats-officedocument.presentationml.slide+xml"/>
  <Override PartName="/ppt/slides/slide253.xml" ContentType="application/vnd.openxmlformats-officedocument.presentationml.slide+xml"/>
  <Override PartName="/ppt/slides/slide254.xml" ContentType="application/vnd.openxmlformats-officedocument.presentationml.slide+xml"/>
  <Override PartName="/ppt/slides/slide255.xml" ContentType="application/vnd.openxmlformats-officedocument.presentationml.slide+xml"/>
  <Override PartName="/ppt/slides/slide256.xml" ContentType="application/vnd.openxmlformats-officedocument.presentationml.slide+xml"/>
  <Override PartName="/ppt/slides/slide257.xml" ContentType="application/vnd.openxmlformats-officedocument.presentationml.slide+xml"/>
  <Override PartName="/ppt/slides/slide258.xml" ContentType="application/vnd.openxmlformats-officedocument.presentationml.slide+xml"/>
  <Override PartName="/ppt/slides/slide259.xml" ContentType="application/vnd.openxmlformats-officedocument.presentationml.slide+xml"/>
  <Override PartName="/ppt/slides/slide260.xml" ContentType="application/vnd.openxmlformats-officedocument.presentationml.slide+xml"/>
  <Override PartName="/ppt/slides/slide26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9.xml" ContentType="application/vnd.openxmlformats-officedocument.presentationml.notesSlide+xml"/>
  <Override PartName="/ppt/vbaProject.bin" ContentType="application/vnd.ms-office.vbaPro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howSpecialPlsOnTitleSld="0" strictFirstAndLastChars="0" saveSubsetFonts="1">
  <p:sldMasterIdLst>
    <p:sldMasterId id="2147483664" r:id="rId1"/>
    <p:sldMasterId id="2147483677" r:id="rId2"/>
  </p:sldMasterIdLst>
  <p:notesMasterIdLst>
    <p:notesMasterId r:id="rId264"/>
  </p:notesMasterIdLst>
  <p:handoutMasterIdLst>
    <p:handoutMasterId r:id="rId265"/>
  </p:handoutMasterIdLst>
  <p:sldIdLst>
    <p:sldId id="615" r:id="rId3"/>
    <p:sldId id="600" r:id="rId4"/>
    <p:sldId id="601" r:id="rId5"/>
    <p:sldId id="602" r:id="rId6"/>
    <p:sldId id="603" r:id="rId7"/>
    <p:sldId id="623" r:id="rId8"/>
    <p:sldId id="604" r:id="rId9"/>
    <p:sldId id="605" r:id="rId10"/>
    <p:sldId id="606" r:id="rId11"/>
    <p:sldId id="607" r:id="rId12"/>
    <p:sldId id="608" r:id="rId13"/>
    <p:sldId id="609" r:id="rId14"/>
    <p:sldId id="610" r:id="rId15"/>
    <p:sldId id="611" r:id="rId16"/>
    <p:sldId id="612" r:id="rId17"/>
    <p:sldId id="626" r:id="rId18"/>
    <p:sldId id="613" r:id="rId19"/>
    <p:sldId id="614" r:id="rId20"/>
    <p:sldId id="714" r:id="rId21"/>
    <p:sldId id="715" r:id="rId22"/>
    <p:sldId id="581" r:id="rId23"/>
    <p:sldId id="582" r:id="rId24"/>
    <p:sldId id="627" r:id="rId25"/>
    <p:sldId id="584" r:id="rId26"/>
    <p:sldId id="585" r:id="rId27"/>
    <p:sldId id="696" r:id="rId28"/>
    <p:sldId id="586" r:id="rId29"/>
    <p:sldId id="587" r:id="rId30"/>
    <p:sldId id="697" r:id="rId31"/>
    <p:sldId id="588" r:id="rId32"/>
    <p:sldId id="589" r:id="rId33"/>
    <p:sldId id="628" r:id="rId34"/>
    <p:sldId id="591" r:id="rId35"/>
    <p:sldId id="592" r:id="rId36"/>
    <p:sldId id="593" r:id="rId37"/>
    <p:sldId id="594" r:id="rId38"/>
    <p:sldId id="595" r:id="rId39"/>
    <p:sldId id="596" r:id="rId40"/>
    <p:sldId id="597" r:id="rId41"/>
    <p:sldId id="598" r:id="rId42"/>
    <p:sldId id="599" r:id="rId43"/>
    <p:sldId id="699" r:id="rId44"/>
    <p:sldId id="374" r:id="rId45"/>
    <p:sldId id="503" r:id="rId46"/>
    <p:sldId id="504" r:id="rId47"/>
    <p:sldId id="814" r:id="rId48"/>
    <p:sldId id="506" r:id="rId49"/>
    <p:sldId id="629" r:id="rId50"/>
    <p:sldId id="507" r:id="rId51"/>
    <p:sldId id="508" r:id="rId52"/>
    <p:sldId id="630" r:id="rId53"/>
    <p:sldId id="509" r:id="rId54"/>
    <p:sldId id="510" r:id="rId55"/>
    <p:sldId id="511" r:id="rId56"/>
    <p:sldId id="632" r:id="rId57"/>
    <p:sldId id="512" r:id="rId58"/>
    <p:sldId id="513" r:id="rId59"/>
    <p:sldId id="514" r:id="rId60"/>
    <p:sldId id="631" r:id="rId61"/>
    <p:sldId id="553" r:id="rId62"/>
    <p:sldId id="515" r:id="rId63"/>
    <p:sldId id="517" r:id="rId64"/>
    <p:sldId id="516" r:id="rId65"/>
    <p:sldId id="519" r:id="rId66"/>
    <p:sldId id="716" r:id="rId67"/>
    <p:sldId id="815" r:id="rId68"/>
    <p:sldId id="518" r:id="rId69"/>
    <p:sldId id="633" r:id="rId70"/>
    <p:sldId id="816" r:id="rId71"/>
    <p:sldId id="521" r:id="rId72"/>
    <p:sldId id="522" r:id="rId73"/>
    <p:sldId id="523" r:id="rId74"/>
    <p:sldId id="524" r:id="rId75"/>
    <p:sldId id="525" r:id="rId76"/>
    <p:sldId id="527" r:id="rId77"/>
    <p:sldId id="526" r:id="rId78"/>
    <p:sldId id="410" r:id="rId79"/>
    <p:sldId id="528" r:id="rId80"/>
    <p:sldId id="529" r:id="rId81"/>
    <p:sldId id="817" r:id="rId82"/>
    <p:sldId id="530" r:id="rId83"/>
    <p:sldId id="531" r:id="rId84"/>
    <p:sldId id="532" r:id="rId85"/>
    <p:sldId id="533" r:id="rId86"/>
    <p:sldId id="641" r:id="rId87"/>
    <p:sldId id="642" r:id="rId88"/>
    <p:sldId id="643" r:id="rId89"/>
    <p:sldId id="534" r:id="rId90"/>
    <p:sldId id="634" r:id="rId91"/>
    <p:sldId id="538" r:id="rId92"/>
    <p:sldId id="539" r:id="rId93"/>
    <p:sldId id="540" r:id="rId94"/>
    <p:sldId id="541" r:id="rId95"/>
    <p:sldId id="542" r:id="rId96"/>
    <p:sldId id="543" r:id="rId97"/>
    <p:sldId id="636" r:id="rId98"/>
    <p:sldId id="635" r:id="rId99"/>
    <p:sldId id="818" r:id="rId100"/>
    <p:sldId id="544" r:id="rId101"/>
    <p:sldId id="637" r:id="rId102"/>
    <p:sldId id="717" r:id="rId103"/>
    <p:sldId id="638" r:id="rId104"/>
    <p:sldId id="639" r:id="rId105"/>
    <p:sldId id="640" r:id="rId106"/>
    <p:sldId id="535" r:id="rId107"/>
    <p:sldId id="545" r:id="rId108"/>
    <p:sldId id="536" r:id="rId109"/>
    <p:sldId id="546" r:id="rId110"/>
    <p:sldId id="644" r:id="rId111"/>
    <p:sldId id="537" r:id="rId112"/>
    <p:sldId id="547" r:id="rId113"/>
    <p:sldId id="645" r:id="rId114"/>
    <p:sldId id="430" r:id="rId115"/>
    <p:sldId id="558" r:id="rId116"/>
    <p:sldId id="559" r:id="rId117"/>
    <p:sldId id="560" r:id="rId118"/>
    <p:sldId id="719" r:id="rId119"/>
    <p:sldId id="752" r:id="rId120"/>
    <p:sldId id="753" r:id="rId121"/>
    <p:sldId id="754" r:id="rId122"/>
    <p:sldId id="755" r:id="rId123"/>
    <p:sldId id="720" r:id="rId124"/>
    <p:sldId id="721" r:id="rId125"/>
    <p:sldId id="722" r:id="rId126"/>
    <p:sldId id="723" r:id="rId127"/>
    <p:sldId id="724" r:id="rId128"/>
    <p:sldId id="725" r:id="rId129"/>
    <p:sldId id="726" r:id="rId130"/>
    <p:sldId id="727" r:id="rId131"/>
    <p:sldId id="728" r:id="rId132"/>
    <p:sldId id="729" r:id="rId133"/>
    <p:sldId id="730" r:id="rId134"/>
    <p:sldId id="731" r:id="rId135"/>
    <p:sldId id="732" r:id="rId136"/>
    <p:sldId id="733" r:id="rId137"/>
    <p:sldId id="734" r:id="rId138"/>
    <p:sldId id="735" r:id="rId139"/>
    <p:sldId id="736" r:id="rId140"/>
    <p:sldId id="737" r:id="rId141"/>
    <p:sldId id="738" r:id="rId142"/>
    <p:sldId id="739" r:id="rId143"/>
    <p:sldId id="740" r:id="rId144"/>
    <p:sldId id="741" r:id="rId145"/>
    <p:sldId id="742" r:id="rId146"/>
    <p:sldId id="743" r:id="rId147"/>
    <p:sldId id="744" r:id="rId148"/>
    <p:sldId id="745" r:id="rId149"/>
    <p:sldId id="746" r:id="rId150"/>
    <p:sldId id="747" r:id="rId151"/>
    <p:sldId id="748" r:id="rId152"/>
    <p:sldId id="749" r:id="rId153"/>
    <p:sldId id="750" r:id="rId154"/>
    <p:sldId id="751" r:id="rId155"/>
    <p:sldId id="718" r:id="rId156"/>
    <p:sldId id="762" r:id="rId157"/>
    <p:sldId id="756" r:id="rId158"/>
    <p:sldId id="757" r:id="rId159"/>
    <p:sldId id="758" r:id="rId160"/>
    <p:sldId id="759" r:id="rId161"/>
    <p:sldId id="760" r:id="rId162"/>
    <p:sldId id="763" r:id="rId163"/>
    <p:sldId id="764" r:id="rId164"/>
    <p:sldId id="765" r:id="rId165"/>
    <p:sldId id="766" r:id="rId166"/>
    <p:sldId id="767" r:id="rId167"/>
    <p:sldId id="768" r:id="rId168"/>
    <p:sldId id="769" r:id="rId169"/>
    <p:sldId id="770" r:id="rId170"/>
    <p:sldId id="771" r:id="rId171"/>
    <p:sldId id="772" r:id="rId172"/>
    <p:sldId id="773" r:id="rId173"/>
    <p:sldId id="774" r:id="rId174"/>
    <p:sldId id="775" r:id="rId175"/>
    <p:sldId id="776" r:id="rId176"/>
    <p:sldId id="777" r:id="rId177"/>
    <p:sldId id="778" r:id="rId178"/>
    <p:sldId id="779" r:id="rId179"/>
    <p:sldId id="780" r:id="rId180"/>
    <p:sldId id="781" r:id="rId181"/>
    <p:sldId id="782" r:id="rId182"/>
    <p:sldId id="783" r:id="rId183"/>
    <p:sldId id="784" r:id="rId184"/>
    <p:sldId id="785" r:id="rId185"/>
    <p:sldId id="786" r:id="rId186"/>
    <p:sldId id="787" r:id="rId187"/>
    <p:sldId id="789" r:id="rId188"/>
    <p:sldId id="792" r:id="rId189"/>
    <p:sldId id="790" r:id="rId190"/>
    <p:sldId id="793" r:id="rId191"/>
    <p:sldId id="794" r:id="rId192"/>
    <p:sldId id="796" r:id="rId193"/>
    <p:sldId id="797" r:id="rId194"/>
    <p:sldId id="795" r:id="rId195"/>
    <p:sldId id="788" r:id="rId196"/>
    <p:sldId id="561" r:id="rId197"/>
    <p:sldId id="707" r:id="rId198"/>
    <p:sldId id="700" r:id="rId199"/>
    <p:sldId id="562" r:id="rId200"/>
    <p:sldId id="798" r:id="rId201"/>
    <p:sldId id="570" r:id="rId202"/>
    <p:sldId id="571" r:id="rId203"/>
    <p:sldId id="706" r:id="rId204"/>
    <p:sldId id="708" r:id="rId205"/>
    <p:sldId id="799" r:id="rId206"/>
    <p:sldId id="791" r:id="rId207"/>
    <p:sldId id="801" r:id="rId208"/>
    <p:sldId id="802" r:id="rId209"/>
    <p:sldId id="806" r:id="rId210"/>
    <p:sldId id="803" r:id="rId211"/>
    <p:sldId id="804" r:id="rId212"/>
    <p:sldId id="805" r:id="rId213"/>
    <p:sldId id="470" r:id="rId214"/>
    <p:sldId id="646" r:id="rId215"/>
    <p:sldId id="649" r:id="rId216"/>
    <p:sldId id="648" r:id="rId217"/>
    <p:sldId id="650" r:id="rId218"/>
    <p:sldId id="651" r:id="rId219"/>
    <p:sldId id="710" r:id="rId220"/>
    <p:sldId id="656" r:id="rId221"/>
    <p:sldId id="657" r:id="rId222"/>
    <p:sldId id="658" r:id="rId223"/>
    <p:sldId id="659" r:id="rId224"/>
    <p:sldId id="660" r:id="rId225"/>
    <p:sldId id="652" r:id="rId226"/>
    <p:sldId id="810" r:id="rId227"/>
    <p:sldId id="654" r:id="rId228"/>
    <p:sldId id="663" r:id="rId229"/>
    <p:sldId id="662" r:id="rId230"/>
    <p:sldId id="695" r:id="rId231"/>
    <p:sldId id="665" r:id="rId232"/>
    <p:sldId id="666" r:id="rId233"/>
    <p:sldId id="667" r:id="rId234"/>
    <p:sldId id="811" r:id="rId235"/>
    <p:sldId id="807" r:id="rId236"/>
    <p:sldId id="661" r:id="rId237"/>
    <p:sldId id="668" r:id="rId238"/>
    <p:sldId id="812" r:id="rId239"/>
    <p:sldId id="694" r:id="rId240"/>
    <p:sldId id="678" r:id="rId241"/>
    <p:sldId id="819" r:id="rId242"/>
    <p:sldId id="820" r:id="rId243"/>
    <p:sldId id="681" r:id="rId244"/>
    <p:sldId id="682" r:id="rId245"/>
    <p:sldId id="813" r:id="rId246"/>
    <p:sldId id="680" r:id="rId247"/>
    <p:sldId id="677" r:id="rId248"/>
    <p:sldId id="808" r:id="rId249"/>
    <p:sldId id="685" r:id="rId250"/>
    <p:sldId id="684" r:id="rId251"/>
    <p:sldId id="688" r:id="rId252"/>
    <p:sldId id="809" r:id="rId253"/>
    <p:sldId id="687" r:id="rId254"/>
    <p:sldId id="689" r:id="rId255"/>
    <p:sldId id="670" r:id="rId256"/>
    <p:sldId id="711" r:id="rId257"/>
    <p:sldId id="672" r:id="rId258"/>
    <p:sldId id="673" r:id="rId259"/>
    <p:sldId id="674" r:id="rId260"/>
    <p:sldId id="675" r:id="rId261"/>
    <p:sldId id="712" r:id="rId262"/>
    <p:sldId id="713" r:id="rId263"/>
  </p:sldIdLst>
  <p:sldSz cx="9144000" cy="6858000" type="screen4x3"/>
  <p:notesSz cx="7099300" cy="10234613"/>
  <p:defaultTextStyle>
    <a:defPPr>
      <a:defRPr lang="en-GB"/>
    </a:defPPr>
    <a:lvl1pPr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1pPr>
    <a:lvl2pPr marL="4572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2pPr>
    <a:lvl3pPr marL="9144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3pPr>
    <a:lvl4pPr marL="13716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4pPr>
    <a:lvl5pPr marL="1828800" algn="l" rtl="0" eaLnBrk="0" fontAlgn="base" hangingPunct="0">
      <a:spcBef>
        <a:spcPct val="20000"/>
      </a:spcBef>
      <a:spcAft>
        <a:spcPct val="0"/>
      </a:spcAft>
      <a:buClr>
        <a:schemeClr val="hlink"/>
      </a:buClr>
      <a:buSzPct val="90000"/>
      <a:buFont typeface="Wingdings" pitchFamily="2" charset="2"/>
      <a:buChar char="l"/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5pPr>
    <a:lvl6pPr marL="22860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6pPr>
    <a:lvl7pPr marL="27432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7pPr>
    <a:lvl8pPr marL="32004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8pPr>
    <a:lvl9pPr marL="3657600" algn="l" defTabSz="914400" rtl="0" eaLnBrk="1" latinLnBrk="0" hangingPunct="1">
      <a:defRPr kumimoji="1" sz="2500" kern="1200">
        <a:solidFill>
          <a:schemeClr val="hlink"/>
        </a:solidFill>
        <a:latin typeface="Univers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9900"/>
    <a:srgbClr val="99FFCC"/>
    <a:srgbClr val="FFFF66"/>
    <a:srgbClr val="008000"/>
    <a:srgbClr val="00CCFF"/>
    <a:srgbClr val="333333"/>
    <a:srgbClr val="5F5F5F"/>
    <a:srgbClr val="00006E"/>
    <a:srgbClr val="CC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jl, gemiddeld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202B0CA-FC54-4496-8BCA-5EF66A818D29}" styleName="Stijl, donker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2308" autoAdjust="0"/>
  </p:normalViewPr>
  <p:slideViewPr>
    <p:cSldViewPr>
      <p:cViewPr varScale="1">
        <p:scale>
          <a:sx n="68" d="100"/>
          <a:sy n="68" d="100"/>
        </p:scale>
        <p:origin x="-888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76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5" d="100"/>
          <a:sy n="75" d="100"/>
        </p:scale>
        <p:origin x="-2118" y="-90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63" Type="http://schemas.openxmlformats.org/officeDocument/2006/relationships/slide" Target="slides/slide61.xml"/><Relationship Id="rId84" Type="http://schemas.openxmlformats.org/officeDocument/2006/relationships/slide" Target="slides/slide82.xml"/><Relationship Id="rId138" Type="http://schemas.openxmlformats.org/officeDocument/2006/relationships/slide" Target="slides/slide136.xml"/><Relationship Id="rId159" Type="http://schemas.openxmlformats.org/officeDocument/2006/relationships/slide" Target="slides/slide157.xml"/><Relationship Id="rId170" Type="http://schemas.openxmlformats.org/officeDocument/2006/relationships/slide" Target="slides/slide168.xml"/><Relationship Id="rId191" Type="http://schemas.openxmlformats.org/officeDocument/2006/relationships/slide" Target="slides/slide189.xml"/><Relationship Id="rId205" Type="http://schemas.openxmlformats.org/officeDocument/2006/relationships/slide" Target="slides/slide203.xml"/><Relationship Id="rId226" Type="http://schemas.openxmlformats.org/officeDocument/2006/relationships/slide" Target="slides/slide224.xml"/><Relationship Id="rId247" Type="http://schemas.openxmlformats.org/officeDocument/2006/relationships/slide" Target="slides/slide245.xml"/><Relationship Id="rId107" Type="http://schemas.openxmlformats.org/officeDocument/2006/relationships/slide" Target="slides/slide105.xml"/><Relationship Id="rId268" Type="http://schemas.openxmlformats.org/officeDocument/2006/relationships/theme" Target="theme/theme1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53" Type="http://schemas.openxmlformats.org/officeDocument/2006/relationships/slide" Target="slides/slide51.xml"/><Relationship Id="rId74" Type="http://schemas.openxmlformats.org/officeDocument/2006/relationships/slide" Target="slides/slide72.xml"/><Relationship Id="rId128" Type="http://schemas.openxmlformats.org/officeDocument/2006/relationships/slide" Target="slides/slide126.xml"/><Relationship Id="rId149" Type="http://schemas.openxmlformats.org/officeDocument/2006/relationships/slide" Target="slides/slide147.xml"/><Relationship Id="rId5" Type="http://schemas.openxmlformats.org/officeDocument/2006/relationships/slide" Target="slides/slide3.xml"/><Relationship Id="rId95" Type="http://schemas.openxmlformats.org/officeDocument/2006/relationships/slide" Target="slides/slide93.xml"/><Relationship Id="rId160" Type="http://schemas.openxmlformats.org/officeDocument/2006/relationships/slide" Target="slides/slide158.xml"/><Relationship Id="rId181" Type="http://schemas.openxmlformats.org/officeDocument/2006/relationships/slide" Target="slides/slide179.xml"/><Relationship Id="rId216" Type="http://schemas.openxmlformats.org/officeDocument/2006/relationships/slide" Target="slides/slide214.xml"/><Relationship Id="rId237" Type="http://schemas.openxmlformats.org/officeDocument/2006/relationships/slide" Target="slides/slide235.xml"/><Relationship Id="rId258" Type="http://schemas.openxmlformats.org/officeDocument/2006/relationships/slide" Target="slides/slide256.xml"/><Relationship Id="rId22" Type="http://schemas.openxmlformats.org/officeDocument/2006/relationships/slide" Target="slides/slide20.xml"/><Relationship Id="rId43" Type="http://schemas.openxmlformats.org/officeDocument/2006/relationships/slide" Target="slides/slide41.xml"/><Relationship Id="rId64" Type="http://schemas.openxmlformats.org/officeDocument/2006/relationships/slide" Target="slides/slide62.xml"/><Relationship Id="rId118" Type="http://schemas.openxmlformats.org/officeDocument/2006/relationships/slide" Target="slides/slide116.xml"/><Relationship Id="rId139" Type="http://schemas.openxmlformats.org/officeDocument/2006/relationships/slide" Target="slides/slide137.xml"/><Relationship Id="rId85" Type="http://schemas.openxmlformats.org/officeDocument/2006/relationships/slide" Target="slides/slide83.xml"/><Relationship Id="rId150" Type="http://schemas.openxmlformats.org/officeDocument/2006/relationships/slide" Target="slides/slide148.xml"/><Relationship Id="rId171" Type="http://schemas.openxmlformats.org/officeDocument/2006/relationships/slide" Target="slides/slide169.xml"/><Relationship Id="rId192" Type="http://schemas.openxmlformats.org/officeDocument/2006/relationships/slide" Target="slides/slide190.xml"/><Relationship Id="rId206" Type="http://schemas.openxmlformats.org/officeDocument/2006/relationships/slide" Target="slides/slide204.xml"/><Relationship Id="rId227" Type="http://schemas.openxmlformats.org/officeDocument/2006/relationships/slide" Target="slides/slide225.xml"/><Relationship Id="rId248" Type="http://schemas.openxmlformats.org/officeDocument/2006/relationships/slide" Target="slides/slide246.xml"/><Relationship Id="rId269" Type="http://schemas.openxmlformats.org/officeDocument/2006/relationships/tableStyles" Target="tableStyles.xml"/><Relationship Id="rId12" Type="http://schemas.openxmlformats.org/officeDocument/2006/relationships/slide" Target="slides/slide10.xml"/><Relationship Id="rId33" Type="http://schemas.openxmlformats.org/officeDocument/2006/relationships/slide" Target="slides/slide31.xml"/><Relationship Id="rId108" Type="http://schemas.openxmlformats.org/officeDocument/2006/relationships/slide" Target="slides/slide106.xml"/><Relationship Id="rId129" Type="http://schemas.openxmlformats.org/officeDocument/2006/relationships/slide" Target="slides/slide127.xml"/><Relationship Id="rId54" Type="http://schemas.openxmlformats.org/officeDocument/2006/relationships/slide" Target="slides/slide52.xml"/><Relationship Id="rId75" Type="http://schemas.openxmlformats.org/officeDocument/2006/relationships/slide" Target="slides/slide73.xml"/><Relationship Id="rId96" Type="http://schemas.openxmlformats.org/officeDocument/2006/relationships/slide" Target="slides/slide94.xml"/><Relationship Id="rId140" Type="http://schemas.openxmlformats.org/officeDocument/2006/relationships/slide" Target="slides/slide138.xml"/><Relationship Id="rId161" Type="http://schemas.openxmlformats.org/officeDocument/2006/relationships/slide" Target="slides/slide159.xml"/><Relationship Id="rId182" Type="http://schemas.openxmlformats.org/officeDocument/2006/relationships/slide" Target="slides/slide180.xml"/><Relationship Id="rId217" Type="http://schemas.openxmlformats.org/officeDocument/2006/relationships/slide" Target="slides/slide215.xml"/><Relationship Id="rId6" Type="http://schemas.openxmlformats.org/officeDocument/2006/relationships/slide" Target="slides/slide4.xml"/><Relationship Id="rId238" Type="http://schemas.openxmlformats.org/officeDocument/2006/relationships/slide" Target="slides/slide236.xml"/><Relationship Id="rId259" Type="http://schemas.openxmlformats.org/officeDocument/2006/relationships/slide" Target="slides/slide257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49" Type="http://schemas.openxmlformats.org/officeDocument/2006/relationships/slide" Target="slides/slide47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270" Type="http://schemas.microsoft.com/office/2006/relationships/vbaProject" Target="vbaProject.bin"/><Relationship Id="rId44" Type="http://schemas.openxmlformats.org/officeDocument/2006/relationships/slide" Target="slides/slide42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130" Type="http://schemas.openxmlformats.org/officeDocument/2006/relationships/slide" Target="slides/slide128.xml"/><Relationship Id="rId135" Type="http://schemas.openxmlformats.org/officeDocument/2006/relationships/slide" Target="slides/slide133.xml"/><Relationship Id="rId151" Type="http://schemas.openxmlformats.org/officeDocument/2006/relationships/slide" Target="slides/slide149.xml"/><Relationship Id="rId156" Type="http://schemas.openxmlformats.org/officeDocument/2006/relationships/slide" Target="slides/slide154.xml"/><Relationship Id="rId177" Type="http://schemas.openxmlformats.org/officeDocument/2006/relationships/slide" Target="slides/slide175.xml"/><Relationship Id="rId198" Type="http://schemas.openxmlformats.org/officeDocument/2006/relationships/slide" Target="slides/slide196.xml"/><Relationship Id="rId172" Type="http://schemas.openxmlformats.org/officeDocument/2006/relationships/slide" Target="slides/slide170.xml"/><Relationship Id="rId193" Type="http://schemas.openxmlformats.org/officeDocument/2006/relationships/slide" Target="slides/slide191.xml"/><Relationship Id="rId202" Type="http://schemas.openxmlformats.org/officeDocument/2006/relationships/slide" Target="slides/slide200.xml"/><Relationship Id="rId207" Type="http://schemas.openxmlformats.org/officeDocument/2006/relationships/slide" Target="slides/slide205.xml"/><Relationship Id="rId223" Type="http://schemas.openxmlformats.org/officeDocument/2006/relationships/slide" Target="slides/slide221.xml"/><Relationship Id="rId228" Type="http://schemas.openxmlformats.org/officeDocument/2006/relationships/slide" Target="slides/slide226.xml"/><Relationship Id="rId244" Type="http://schemas.openxmlformats.org/officeDocument/2006/relationships/slide" Target="slides/slide242.xml"/><Relationship Id="rId249" Type="http://schemas.openxmlformats.org/officeDocument/2006/relationships/slide" Target="slides/slide24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260" Type="http://schemas.openxmlformats.org/officeDocument/2006/relationships/slide" Target="slides/slide258.xml"/><Relationship Id="rId265" Type="http://schemas.openxmlformats.org/officeDocument/2006/relationships/handoutMaster" Target="handoutMasters/handoutMaster1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141" Type="http://schemas.openxmlformats.org/officeDocument/2006/relationships/slide" Target="slides/slide139.xml"/><Relationship Id="rId146" Type="http://schemas.openxmlformats.org/officeDocument/2006/relationships/slide" Target="slides/slide144.xml"/><Relationship Id="rId167" Type="http://schemas.openxmlformats.org/officeDocument/2006/relationships/slide" Target="slides/slide165.xml"/><Relationship Id="rId188" Type="http://schemas.openxmlformats.org/officeDocument/2006/relationships/slide" Target="slides/slide186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162" Type="http://schemas.openxmlformats.org/officeDocument/2006/relationships/slide" Target="slides/slide160.xml"/><Relationship Id="rId183" Type="http://schemas.openxmlformats.org/officeDocument/2006/relationships/slide" Target="slides/slide181.xml"/><Relationship Id="rId213" Type="http://schemas.openxmlformats.org/officeDocument/2006/relationships/slide" Target="slides/slide211.xml"/><Relationship Id="rId218" Type="http://schemas.openxmlformats.org/officeDocument/2006/relationships/slide" Target="slides/slide216.xml"/><Relationship Id="rId234" Type="http://schemas.openxmlformats.org/officeDocument/2006/relationships/slide" Target="slides/slide232.xml"/><Relationship Id="rId239" Type="http://schemas.openxmlformats.org/officeDocument/2006/relationships/slide" Target="slides/slide237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50" Type="http://schemas.openxmlformats.org/officeDocument/2006/relationships/slide" Target="slides/slide248.xml"/><Relationship Id="rId255" Type="http://schemas.openxmlformats.org/officeDocument/2006/relationships/slide" Target="slides/slide253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slide" Target="slides/slide134.xml"/><Relationship Id="rId157" Type="http://schemas.openxmlformats.org/officeDocument/2006/relationships/slide" Target="slides/slide155.xml"/><Relationship Id="rId178" Type="http://schemas.openxmlformats.org/officeDocument/2006/relationships/slide" Target="slides/slide176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52" Type="http://schemas.openxmlformats.org/officeDocument/2006/relationships/slide" Target="slides/slide150.xml"/><Relationship Id="rId173" Type="http://schemas.openxmlformats.org/officeDocument/2006/relationships/slide" Target="slides/slide171.xml"/><Relationship Id="rId194" Type="http://schemas.openxmlformats.org/officeDocument/2006/relationships/slide" Target="slides/slide192.xml"/><Relationship Id="rId199" Type="http://schemas.openxmlformats.org/officeDocument/2006/relationships/slide" Target="slides/slide197.xml"/><Relationship Id="rId203" Type="http://schemas.openxmlformats.org/officeDocument/2006/relationships/slide" Target="slides/slide201.xml"/><Relationship Id="rId208" Type="http://schemas.openxmlformats.org/officeDocument/2006/relationships/slide" Target="slides/slide206.xml"/><Relationship Id="rId229" Type="http://schemas.openxmlformats.org/officeDocument/2006/relationships/slide" Target="slides/slide227.xml"/><Relationship Id="rId19" Type="http://schemas.openxmlformats.org/officeDocument/2006/relationships/slide" Target="slides/slide17.xml"/><Relationship Id="rId224" Type="http://schemas.openxmlformats.org/officeDocument/2006/relationships/slide" Target="slides/slide222.xml"/><Relationship Id="rId240" Type="http://schemas.openxmlformats.org/officeDocument/2006/relationships/slide" Target="slides/slide238.xml"/><Relationship Id="rId245" Type="http://schemas.openxmlformats.org/officeDocument/2006/relationships/slide" Target="slides/slide243.xml"/><Relationship Id="rId261" Type="http://schemas.openxmlformats.org/officeDocument/2006/relationships/slide" Target="slides/slide259.xml"/><Relationship Id="rId266" Type="http://schemas.openxmlformats.org/officeDocument/2006/relationships/presProps" Target="presProps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Relationship Id="rId147" Type="http://schemas.openxmlformats.org/officeDocument/2006/relationships/slide" Target="slides/slide145.xml"/><Relationship Id="rId168" Type="http://schemas.openxmlformats.org/officeDocument/2006/relationships/slide" Target="slides/slide16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142" Type="http://schemas.openxmlformats.org/officeDocument/2006/relationships/slide" Target="slides/slide140.xml"/><Relationship Id="rId163" Type="http://schemas.openxmlformats.org/officeDocument/2006/relationships/slide" Target="slides/slide161.xml"/><Relationship Id="rId184" Type="http://schemas.openxmlformats.org/officeDocument/2006/relationships/slide" Target="slides/slide182.xml"/><Relationship Id="rId189" Type="http://schemas.openxmlformats.org/officeDocument/2006/relationships/slide" Target="slides/slide187.xml"/><Relationship Id="rId219" Type="http://schemas.openxmlformats.org/officeDocument/2006/relationships/slide" Target="slides/slide217.xml"/><Relationship Id="rId3" Type="http://schemas.openxmlformats.org/officeDocument/2006/relationships/slide" Target="slides/slide1.xml"/><Relationship Id="rId214" Type="http://schemas.openxmlformats.org/officeDocument/2006/relationships/slide" Target="slides/slide212.xml"/><Relationship Id="rId230" Type="http://schemas.openxmlformats.org/officeDocument/2006/relationships/slide" Target="slides/slide228.xml"/><Relationship Id="rId235" Type="http://schemas.openxmlformats.org/officeDocument/2006/relationships/slide" Target="slides/slide233.xml"/><Relationship Id="rId251" Type="http://schemas.openxmlformats.org/officeDocument/2006/relationships/slide" Target="slides/slide249.xml"/><Relationship Id="rId256" Type="http://schemas.openxmlformats.org/officeDocument/2006/relationships/slide" Target="slides/slide254.xml"/><Relationship Id="rId25" Type="http://schemas.openxmlformats.org/officeDocument/2006/relationships/slide" Target="slides/slide23.xml"/><Relationship Id="rId46" Type="http://schemas.openxmlformats.org/officeDocument/2006/relationships/slide" Target="slides/slide44.xml"/><Relationship Id="rId67" Type="http://schemas.openxmlformats.org/officeDocument/2006/relationships/slide" Target="slides/slide65.xml"/><Relationship Id="rId116" Type="http://schemas.openxmlformats.org/officeDocument/2006/relationships/slide" Target="slides/slide114.xml"/><Relationship Id="rId137" Type="http://schemas.openxmlformats.org/officeDocument/2006/relationships/slide" Target="slides/slide135.xml"/><Relationship Id="rId158" Type="http://schemas.openxmlformats.org/officeDocument/2006/relationships/slide" Target="slides/slide156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62" Type="http://schemas.openxmlformats.org/officeDocument/2006/relationships/slide" Target="slides/slide60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53" Type="http://schemas.openxmlformats.org/officeDocument/2006/relationships/slide" Target="slides/slide151.xml"/><Relationship Id="rId174" Type="http://schemas.openxmlformats.org/officeDocument/2006/relationships/slide" Target="slides/slide172.xml"/><Relationship Id="rId179" Type="http://schemas.openxmlformats.org/officeDocument/2006/relationships/slide" Target="slides/slide177.xml"/><Relationship Id="rId195" Type="http://schemas.openxmlformats.org/officeDocument/2006/relationships/slide" Target="slides/slide193.xml"/><Relationship Id="rId209" Type="http://schemas.openxmlformats.org/officeDocument/2006/relationships/slide" Target="slides/slide207.xml"/><Relationship Id="rId190" Type="http://schemas.openxmlformats.org/officeDocument/2006/relationships/slide" Target="slides/slide188.xml"/><Relationship Id="rId204" Type="http://schemas.openxmlformats.org/officeDocument/2006/relationships/slide" Target="slides/slide202.xml"/><Relationship Id="rId220" Type="http://schemas.openxmlformats.org/officeDocument/2006/relationships/slide" Target="slides/slide218.xml"/><Relationship Id="rId225" Type="http://schemas.openxmlformats.org/officeDocument/2006/relationships/slide" Target="slides/slide223.xml"/><Relationship Id="rId241" Type="http://schemas.openxmlformats.org/officeDocument/2006/relationships/slide" Target="slides/slide239.xml"/><Relationship Id="rId246" Type="http://schemas.openxmlformats.org/officeDocument/2006/relationships/slide" Target="slides/slide244.xml"/><Relationship Id="rId267" Type="http://schemas.openxmlformats.org/officeDocument/2006/relationships/viewProps" Target="viewProps.xml"/><Relationship Id="rId15" Type="http://schemas.openxmlformats.org/officeDocument/2006/relationships/slide" Target="slides/slide13.xml"/><Relationship Id="rId36" Type="http://schemas.openxmlformats.org/officeDocument/2006/relationships/slide" Target="slides/slide34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27" Type="http://schemas.openxmlformats.org/officeDocument/2006/relationships/slide" Target="slides/slide125.xml"/><Relationship Id="rId262" Type="http://schemas.openxmlformats.org/officeDocument/2006/relationships/slide" Target="slides/slide260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52" Type="http://schemas.openxmlformats.org/officeDocument/2006/relationships/slide" Target="slides/slide50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43" Type="http://schemas.openxmlformats.org/officeDocument/2006/relationships/slide" Target="slides/slide141.xml"/><Relationship Id="rId148" Type="http://schemas.openxmlformats.org/officeDocument/2006/relationships/slide" Target="slides/slide146.xml"/><Relationship Id="rId164" Type="http://schemas.openxmlformats.org/officeDocument/2006/relationships/slide" Target="slides/slide162.xml"/><Relationship Id="rId169" Type="http://schemas.openxmlformats.org/officeDocument/2006/relationships/slide" Target="slides/slide167.xml"/><Relationship Id="rId185" Type="http://schemas.openxmlformats.org/officeDocument/2006/relationships/slide" Target="slides/slide18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80" Type="http://schemas.openxmlformats.org/officeDocument/2006/relationships/slide" Target="slides/slide178.xml"/><Relationship Id="rId210" Type="http://schemas.openxmlformats.org/officeDocument/2006/relationships/slide" Target="slides/slide208.xml"/><Relationship Id="rId215" Type="http://schemas.openxmlformats.org/officeDocument/2006/relationships/slide" Target="slides/slide213.xml"/><Relationship Id="rId236" Type="http://schemas.openxmlformats.org/officeDocument/2006/relationships/slide" Target="slides/slide234.xml"/><Relationship Id="rId257" Type="http://schemas.openxmlformats.org/officeDocument/2006/relationships/slide" Target="slides/slide255.xml"/><Relationship Id="rId26" Type="http://schemas.openxmlformats.org/officeDocument/2006/relationships/slide" Target="slides/slide24.xml"/><Relationship Id="rId231" Type="http://schemas.openxmlformats.org/officeDocument/2006/relationships/slide" Target="slides/slide229.xml"/><Relationship Id="rId252" Type="http://schemas.openxmlformats.org/officeDocument/2006/relationships/slide" Target="slides/slide250.xml"/><Relationship Id="rId47" Type="http://schemas.openxmlformats.org/officeDocument/2006/relationships/slide" Target="slides/slide45.xml"/><Relationship Id="rId68" Type="http://schemas.openxmlformats.org/officeDocument/2006/relationships/slide" Target="slides/slide66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54" Type="http://schemas.openxmlformats.org/officeDocument/2006/relationships/slide" Target="slides/slide152.xml"/><Relationship Id="rId175" Type="http://schemas.openxmlformats.org/officeDocument/2006/relationships/slide" Target="slides/slide173.xml"/><Relationship Id="rId196" Type="http://schemas.openxmlformats.org/officeDocument/2006/relationships/slide" Target="slides/slide194.xml"/><Relationship Id="rId200" Type="http://schemas.openxmlformats.org/officeDocument/2006/relationships/slide" Target="slides/slide198.xml"/><Relationship Id="rId16" Type="http://schemas.openxmlformats.org/officeDocument/2006/relationships/slide" Target="slides/slide14.xml"/><Relationship Id="rId221" Type="http://schemas.openxmlformats.org/officeDocument/2006/relationships/slide" Target="slides/slide219.xml"/><Relationship Id="rId242" Type="http://schemas.openxmlformats.org/officeDocument/2006/relationships/slide" Target="slides/slide240.xml"/><Relationship Id="rId263" Type="http://schemas.openxmlformats.org/officeDocument/2006/relationships/slide" Target="slides/slide261.xml"/><Relationship Id="rId37" Type="http://schemas.openxmlformats.org/officeDocument/2006/relationships/slide" Target="slides/slide35.xml"/><Relationship Id="rId58" Type="http://schemas.openxmlformats.org/officeDocument/2006/relationships/slide" Target="slides/slide56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44" Type="http://schemas.openxmlformats.org/officeDocument/2006/relationships/slide" Target="slides/slide142.xml"/><Relationship Id="rId90" Type="http://schemas.openxmlformats.org/officeDocument/2006/relationships/slide" Target="slides/slide88.xml"/><Relationship Id="rId165" Type="http://schemas.openxmlformats.org/officeDocument/2006/relationships/slide" Target="slides/slide163.xml"/><Relationship Id="rId186" Type="http://schemas.openxmlformats.org/officeDocument/2006/relationships/slide" Target="slides/slide184.xml"/><Relationship Id="rId211" Type="http://schemas.openxmlformats.org/officeDocument/2006/relationships/slide" Target="slides/slide209.xml"/><Relationship Id="rId232" Type="http://schemas.openxmlformats.org/officeDocument/2006/relationships/slide" Target="slides/slide230.xml"/><Relationship Id="rId253" Type="http://schemas.openxmlformats.org/officeDocument/2006/relationships/slide" Target="slides/slide251.xml"/><Relationship Id="rId27" Type="http://schemas.openxmlformats.org/officeDocument/2006/relationships/slide" Target="slides/slide25.xml"/><Relationship Id="rId48" Type="http://schemas.openxmlformats.org/officeDocument/2006/relationships/slide" Target="slides/slide46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34" Type="http://schemas.openxmlformats.org/officeDocument/2006/relationships/slide" Target="slides/slide132.xml"/><Relationship Id="rId80" Type="http://schemas.openxmlformats.org/officeDocument/2006/relationships/slide" Target="slides/slide78.xml"/><Relationship Id="rId155" Type="http://schemas.openxmlformats.org/officeDocument/2006/relationships/slide" Target="slides/slide153.xml"/><Relationship Id="rId176" Type="http://schemas.openxmlformats.org/officeDocument/2006/relationships/slide" Target="slides/slide174.xml"/><Relationship Id="rId197" Type="http://schemas.openxmlformats.org/officeDocument/2006/relationships/slide" Target="slides/slide195.xml"/><Relationship Id="rId201" Type="http://schemas.openxmlformats.org/officeDocument/2006/relationships/slide" Target="slides/slide199.xml"/><Relationship Id="rId222" Type="http://schemas.openxmlformats.org/officeDocument/2006/relationships/slide" Target="slides/slide220.xml"/><Relationship Id="rId243" Type="http://schemas.openxmlformats.org/officeDocument/2006/relationships/slide" Target="slides/slide241.xml"/><Relationship Id="rId264" Type="http://schemas.openxmlformats.org/officeDocument/2006/relationships/notesMaster" Target="notesMasters/notesMaster1.xml"/><Relationship Id="rId17" Type="http://schemas.openxmlformats.org/officeDocument/2006/relationships/slide" Target="slides/slide15.xml"/><Relationship Id="rId38" Type="http://schemas.openxmlformats.org/officeDocument/2006/relationships/slide" Target="slides/slide36.xml"/><Relationship Id="rId59" Type="http://schemas.openxmlformats.org/officeDocument/2006/relationships/slide" Target="slides/slide57.xml"/><Relationship Id="rId103" Type="http://schemas.openxmlformats.org/officeDocument/2006/relationships/slide" Target="slides/slide101.xml"/><Relationship Id="rId124" Type="http://schemas.openxmlformats.org/officeDocument/2006/relationships/slide" Target="slides/slide122.xml"/><Relationship Id="rId70" Type="http://schemas.openxmlformats.org/officeDocument/2006/relationships/slide" Target="slides/slide68.xml"/><Relationship Id="rId91" Type="http://schemas.openxmlformats.org/officeDocument/2006/relationships/slide" Target="slides/slide89.xml"/><Relationship Id="rId145" Type="http://schemas.openxmlformats.org/officeDocument/2006/relationships/slide" Target="slides/slide143.xml"/><Relationship Id="rId166" Type="http://schemas.openxmlformats.org/officeDocument/2006/relationships/slide" Target="slides/slide164.xml"/><Relationship Id="rId187" Type="http://schemas.openxmlformats.org/officeDocument/2006/relationships/slide" Target="slides/slide185.xml"/><Relationship Id="rId1" Type="http://schemas.openxmlformats.org/officeDocument/2006/relationships/slideMaster" Target="slideMasters/slideMaster1.xml"/><Relationship Id="rId212" Type="http://schemas.openxmlformats.org/officeDocument/2006/relationships/slide" Target="slides/slide210.xml"/><Relationship Id="rId233" Type="http://schemas.openxmlformats.org/officeDocument/2006/relationships/slide" Target="slides/slide231.xml"/><Relationship Id="rId254" Type="http://schemas.openxmlformats.org/officeDocument/2006/relationships/slide" Target="slides/slide25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nl-NL"/>
              <a:t>TicTacDetermineMaxTableDepth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Debug!$A$2</c:f>
              <c:strCache>
                <c:ptCount val="1"/>
                <c:pt idx="0">
                  <c:v>Map size</c:v>
                </c:pt>
              </c:strCache>
            </c:strRef>
          </c:tx>
          <c:cat>
            <c:numRef>
              <c:f>Debug!$B$1:$I$1</c:f>
              <c:numCache>
                <c:formatCode>General</c:formatCode>
                <c:ptCount val="8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</c:numCache>
            </c:numRef>
          </c:cat>
          <c:val>
            <c:numRef>
              <c:f>Debug!$B$2:$I$2</c:f>
              <c:numCache>
                <c:formatCode>General</c:formatCode>
                <c:ptCount val="8"/>
                <c:pt idx="0">
                  <c:v>0</c:v>
                </c:pt>
                <c:pt idx="1">
                  <c:v>30</c:v>
                </c:pt>
                <c:pt idx="2">
                  <c:v>118</c:v>
                </c:pt>
                <c:pt idx="3">
                  <c:v>369</c:v>
                </c:pt>
                <c:pt idx="4">
                  <c:v>841</c:v>
                </c:pt>
                <c:pt idx="5">
                  <c:v>1513</c:v>
                </c:pt>
                <c:pt idx="6">
                  <c:v>2135</c:v>
                </c:pt>
                <c:pt idx="7">
                  <c:v>2407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Debug!$A$3</c:f>
              <c:strCache>
                <c:ptCount val="1"/>
                <c:pt idx="0">
                  <c:v>Moves considered</c:v>
                </c:pt>
              </c:strCache>
            </c:strRef>
          </c:tx>
          <c:val>
            <c:numRef>
              <c:f>Debug!$B$3:$I$3</c:f>
              <c:numCache>
                <c:formatCode>General</c:formatCode>
                <c:ptCount val="8"/>
                <c:pt idx="0">
                  <c:v>16811</c:v>
                </c:pt>
                <c:pt idx="1">
                  <c:v>16811</c:v>
                </c:pt>
                <c:pt idx="2">
                  <c:v>14047</c:v>
                </c:pt>
                <c:pt idx="3">
                  <c:v>11523</c:v>
                </c:pt>
                <c:pt idx="4">
                  <c:v>7954</c:v>
                </c:pt>
                <c:pt idx="5">
                  <c:v>5622</c:v>
                </c:pt>
                <c:pt idx="6">
                  <c:v>4487</c:v>
                </c:pt>
                <c:pt idx="7">
                  <c:v>4272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207488"/>
        <c:axId val="102209408"/>
      </c:lineChart>
      <c:lineChart>
        <c:grouping val="standard"/>
        <c:varyColors val="0"/>
        <c:ser>
          <c:idx val="2"/>
          <c:order val="2"/>
          <c:tx>
            <c:strRef>
              <c:f>Debug!$A$4</c:f>
              <c:strCache>
                <c:ptCount val="1"/>
                <c:pt idx="0">
                  <c:v>Avarage execution time (10 runs)</c:v>
                </c:pt>
              </c:strCache>
            </c:strRef>
          </c:tx>
          <c:val>
            <c:numRef>
              <c:f>Debug!$B$4:$I$4</c:f>
              <c:numCache>
                <c:formatCode>General</c:formatCode>
                <c:ptCount val="8"/>
                <c:pt idx="0">
                  <c:v>7.0666099999999996E-2</c:v>
                </c:pt>
                <c:pt idx="1">
                  <c:v>7.0961899999999994E-2</c:v>
                </c:pt>
                <c:pt idx="2">
                  <c:v>6.32046E-2</c:v>
                </c:pt>
                <c:pt idx="3">
                  <c:v>6.7551899999999998E-2</c:v>
                </c:pt>
                <c:pt idx="4">
                  <c:v>9.37331E-2</c:v>
                </c:pt>
                <c:pt idx="5">
                  <c:v>0.139846</c:v>
                </c:pt>
                <c:pt idx="6">
                  <c:v>0.21541199999999999</c:v>
                </c:pt>
                <c:pt idx="7">
                  <c:v>0.259741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2213504"/>
        <c:axId val="102211584"/>
      </c:lineChart>
      <c:catAx>
        <c:axId val="102207488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nl-NL"/>
                  <a:t>MAX_DEPTH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102209408"/>
        <c:crosses val="autoZero"/>
        <c:auto val="1"/>
        <c:lblAlgn val="ctr"/>
        <c:lblOffset val="100"/>
        <c:noMultiLvlLbl val="0"/>
      </c:catAx>
      <c:valAx>
        <c:axId val="10220940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nl-NL" smtClean="0"/>
                  <a:t>Aantal</a:t>
                </a:r>
                <a:endParaRPr lang="nl-NL"/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102207488"/>
        <c:crosses val="autoZero"/>
        <c:crossBetween val="between"/>
      </c:valAx>
      <c:valAx>
        <c:axId val="102211584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nl-NL"/>
                  <a:t>Execution time (s)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102213504"/>
        <c:crosses val="max"/>
        <c:crossBetween val="between"/>
      </c:valAx>
      <c:catAx>
        <c:axId val="1022135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02211584"/>
        <c:crosses val="autoZero"/>
        <c:auto val="1"/>
        <c:lblAlgn val="ctr"/>
        <c:lblOffset val="100"/>
        <c:noMultiLvlLbl val="0"/>
      </c:cat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000"/>
      </a:pPr>
      <a:endParaRPr lang="nl-NL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nl-NL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nl-NL"/>
              <a:t>TicTacDetermineMaxTableDepth</a:t>
            </a:r>
          </a:p>
        </c:rich>
      </c:tx>
      <c:overlay val="0"/>
    </c:title>
    <c:autoTitleDeleted val="0"/>
    <c:plotArea>
      <c:layout/>
      <c:lineChart>
        <c:grouping val="standard"/>
        <c:varyColors val="0"/>
        <c:ser>
          <c:idx val="1"/>
          <c:order val="0"/>
          <c:tx>
            <c:strRef>
              <c:f>Release!$A$2</c:f>
              <c:strCache>
                <c:ptCount val="1"/>
                <c:pt idx="0">
                  <c:v>Map size</c:v>
                </c:pt>
              </c:strCache>
            </c:strRef>
          </c:tx>
          <c:cat>
            <c:numRef>
              <c:f>Debug!$B$1:$I$1</c:f>
              <c:numCache>
                <c:formatCode>General</c:formatCode>
                <c:ptCount val="8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5</c:v>
                </c:pt>
                <c:pt idx="4">
                  <c:v>6</c:v>
                </c:pt>
                <c:pt idx="5">
                  <c:v>7</c:v>
                </c:pt>
                <c:pt idx="6">
                  <c:v>8</c:v>
                </c:pt>
                <c:pt idx="7">
                  <c:v>9</c:v>
                </c:pt>
              </c:numCache>
            </c:numRef>
          </c:cat>
          <c:val>
            <c:numRef>
              <c:f>Release!$B$2:$I$2</c:f>
              <c:numCache>
                <c:formatCode>General</c:formatCode>
                <c:ptCount val="8"/>
                <c:pt idx="0">
                  <c:v>0</c:v>
                </c:pt>
                <c:pt idx="1">
                  <c:v>30</c:v>
                </c:pt>
                <c:pt idx="2">
                  <c:v>118</c:v>
                </c:pt>
                <c:pt idx="3">
                  <c:v>369</c:v>
                </c:pt>
                <c:pt idx="4">
                  <c:v>841</c:v>
                </c:pt>
                <c:pt idx="5">
                  <c:v>1513</c:v>
                </c:pt>
                <c:pt idx="6">
                  <c:v>2135</c:v>
                </c:pt>
                <c:pt idx="7">
                  <c:v>2407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Release!$A$3</c:f>
              <c:strCache>
                <c:ptCount val="1"/>
                <c:pt idx="0">
                  <c:v>Moves considered</c:v>
                </c:pt>
              </c:strCache>
            </c:strRef>
          </c:tx>
          <c:val>
            <c:numRef>
              <c:f>Release!$B$3:$I$3</c:f>
              <c:numCache>
                <c:formatCode>General</c:formatCode>
                <c:ptCount val="8"/>
                <c:pt idx="0">
                  <c:v>16811</c:v>
                </c:pt>
                <c:pt idx="1">
                  <c:v>16811</c:v>
                </c:pt>
                <c:pt idx="2">
                  <c:v>14047</c:v>
                </c:pt>
                <c:pt idx="3">
                  <c:v>11523</c:v>
                </c:pt>
                <c:pt idx="4">
                  <c:v>7954</c:v>
                </c:pt>
                <c:pt idx="5">
                  <c:v>5622</c:v>
                </c:pt>
                <c:pt idx="6">
                  <c:v>4487</c:v>
                </c:pt>
                <c:pt idx="7">
                  <c:v>4272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172800"/>
        <c:axId val="24449408"/>
      </c:lineChart>
      <c:lineChart>
        <c:grouping val="standard"/>
        <c:varyColors val="0"/>
        <c:ser>
          <c:idx val="2"/>
          <c:order val="2"/>
          <c:tx>
            <c:strRef>
              <c:f>Release!$A$4</c:f>
              <c:strCache>
                <c:ptCount val="1"/>
                <c:pt idx="0">
                  <c:v>Avarage execution time (10 runs)</c:v>
                </c:pt>
              </c:strCache>
            </c:strRef>
          </c:tx>
          <c:val>
            <c:numRef>
              <c:f>Release!$B$4:$I$4</c:f>
              <c:numCache>
                <c:formatCode>General</c:formatCode>
                <c:ptCount val="8"/>
                <c:pt idx="0">
                  <c:v>1.4754499999999999E-3</c:v>
                </c:pt>
                <c:pt idx="1">
                  <c:v>1.519E-3</c:v>
                </c:pt>
                <c:pt idx="2">
                  <c:v>1.6023299999999999E-3</c:v>
                </c:pt>
                <c:pt idx="3">
                  <c:v>3.7419100000000002E-3</c:v>
                </c:pt>
                <c:pt idx="4">
                  <c:v>1.43848E-2</c:v>
                </c:pt>
                <c:pt idx="5">
                  <c:v>4.19999E-2</c:v>
                </c:pt>
                <c:pt idx="6">
                  <c:v>5.0282399999999998E-2</c:v>
                </c:pt>
                <c:pt idx="7">
                  <c:v>5.7208000000000002E-2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24453504"/>
        <c:axId val="24451328"/>
      </c:lineChart>
      <c:catAx>
        <c:axId val="24172800"/>
        <c:scaling>
          <c:orientation val="minMax"/>
        </c:scaling>
        <c:delete val="0"/>
        <c:axPos val="b"/>
        <c:title>
          <c:tx>
            <c:rich>
              <a:bodyPr/>
              <a:lstStyle/>
              <a:p>
                <a:pPr>
                  <a:defRPr/>
                </a:pPr>
                <a:r>
                  <a:rPr lang="nl-NL"/>
                  <a:t>MAX_DEPTH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24449408"/>
        <c:crosses val="autoZero"/>
        <c:auto val="1"/>
        <c:lblAlgn val="ctr"/>
        <c:lblOffset val="100"/>
        <c:noMultiLvlLbl val="0"/>
      </c:catAx>
      <c:valAx>
        <c:axId val="24449408"/>
        <c:scaling>
          <c:orientation val="minMax"/>
        </c:scaling>
        <c:delete val="0"/>
        <c:axPos val="l"/>
        <c:majorGridlines/>
        <c:title>
          <c:tx>
            <c:rich>
              <a:bodyPr/>
              <a:lstStyle/>
              <a:p>
                <a:pPr>
                  <a:defRPr/>
                </a:pPr>
                <a:r>
                  <a:rPr lang="nl-NL"/>
                  <a:t>Aantal</a:t>
                </a:r>
              </a:p>
            </c:rich>
          </c:tx>
          <c:overlay val="0"/>
        </c:title>
        <c:numFmt formatCode="General" sourceLinked="1"/>
        <c:majorTickMark val="none"/>
        <c:minorTickMark val="none"/>
        <c:tickLblPos val="nextTo"/>
        <c:crossAx val="24172800"/>
        <c:crosses val="autoZero"/>
        <c:crossBetween val="between"/>
      </c:valAx>
      <c:valAx>
        <c:axId val="24451328"/>
        <c:scaling>
          <c:orientation val="minMax"/>
        </c:scaling>
        <c:delete val="0"/>
        <c:axPos val="r"/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nl-NL"/>
                  <a:t>Execution time (s)</a:t>
                </a:r>
              </a:p>
            </c:rich>
          </c:tx>
          <c:overlay val="0"/>
        </c:title>
        <c:numFmt formatCode="General" sourceLinked="1"/>
        <c:majorTickMark val="out"/>
        <c:minorTickMark val="none"/>
        <c:tickLblPos val="nextTo"/>
        <c:crossAx val="24453504"/>
        <c:crosses val="max"/>
        <c:crossBetween val="between"/>
      </c:valAx>
      <c:catAx>
        <c:axId val="2445350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24451328"/>
        <c:crosses val="autoZero"/>
        <c:auto val="1"/>
        <c:lblAlgn val="ctr"/>
        <c:lblOffset val="100"/>
        <c:noMultiLvlLbl val="0"/>
      </c:catAx>
    </c:plotArea>
    <c:legend>
      <c:legendPos val="r"/>
      <c:overlay val="0"/>
    </c:legend>
    <c:plotVisOnly val="1"/>
    <c:dispBlanksAs val="gap"/>
    <c:showDLblsOverMax val="0"/>
  </c:chart>
  <c:txPr>
    <a:bodyPr/>
    <a:lstStyle/>
    <a:p>
      <a:pPr>
        <a:defRPr sz="2000"/>
      </a:pPr>
      <a:endParaRPr lang="nl-NL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4.wmf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26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2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GB">
                <a:latin typeface="Calibri" pitchFamily="34" charset="0"/>
              </a:rPr>
              <a:t>PROS2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29D5759B-A3D2-4A62-A26A-E357755A8E62}" type="datetime4">
              <a:rPr lang="nl-NL">
                <a:latin typeface="Calibri" pitchFamily="34" charset="0"/>
              </a:rPr>
              <a:pPr>
                <a:defRPr/>
              </a:pPr>
              <a:t>27 maart 2015</a:t>
            </a:fld>
            <a:endParaRPr lang="en-GB">
              <a:latin typeface="Calibri" pitchFamily="34" charset="0"/>
            </a:endParaRPr>
          </a:p>
        </p:txBody>
      </p:sp>
      <p:sp>
        <p:nvSpPr>
          <p:cNvPr id="1946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r>
              <a:rPr lang="en-GB">
                <a:latin typeface="Calibri" pitchFamily="34" charset="0"/>
              </a:rPr>
              <a:t>PROS2 Les7</a:t>
            </a:r>
          </a:p>
        </p:txBody>
      </p:sp>
      <p:sp>
        <p:nvSpPr>
          <p:cNvPr id="1946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chemeClr val="tx1"/>
                </a:solidFill>
                <a:latin typeface="Arial" charset="0"/>
              </a:defRPr>
            </a:lvl1pPr>
          </a:lstStyle>
          <a:p>
            <a:pPr>
              <a:defRPr/>
            </a:pPr>
            <a:fld id="{FD5A9D89-FC17-4633-B7A8-CA188088EFDF}" type="slidenum">
              <a:rPr lang="en-GB">
                <a:latin typeface="Calibri" pitchFamily="34" charset="0"/>
              </a:rPr>
              <a:pPr>
                <a:defRPr/>
              </a:pPr>
              <a:t>‹#›</a:t>
            </a:fld>
            <a:endParaRPr lang="en-GB"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305482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r>
              <a:rPr lang="en-GB"/>
              <a:t>PROS2</a:t>
            </a:r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2725" y="0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fld id="{4040DB68-B15A-4E6B-BF6E-E92FAE2BACD6}" type="datetime4">
              <a:rPr lang="nl-NL"/>
              <a:pPr>
                <a:defRPr/>
              </a:pPr>
              <a:t>27 maart 2015</a:t>
            </a:fld>
            <a:endParaRPr lang="en-GB"/>
          </a:p>
        </p:txBody>
      </p:sp>
      <p:sp>
        <p:nvSpPr>
          <p:cNvPr id="942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90600" y="768350"/>
            <a:ext cx="5118100" cy="38385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47738" y="4862513"/>
            <a:ext cx="5203825" cy="460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noProof="0" smtClean="0"/>
              <a:t>Click to edit Master text styles</a:t>
            </a:r>
          </a:p>
          <a:p>
            <a:pPr lvl="1"/>
            <a:r>
              <a:rPr lang="en-GB" noProof="0" smtClean="0"/>
              <a:t>Second level</a:t>
            </a:r>
          </a:p>
          <a:p>
            <a:pPr lvl="2"/>
            <a:r>
              <a:rPr lang="en-GB" noProof="0" smtClean="0"/>
              <a:t>Third level</a:t>
            </a:r>
          </a:p>
          <a:p>
            <a:pPr lvl="3"/>
            <a:r>
              <a:rPr lang="en-GB" noProof="0" smtClean="0"/>
              <a:t>Fourth level</a:t>
            </a:r>
          </a:p>
          <a:p>
            <a:pPr lvl="4"/>
            <a:r>
              <a:rPr lang="en-GB" noProof="0" smtClean="0"/>
              <a:t>Fifth level</a:t>
            </a:r>
          </a:p>
        </p:txBody>
      </p:sp>
      <p:sp>
        <p:nvSpPr>
          <p:cNvPr id="2253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r>
              <a:rPr lang="en-GB"/>
              <a:t>PROS2 Les7</a:t>
            </a:r>
          </a:p>
        </p:txBody>
      </p:sp>
      <p:sp>
        <p:nvSpPr>
          <p:cNvPr id="2253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2725" y="9723438"/>
            <a:ext cx="3076575" cy="511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9995" tIns="44998" rIns="89995" bIns="44998" numCol="1" anchor="b" anchorCtr="0" compatLnSpc="1">
            <a:prstTxWarp prst="textNoShape">
              <a:avLst/>
            </a:prstTxWarp>
          </a:bodyPr>
          <a:lstStyle>
            <a:lvl1pPr algn="r" defTabSz="900113">
              <a:spcBef>
                <a:spcPct val="0"/>
              </a:spcBef>
              <a:buClrTx/>
              <a:buSzTx/>
              <a:buFontTx/>
              <a:buNone/>
              <a:defRPr kumimoji="0" sz="1200" smtClean="0">
                <a:solidFill>
                  <a:srgbClr val="FF0000"/>
                </a:solidFill>
                <a:latin typeface="DINMittelschrift" pitchFamily="2" charset="2"/>
              </a:defRPr>
            </a:lvl1pPr>
          </a:lstStyle>
          <a:p>
            <a:pPr>
              <a:defRPr/>
            </a:pPr>
            <a:fld id="{5952062F-3B8A-46FF-B970-5717DE266D2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87972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2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nl-N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6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52062F-3B8A-46FF-B970-5717DE266D27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91428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2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-afbeelding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Tijdelijke aanduiding voor notiti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nl-NL" dirty="0" smtClean="0"/>
              <a:t>Niet meer</a:t>
            </a:r>
            <a:r>
              <a:rPr lang="nl-NL" baseline="0" dirty="0" smtClean="0"/>
              <a:t> relevant voor C++11. In dictaat wordt dit in een aparte paragraaf besproken.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952062F-3B8A-46FF-B970-5717DE266D27}" type="slidenum">
              <a:rPr lang="en-GB" smtClean="0"/>
              <a:pPr>
                <a:defRPr/>
              </a:pPr>
              <a:t>94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36813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nl-N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074" name="Rectangle 2"/>
          <p:cNvSpPr>
            <a:spLocks noGrp="1" noChangeArrowheads="1"/>
          </p:cNvSpPr>
          <p:nvPr>
            <p:ph type="ctrTitle" sz="quarter"/>
          </p:nvPr>
        </p:nvSpPr>
        <p:spPr>
          <a:xfrm>
            <a:off x="358775" y="4767263"/>
            <a:ext cx="8421688" cy="809625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 lvl="0"/>
            <a:r>
              <a:rPr lang="en-GB" noProof="0" smtClean="0"/>
              <a:t>Titel</a:t>
            </a:r>
          </a:p>
        </p:txBody>
      </p:sp>
      <p:sp>
        <p:nvSpPr>
          <p:cNvPr id="131075" name="Rectangle 3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358775" y="5792788"/>
            <a:ext cx="5757863" cy="7191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>
              <a:buFont typeface="Wingdings" pitchFamily="2" charset="2"/>
              <a:buNone/>
              <a:defRPr sz="3200" b="1"/>
            </a:lvl1pPr>
          </a:lstStyle>
          <a:p>
            <a:pPr lvl="0"/>
            <a:r>
              <a:rPr lang="en-GB" noProof="0" smtClean="0"/>
              <a:t>Ondertitel</a:t>
            </a:r>
          </a:p>
        </p:txBody>
      </p:sp>
      <p:pic>
        <p:nvPicPr>
          <p:cNvPr id="131076" name="Picture 4" descr="Logo-ned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6813" y="5951538"/>
            <a:ext cx="2533650" cy="539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34" descr="achtergrond_ppt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60350"/>
            <a:ext cx="8785225" cy="438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6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06C496B-7B85-45C3-A442-51CBB3926C75}" type="slidenum">
              <a:rPr lang="nl-NL" smtClean="0"/>
              <a:pPr>
                <a:defRPr/>
              </a:pPr>
              <a:t>‹#›</a:t>
            </a:fld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5097133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6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06C496B-7B85-45C3-A442-51CBB3926C75}" type="slidenum">
              <a:rPr lang="nl-NL" smtClean="0"/>
              <a:pPr>
                <a:defRPr/>
              </a:pPr>
              <a:t>‹#›</a:t>
            </a:fld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3797483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6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06C496B-7B85-45C3-A442-51CBB3926C75}" type="slidenum">
              <a:rPr lang="nl-NL" smtClean="0"/>
              <a:pPr>
                <a:defRPr/>
              </a:pPr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20790147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el, tekst en inhou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sz="half" idx="1"/>
          </p:nvPr>
        </p:nvSpPr>
        <p:spPr>
          <a:xfrm>
            <a:off x="358775" y="1268413"/>
            <a:ext cx="4133850" cy="525621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5025" y="1268413"/>
            <a:ext cx="4135438" cy="5256212"/>
          </a:xfrm>
        </p:spPr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6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6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06C496B-7B85-45C3-A442-51CBB3926C75}" type="slidenum">
              <a:rPr lang="nl-NL" smtClean="0"/>
              <a:pPr>
                <a:defRPr/>
              </a:pPr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98063463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96772208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r>
              <a:rPr lang="nl-NL" dirty="0" smtClean="0"/>
              <a:t>Klik om de stijl te bewerken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7826224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6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06C496B-7B85-45C3-A442-51CBB3926C75}" type="slidenum">
              <a:rPr lang="nl-NL" smtClean="0"/>
              <a:pPr>
                <a:defRPr/>
              </a:pPr>
              <a:t>‹#›</a:t>
            </a:fld>
            <a:endParaRPr lang="nl-NL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79115152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vmlDrawing" Target="../drawings/vmlDrawing1.vml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2.jpeg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oleObject" Target="../embeddings/oleObject1.bin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2.bin"/><Relationship Id="rId4" Type="http://schemas.openxmlformats.org/officeDocument/2006/relationships/vmlDrawing" Target="../drawings/vmlDrawing2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>
          <a:outerShdw dist="107763" dir="2700000" algn="ctr" rotWithShape="0">
            <a:srgbClr val="000000"/>
          </a:outerShdw>
        </a:effectLst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58775" y="358775"/>
            <a:ext cx="8421688" cy="684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Titel</a:t>
            </a:r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dirty="0" smtClean="0"/>
              <a:t>Klik om de opmaakprofielen van de </a:t>
            </a:r>
            <a:r>
              <a:rPr lang="nl-NL" dirty="0" err="1" smtClean="0"/>
              <a:t>modeltekst</a:t>
            </a:r>
            <a:r>
              <a:rPr lang="nl-NL" dirty="0" smtClean="0"/>
              <a:t> te bewerken</a:t>
            </a:r>
          </a:p>
          <a:p>
            <a:pPr lvl="1"/>
            <a:r>
              <a:rPr lang="nl-NL" dirty="0" smtClean="0"/>
              <a:t>Tweede niveau</a:t>
            </a:r>
          </a:p>
          <a:p>
            <a:pPr lvl="2"/>
            <a:r>
              <a:rPr lang="nl-NL" dirty="0" smtClean="0"/>
              <a:t>Derde niveau</a:t>
            </a:r>
          </a:p>
          <a:p>
            <a:pPr lvl="3"/>
            <a:r>
              <a:rPr lang="nl-NL" dirty="0" smtClean="0"/>
              <a:t>Vierde niveau</a:t>
            </a:r>
          </a:p>
          <a:p>
            <a:pPr lvl="4"/>
            <a:r>
              <a:rPr lang="nl-NL" dirty="0" smtClean="0"/>
              <a:t>Vijfde niveau</a:t>
            </a:r>
          </a:p>
        </p:txBody>
      </p:sp>
      <p:sp>
        <p:nvSpPr>
          <p:cNvPr id="130052" name="Line 4"/>
          <p:cNvSpPr>
            <a:spLocks noChangeShapeType="1"/>
          </p:cNvSpPr>
          <p:nvPr/>
        </p:nvSpPr>
        <p:spPr bwMode="auto">
          <a:xfrm>
            <a:off x="323850" y="1052513"/>
            <a:ext cx="8424863" cy="0"/>
          </a:xfrm>
          <a:prstGeom prst="line">
            <a:avLst/>
          </a:prstGeom>
          <a:noFill/>
          <a:ln w="57150">
            <a:solidFill>
              <a:schemeClr val="tx2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endParaRPr lang="nl-NL">
              <a:latin typeface="calibri" pitchFamily="34" charset="0"/>
            </a:endParaRPr>
          </a:p>
        </p:txBody>
      </p:sp>
      <p:graphicFrame>
        <p:nvGraphicFramePr>
          <p:cNvPr id="130053" name="Object 5"/>
          <p:cNvGraphicFramePr>
            <a:graphicFrameLocks noChangeAspect="1"/>
          </p:cNvGraphicFramePr>
          <p:nvPr/>
        </p:nvGraphicFramePr>
        <p:xfrm>
          <a:off x="7956550" y="333375"/>
          <a:ext cx="812800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0222" name="Tekening" r:id="rId9" imgW="809623" imgH="533541" progId="WPDraw30.Drawing">
                  <p:embed/>
                </p:oleObj>
              </mc:Choice>
              <mc:Fallback>
                <p:oleObj name="Tekening" r:id="rId9" imgW="809623" imgH="533541" progId="WPDraw30.Drawing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6550" y="333375"/>
                        <a:ext cx="812800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0054" name="Picture 6" descr="Logo-ned"/>
          <p:cNvPicPr>
            <a:picLocks noChangeAspect="1" noChangeArrowheads="1"/>
          </p:cNvPicPr>
          <p:nvPr/>
        </p:nvPicPr>
        <p:blipFill>
          <a:blip r:embed="rId1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6176963"/>
            <a:ext cx="2047875" cy="438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38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Tx/>
              <a:buNone/>
              <a:defRPr kumimoji="0" sz="1600">
                <a:solidFill>
                  <a:schemeClr val="tx1"/>
                </a:solidFill>
                <a:latin typeface="+mn-lt"/>
              </a:defRPr>
            </a:lvl1pPr>
          </a:lstStyle>
          <a:p>
            <a:pPr>
              <a:defRPr/>
            </a:pPr>
            <a:fld id="{106C496B-7B85-45C3-A442-51CBB3926C75}" type="slidenum">
              <a:rPr lang="nl-NL" smtClean="0"/>
              <a:pPr>
                <a:defRPr/>
              </a:pPr>
              <a:t>‹#›</a:t>
            </a:fld>
            <a:endParaRPr lang="nl-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70" r:id="rId3"/>
    <p:sldLayoutId id="2147483671" r:id="rId4"/>
    <p:sldLayoutId id="2147483676" r:id="rId5"/>
    <p:sldLayoutId id="2147483679" r:id="rId6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2pPr>
      <a:lvl3pPr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3pPr>
      <a:lvl4pPr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4pPr>
      <a:lvl5pPr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kumimoji="1" sz="4800" b="1">
          <a:solidFill>
            <a:schemeClr val="hlink"/>
          </a:solidFill>
          <a:latin typeface="Univers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Wingdings" pitchFamily="2" charset="2"/>
        <a:buChar char="l"/>
        <a:defRPr kumimoji="1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6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90000"/>
        <a:buFont typeface="Wingdings" pitchFamily="2" charset="2"/>
        <a:buChar char="l"/>
        <a:defRPr kumimoji="1" sz="1400"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Line 4"/>
          <p:cNvSpPr>
            <a:spLocks noChangeShapeType="1"/>
          </p:cNvSpPr>
          <p:nvPr userDrawn="1"/>
        </p:nvSpPr>
        <p:spPr bwMode="auto">
          <a:xfrm>
            <a:off x="323850" y="1052513"/>
            <a:ext cx="8424863" cy="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lIns="90000" tIns="46800" rIns="90000" bIns="46800" anchor="ctr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kern="0" smtClean="0">
              <a:solidFill>
                <a:srgbClr val="080808"/>
              </a:solidFill>
              <a:latin typeface="Calibri"/>
            </a:endParaRPr>
          </a:p>
        </p:txBody>
      </p:sp>
      <p:graphicFrame>
        <p:nvGraphicFramePr>
          <p:cNvPr id="19" name="Object 5"/>
          <p:cNvGraphicFramePr>
            <a:graphicFrameLocks noChangeAspect="1"/>
          </p:cNvGraphicFramePr>
          <p:nvPr userDrawn="1"/>
        </p:nvGraphicFramePr>
        <p:xfrm>
          <a:off x="7956550" y="333375"/>
          <a:ext cx="812800" cy="534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603" name="Tekening" r:id="rId5" imgW="809623" imgH="533541" progId="WPDraw30.Drawing">
                  <p:embed/>
                </p:oleObj>
              </mc:Choice>
              <mc:Fallback>
                <p:oleObj name="Tekening" r:id="rId5" imgW="809623" imgH="533541" progId="WPDraw30.Drawing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56550" y="333375"/>
                        <a:ext cx="812800" cy="5349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 algn="ctr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" name="Rectangle 38"/>
          <p:cNvSpPr txBox="1">
            <a:spLocks noChangeArrowheads="1"/>
          </p:cNvSpPr>
          <p:nvPr userDrawn="1"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defPPr>
              <a:defRPr lang="nl-NL"/>
            </a:defPPr>
            <a:lvl1pPr marL="0" algn="r" defTabSz="914400" rtl="0" eaLnBrk="1" latinLnBrk="0" hangingPunct="1">
              <a:buFontTx/>
              <a:buNone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buClrTx/>
              <a:buSzTx/>
              <a:defRPr/>
            </a:pPr>
            <a:fld id="{106C496B-7B85-45C3-A442-51CBB3926C75}" type="slidenum">
              <a:rPr lang="nl-NL" smtClean="0">
                <a:solidFill>
                  <a:srgbClr val="080808"/>
                </a:solidFill>
              </a:rPr>
              <a:pPr fontAlgn="auto">
                <a:spcBef>
                  <a:spcPts val="0"/>
                </a:spcBef>
                <a:spcAft>
                  <a:spcPts val="0"/>
                </a:spcAft>
                <a:buClrTx/>
                <a:buSzTx/>
                <a:defRPr/>
              </a:pPr>
              <a:t>‹#›</a:t>
            </a:fld>
            <a:endParaRPr lang="nl-NL" dirty="0">
              <a:solidFill>
                <a:srgbClr val="080808"/>
              </a:solidFill>
            </a:endParaRPr>
          </a:p>
        </p:txBody>
      </p:sp>
      <p:sp>
        <p:nvSpPr>
          <p:cNvPr id="24" name="Tijdelijke aanduiding voor titel 23"/>
          <p:cNvSpPr>
            <a:spLocks noGrp="1"/>
          </p:cNvSpPr>
          <p:nvPr>
            <p:ph type="title"/>
          </p:nvPr>
        </p:nvSpPr>
        <p:spPr>
          <a:xfrm>
            <a:off x="360000" y="360000"/>
            <a:ext cx="8420400" cy="684000"/>
          </a:xfrm>
          <a:prstGeom prst="rect">
            <a:avLst/>
          </a:prstGeom>
        </p:spPr>
        <p:txBody>
          <a:bodyPr vert="horz" lIns="0" tIns="0" rIns="0" bIns="0" rtlCol="0" anchor="ctr">
            <a:normAutofit/>
          </a:bodyPr>
          <a:lstStyle/>
          <a:p>
            <a:r>
              <a:rPr lang="nl-NL" dirty="0" smtClean="0"/>
              <a:t>Titel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4070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8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4800" b="1" kern="1200">
          <a:solidFill>
            <a:srgbClr val="0000FF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212.xml"/><Relationship Id="rId3" Type="http://schemas.openxmlformats.org/officeDocument/2006/relationships/slide" Target="slide2.xml"/><Relationship Id="rId7" Type="http://schemas.openxmlformats.org/officeDocument/2006/relationships/slide" Target="slide11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77.xml"/><Relationship Id="rId5" Type="http://schemas.openxmlformats.org/officeDocument/2006/relationships/slide" Target="slide43.xml"/><Relationship Id="rId4" Type="http://schemas.openxmlformats.org/officeDocument/2006/relationships/slide" Target="slide2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bd.eduweb.hhs.nl/aldat/" TargetMode="Externa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boost.org/" TargetMode="Externa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5.wmf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1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17.wmf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18.wmf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hyperlink" Target="file:///\\ads.hhs.nl\org\homes\2\jzbroeders\Bd_THR\BD_WWW\WWW\ogoprg\pdf\Dictaat_OGPiCpp.pdf" TargetMode="Externa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hyperlink" Target="http://en.cppreference.com/w/cpp" TargetMode="External"/><Relationship Id="rId1" Type="http://schemas.openxmlformats.org/officeDocument/2006/relationships/slideLayout" Target="../slideLayouts/slideLayout4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4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4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4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4.wmf"/></Relationships>
</file>

<file path=ppt/slides/_rels/slide1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4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4.wmf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6.png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155.xml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" Target="slide185.xml"/><Relationship Id="rId1" Type="http://schemas.openxmlformats.org/officeDocument/2006/relationships/slideLayout" Target="../slideLayouts/slideLayout7.xml"/></Relationships>
</file>

<file path=ppt/slides/_rels/slide1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1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28.png"/></Relationships>
</file>

<file path=ppt/slides/_rels/slide2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2.xml"/></Relationships>
</file>

<file path=ppt/slides/_rels/slide20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20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2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2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2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2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2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2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2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Inhoud</a:t>
            </a:r>
            <a:endParaRPr lang="nl-NL"/>
          </a:p>
        </p:txBody>
      </p:sp>
      <p:sp>
        <p:nvSpPr>
          <p:cNvPr id="261123" name="AutoShape 3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55637" y="1395805"/>
            <a:ext cx="1069714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  <a:hlinkClick r:id="rId3" action="ppaction://hlinksldjump"/>
              </a:rPr>
              <a:t>Week 1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1124" name="AutoShape 4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1635206" y="1395805"/>
            <a:ext cx="1082114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  <a:hlinkClick r:id="rId4" action="ppaction://hlinksldjump"/>
              </a:rPr>
              <a:t>Week 2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1125" name="AutoShape 5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2827174" y="1395805"/>
            <a:ext cx="1082115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  <a:hlinkClick r:id="rId5" action="ppaction://hlinksldjump"/>
              </a:rPr>
              <a:t>Week 3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1126" name="AutoShape 6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4019143" y="1395805"/>
            <a:ext cx="1082114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  <a:hlinkClick r:id="rId6" action="ppaction://hlinksldjump"/>
              </a:rPr>
              <a:t>Week 4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1127" name="AutoShape 7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5211111" y="1395805"/>
            <a:ext cx="1082115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  <a:hlinkClick r:id="rId7" action="ppaction://hlinksldjump"/>
              </a:rPr>
              <a:t>Week 5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1128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6403080" y="1395805"/>
            <a:ext cx="1082114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  <a:hlinkClick r:id="rId8" action="ppaction://hlinksldjump"/>
              </a:rPr>
              <a:t>Week 6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1129" name="AutoShape 9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7595050" y="1395805"/>
            <a:ext cx="1082115" cy="402291"/>
          </a:xfrm>
          <a:prstGeom prst="actionButtonBlank">
            <a:avLst/>
          </a:prstGeom>
          <a:solidFill>
            <a:schemeClr val="bg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bg2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 lIns="90000" tIns="46800" rIns="90000" bIns="46800" anchor="ctr">
            <a:spAutoFit/>
          </a:bodyPr>
          <a:lstStyle/>
          <a:p>
            <a:pPr algn="ctr">
              <a:spcBef>
                <a:spcPct val="50000"/>
              </a:spcBef>
              <a:buClrTx/>
              <a:buSzTx/>
              <a:buFontTx/>
              <a:buNone/>
            </a:pPr>
            <a:r>
              <a:rPr lang="en-US" sz="2000" b="1">
                <a:solidFill>
                  <a:schemeClr val="tx1"/>
                </a:solidFill>
                <a:latin typeface="Calibri" pitchFamily="34" charset="0"/>
              </a:rPr>
              <a:t>Week 7</a:t>
            </a:r>
            <a:endParaRPr lang="nl-NL" sz="2000" b="1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738" name="Rectangle 3"/>
          <p:cNvSpPr>
            <a:spLocks noGrp="1" noChangeArrowheads="1"/>
          </p:cNvSpPr>
          <p:nvPr>
            <p:ph type="ctrTitle" sz="quarter"/>
          </p:nvPr>
        </p:nvSpPr>
        <p:spPr/>
        <p:txBody>
          <a:bodyPr/>
          <a:lstStyle/>
          <a:p>
            <a:r>
              <a:rPr lang="en-US" smtClean="0"/>
              <a:t>Algoritmen en Datastructuren</a:t>
            </a:r>
            <a:endParaRPr lang="nl-NL"/>
          </a:p>
        </p:txBody>
      </p:sp>
      <p:sp>
        <p:nvSpPr>
          <p:cNvPr id="244739" name="Rectangle 2"/>
          <p:cNvSpPr>
            <a:spLocks noGrp="1" noChangeArrowheads="1"/>
          </p:cNvSpPr>
          <p:nvPr>
            <p:ph type="subTitle" sz="quarter" idx="1"/>
          </p:nvPr>
        </p:nvSpPr>
        <p:spPr/>
        <p:txBody>
          <a:bodyPr/>
          <a:lstStyle/>
          <a:p>
            <a:r>
              <a:rPr lang="en-US" smtClean="0"/>
              <a:t>ALGODS Week 1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FC97293E-9CC1-4A3E-91FF-EA69D095086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678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Inhoud </a:t>
            </a:r>
            <a:r>
              <a:rPr lang="nl-NL" smtClean="0"/>
              <a:t>ALGODS</a:t>
            </a:r>
            <a:endParaRPr lang="nl-NL"/>
          </a:p>
        </p:txBody>
      </p:sp>
      <p:sp>
        <p:nvSpPr>
          <p:cNvPr id="24678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605838" cy="5256212"/>
          </a:xfrm>
        </p:spPr>
        <p:txBody>
          <a:bodyPr/>
          <a:lstStyle/>
          <a:p>
            <a:r>
              <a:rPr lang="nl-NL" dirty="0"/>
              <a:t>Onderwerpen:</a:t>
            </a:r>
          </a:p>
          <a:p>
            <a:pPr lvl="1"/>
            <a:r>
              <a:rPr lang="nl-NL" dirty="0">
                <a:solidFill>
                  <a:schemeClr val="hlink"/>
                </a:solidFill>
              </a:rPr>
              <a:t>Algoritmen</a:t>
            </a:r>
            <a:r>
              <a:rPr lang="nl-NL" dirty="0"/>
              <a:t> en </a:t>
            </a:r>
            <a:r>
              <a:rPr lang="nl-NL" dirty="0">
                <a:solidFill>
                  <a:schemeClr val="hlink"/>
                </a:solidFill>
              </a:rPr>
              <a:t>Datastructuren</a:t>
            </a:r>
            <a:r>
              <a:rPr lang="nl-NL" dirty="0"/>
              <a:t/>
            </a:r>
            <a:br>
              <a:rPr lang="nl-NL" dirty="0"/>
            </a:br>
            <a:r>
              <a:rPr lang="nl-NL" dirty="0" smtClean="0"/>
              <a:t>standaard </a:t>
            </a:r>
            <a:r>
              <a:rPr lang="nl-NL" dirty="0"/>
              <a:t>C++ </a:t>
            </a:r>
            <a:r>
              <a:rPr lang="nl-NL" dirty="0" err="1" smtClean="0"/>
              <a:t>library</a:t>
            </a:r>
            <a:r>
              <a:rPr lang="nl-NL" dirty="0"/>
              <a:t> </a:t>
            </a:r>
            <a:r>
              <a:rPr lang="nl-NL" dirty="0" smtClean="0"/>
              <a:t>(vroeger: STL)</a:t>
            </a:r>
            <a:endParaRPr lang="nl-NL" dirty="0"/>
          </a:p>
          <a:p>
            <a:pPr lvl="1"/>
            <a:r>
              <a:rPr lang="nl-NL" dirty="0"/>
              <a:t>Diverse </a:t>
            </a:r>
            <a:r>
              <a:rPr lang="nl-NL" dirty="0">
                <a:solidFill>
                  <a:schemeClr val="hlink"/>
                </a:solidFill>
              </a:rPr>
              <a:t>toepassingen</a:t>
            </a:r>
            <a:r>
              <a:rPr lang="nl-NL" dirty="0"/>
              <a:t> van algoritmen en datastructuren</a:t>
            </a:r>
            <a:br>
              <a:rPr lang="nl-NL" dirty="0"/>
            </a:br>
            <a:r>
              <a:rPr lang="nl-NL" dirty="0" smtClean="0"/>
              <a:t>Kortste pad en spelletjes</a:t>
            </a:r>
            <a:endParaRPr lang="nl-NL" dirty="0"/>
          </a:p>
          <a:p>
            <a:r>
              <a:rPr lang="nl-NL" dirty="0"/>
              <a:t>Werkvormen: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Theorie</a:t>
            </a:r>
            <a:r>
              <a:rPr lang="nl-NL" dirty="0" smtClean="0"/>
              <a:t> (2 uur/week theorie</a:t>
            </a:r>
            <a:r>
              <a:rPr lang="nl-NL" dirty="0"/>
              <a:t>) in week 1 t/m </a:t>
            </a:r>
            <a:r>
              <a:rPr lang="nl-NL" dirty="0" smtClean="0"/>
              <a:t>7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Practicum </a:t>
            </a:r>
            <a:r>
              <a:rPr lang="nl-NL" dirty="0" smtClean="0"/>
              <a:t>(1 uur/week begeleid en 1 uur/week </a:t>
            </a:r>
            <a:r>
              <a:rPr lang="nl-NL" dirty="0" smtClean="0">
                <a:solidFill>
                  <a:srgbClr val="FF0000"/>
                </a:solidFill>
              </a:rPr>
              <a:t>onbegeleid</a:t>
            </a:r>
            <a:r>
              <a:rPr lang="nl-NL" dirty="0" smtClean="0"/>
              <a:t>)</a:t>
            </a:r>
            <a:endParaRPr lang="nl-NL" dirty="0"/>
          </a:p>
          <a:p>
            <a:pPr lvl="1"/>
            <a:r>
              <a:rPr lang="nl-NL" dirty="0">
                <a:solidFill>
                  <a:schemeClr val="hlink"/>
                </a:solidFill>
              </a:rPr>
              <a:t>Z</a:t>
            </a:r>
            <a:r>
              <a:rPr lang="nl-NL" dirty="0" smtClean="0">
                <a:solidFill>
                  <a:schemeClr val="hlink"/>
                </a:solidFill>
              </a:rPr>
              <a:t>elfstudie</a:t>
            </a:r>
            <a:r>
              <a:rPr lang="nl-NL" dirty="0" smtClean="0"/>
              <a:t> </a:t>
            </a:r>
            <a:r>
              <a:rPr lang="nl-NL" dirty="0"/>
              <a:t>en toetsing </a:t>
            </a:r>
            <a:r>
              <a:rPr lang="nl-NL" dirty="0" smtClean="0"/>
              <a:t>(4 uur/week) in </a:t>
            </a:r>
            <a:r>
              <a:rPr lang="nl-NL" dirty="0"/>
              <a:t>week 1 t/m 8</a:t>
            </a:r>
          </a:p>
          <a:p>
            <a:pPr lvl="1"/>
            <a:r>
              <a:rPr lang="nl-NL" dirty="0" smtClean="0">
                <a:solidFill>
                  <a:schemeClr val="hlink"/>
                </a:solidFill>
              </a:rPr>
              <a:t>Reparatie</a:t>
            </a:r>
            <a:r>
              <a:rPr lang="nl-NL" dirty="0" smtClean="0"/>
              <a:t> </a:t>
            </a:r>
            <a:r>
              <a:rPr lang="nl-NL" dirty="0"/>
              <a:t>in week 9 of 10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7FABEF30-8581-45E2-95FE-465A1B368F8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78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Leermiddelen</a:t>
            </a:r>
          </a:p>
        </p:txBody>
      </p:sp>
      <p:sp>
        <p:nvSpPr>
          <p:cNvPr id="24781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/>
              <a:t>Boeken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Thinking in C++ 2nd Edition, Volume 1 + 2, Bruce </a:t>
            </a:r>
            <a:r>
              <a:rPr lang="nl-NL" sz="2000" dirty="0" err="1"/>
              <a:t>Eckel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/>
              <a:t>Praktisch UML, </a:t>
            </a:r>
            <a:r>
              <a:rPr lang="nl-NL" sz="2000" dirty="0" smtClean="0"/>
              <a:t>5de </a:t>
            </a:r>
            <a:r>
              <a:rPr lang="nl-NL" sz="2000" dirty="0"/>
              <a:t>editie, Warmer en </a:t>
            </a:r>
            <a:r>
              <a:rPr lang="nl-NL" sz="2000" dirty="0" err="1"/>
              <a:t>Kleppe</a:t>
            </a:r>
            <a:endParaRPr lang="nl-NL" sz="2000" dirty="0"/>
          </a:p>
          <a:p>
            <a:pPr>
              <a:lnSpc>
                <a:spcPct val="90000"/>
              </a:lnSpc>
            </a:pPr>
            <a:r>
              <a:rPr lang="nl-NL" sz="2400" dirty="0"/>
              <a:t> Dictaat (zelf dubbelzijdig afdrukken!)</a:t>
            </a:r>
          </a:p>
          <a:p>
            <a:pPr lvl="1">
              <a:lnSpc>
                <a:spcPct val="90000"/>
              </a:lnSpc>
            </a:pPr>
            <a:r>
              <a:rPr lang="nl-NL" sz="2000" dirty="0" smtClean="0"/>
              <a:t>Aanvullingen </a:t>
            </a:r>
            <a:r>
              <a:rPr lang="nl-NL" sz="2000" dirty="0"/>
              <a:t>op theorie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Extra voorbeelden</a:t>
            </a:r>
          </a:p>
          <a:p>
            <a:pPr>
              <a:lnSpc>
                <a:spcPct val="90000"/>
              </a:lnSpc>
            </a:pPr>
            <a:r>
              <a:rPr lang="nl-NL" sz="2400" dirty="0" err="1"/>
              <a:t>Handouts</a:t>
            </a:r>
            <a:r>
              <a:rPr lang="nl-NL" sz="2400" dirty="0"/>
              <a:t> </a:t>
            </a:r>
            <a:r>
              <a:rPr lang="nl-NL" sz="2400" dirty="0" smtClean="0"/>
              <a:t>(in laatste weken)</a:t>
            </a:r>
            <a:endParaRPr lang="nl-NL" sz="2400" dirty="0"/>
          </a:p>
          <a:p>
            <a:pPr>
              <a:lnSpc>
                <a:spcPct val="90000"/>
              </a:lnSpc>
            </a:pPr>
            <a:r>
              <a:rPr lang="en-US" sz="2400" dirty="0"/>
              <a:t>Blackboard en </a:t>
            </a:r>
            <a:r>
              <a:rPr lang="nl-NL" sz="2400" dirty="0">
                <a:hlinkClick r:id="rId2"/>
              </a:rPr>
              <a:t>http://</a:t>
            </a:r>
            <a:r>
              <a:rPr lang="nl-NL" sz="2400" dirty="0" smtClean="0">
                <a:hlinkClick r:id="rId2"/>
              </a:rPr>
              <a:t>bd.eduweb.hhs.nl/algods/</a:t>
            </a:r>
            <a:endParaRPr lang="nl-NL" sz="2400" dirty="0"/>
          </a:p>
          <a:p>
            <a:pPr lvl="1">
              <a:lnSpc>
                <a:spcPct val="90000"/>
              </a:lnSpc>
            </a:pPr>
            <a:r>
              <a:rPr lang="nl-NL" sz="2000" dirty="0"/>
              <a:t>Studiewijzer met uitgebreide planning</a:t>
            </a:r>
          </a:p>
          <a:p>
            <a:pPr lvl="1">
              <a:lnSpc>
                <a:spcPct val="90000"/>
              </a:lnSpc>
            </a:pPr>
            <a:r>
              <a:rPr lang="en-US" sz="2000" dirty="0" err="1"/>
              <a:t>Dictaat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/>
              <a:t>Practicumopdrachten + uitgebreide practicumhandleiding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Sourcecode van alle voorbeelden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Sheets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Links</a:t>
            </a:r>
          </a:p>
        </p:txBody>
      </p:sp>
      <p:pic>
        <p:nvPicPr>
          <p:cNvPr id="234498" name="Picture 2" descr="D:\Bd_THR\BD_WWW\WWW\algods\978904302055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1988840"/>
            <a:ext cx="1480964" cy="2122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6546" name="Picture 2" descr="http://www.edaway.com/wp-content/uploads/2012/04/logo_work_in_progress2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132856"/>
            <a:ext cx="1874264" cy="18478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A26BB499-1CCD-4262-B36F-2BBDCBD892C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4883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836613"/>
            <a:ext cx="5014912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883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Voorbeeld</a:t>
            </a:r>
            <a:endParaRPr lang="nl-NL"/>
          </a:p>
        </p:txBody>
      </p:sp>
      <p:sp>
        <p:nvSpPr>
          <p:cNvPr id="99328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196975"/>
            <a:ext cx="8421688" cy="52562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 err="1"/>
              <a:t>Statische</a:t>
            </a:r>
            <a:r>
              <a:rPr lang="en-US" sz="2400" b="1" dirty="0"/>
              <a:t> </a:t>
            </a:r>
            <a:r>
              <a:rPr lang="en-US" sz="2400" b="1" dirty="0" err="1"/>
              <a:t>datastructuur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nl-NL" sz="2000" b="1" dirty="0" err="1" smtClean="0">
                <a:solidFill>
                  <a:schemeClr val="hlink"/>
                </a:solidFill>
                <a:latin typeface="Consolas"/>
              </a:rPr>
              <a:t>struct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deelnemer {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dirty="0">
                <a:latin typeface="Consolas"/>
              </a:rPr>
              <a:t>  </a:t>
            </a:r>
            <a:r>
              <a:rPr lang="en-US" sz="2000" dirty="0">
                <a:latin typeface="Consolas"/>
              </a:rPr>
              <a:t> </a:t>
            </a:r>
            <a:r>
              <a:rPr lang="en-US" sz="2000" dirty="0" smtClean="0">
                <a:latin typeface="Consolas"/>
              </a:rPr>
              <a:t>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latin typeface="Consolas"/>
              </a:rPr>
              <a:t>  </a:t>
            </a:r>
            <a:r>
              <a:rPr lang="nl-NL" sz="2000" dirty="0">
                <a:latin typeface="Consolas"/>
              </a:rPr>
              <a:t>punten;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dirty="0">
                <a:latin typeface="Consolas"/>
              </a:rPr>
              <a:t>  </a:t>
            </a:r>
            <a:r>
              <a:rPr lang="en-US" sz="2000" dirty="0">
                <a:latin typeface="Consolas"/>
              </a:rPr>
              <a:t> </a:t>
            </a:r>
            <a:r>
              <a:rPr lang="en-US" sz="2000" dirty="0" smtClean="0"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2000" dirty="0" smtClean="0">
                <a:latin typeface="Consolas"/>
              </a:rPr>
              <a:t> naam</a:t>
            </a:r>
            <a:r>
              <a:rPr lang="nl-NL" sz="2000" b="1" dirty="0" smtClean="0">
                <a:latin typeface="Consolas"/>
              </a:rPr>
              <a:t>[</a:t>
            </a:r>
            <a:r>
              <a:rPr lang="nl-NL" sz="2000" dirty="0" smtClean="0">
                <a:latin typeface="Consolas"/>
              </a:rPr>
              <a:t>80</a:t>
            </a:r>
            <a:r>
              <a:rPr lang="nl-NL" sz="2000" b="1" dirty="0">
                <a:latin typeface="Consolas"/>
              </a:rPr>
              <a:t>]</a:t>
            </a:r>
            <a:r>
              <a:rPr lang="nl-NL" sz="2000" dirty="0">
                <a:latin typeface="Consolas"/>
              </a:rPr>
              <a:t>;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dirty="0">
                <a:latin typeface="Consolas"/>
              </a:rPr>
              <a:t>};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b="1" dirty="0" err="1">
                <a:solidFill>
                  <a:schemeClr val="hlink"/>
                </a:solidFill>
                <a:latin typeface="Consolas"/>
              </a:rPr>
              <a:t>struct</a:t>
            </a:r>
            <a:r>
              <a:rPr lang="nl-NL" sz="2000" dirty="0">
                <a:latin typeface="Consolas"/>
              </a:rPr>
              <a:t> stand {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en-US" sz="2000" dirty="0" smtClean="0">
                <a:latin typeface="Consolas"/>
              </a:rPr>
              <a:t> </a:t>
            </a:r>
            <a:r>
              <a:rPr lang="nl-NL" sz="2000" dirty="0" smtClean="0">
                <a:latin typeface="Consolas"/>
              </a:rPr>
              <a:t>  </a:t>
            </a:r>
            <a:r>
              <a:rPr lang="en-US" sz="2000" dirty="0" smtClean="0"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 err="1">
                <a:latin typeface="Consolas"/>
              </a:rPr>
              <a:t>aantalDeelnemers</a:t>
            </a:r>
            <a:r>
              <a:rPr lang="nl-NL" sz="2000" dirty="0">
                <a:latin typeface="Consolas"/>
              </a:rPr>
              <a:t>;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dirty="0">
                <a:latin typeface="Consolas"/>
              </a:rPr>
              <a:t> </a:t>
            </a:r>
            <a:r>
              <a:rPr lang="nl-NL" sz="2000" dirty="0" smtClean="0">
                <a:latin typeface="Consolas"/>
              </a:rPr>
              <a:t>  </a:t>
            </a:r>
            <a:r>
              <a:rPr lang="en-US" sz="2000" dirty="0" smtClean="0"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deelnemer lijst</a:t>
            </a:r>
            <a:r>
              <a:rPr lang="nl-NL" sz="2000" b="1" dirty="0">
                <a:latin typeface="Consolas"/>
              </a:rPr>
              <a:t>[</a:t>
            </a:r>
            <a:r>
              <a:rPr lang="nl-NL" sz="2000" dirty="0">
                <a:latin typeface="Consolas"/>
              </a:rPr>
              <a:t>100</a:t>
            </a:r>
            <a:r>
              <a:rPr lang="nl-NL" sz="2000" b="1" dirty="0">
                <a:latin typeface="Consolas"/>
              </a:rPr>
              <a:t>]</a:t>
            </a:r>
            <a:r>
              <a:rPr lang="nl-NL" sz="2000" dirty="0">
                <a:latin typeface="Consolas"/>
              </a:rPr>
              <a:t>;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dirty="0">
                <a:latin typeface="Consolas"/>
              </a:rPr>
              <a:t>};</a:t>
            </a:r>
            <a:r>
              <a:rPr lang="en-US" sz="2000" dirty="0">
                <a:latin typeface="Consolas"/>
              </a:rPr>
              <a:t/>
            </a:r>
            <a:br>
              <a:rPr lang="en-US" sz="2000" dirty="0">
                <a:latin typeface="Consolas"/>
              </a:rPr>
            </a:br>
            <a:r>
              <a:rPr lang="nl-NL" sz="2000" dirty="0">
                <a:latin typeface="Consolas"/>
              </a:rPr>
              <a:t>stand s;</a:t>
            </a:r>
          </a:p>
          <a:p>
            <a:pPr>
              <a:lnSpc>
                <a:spcPct val="90000"/>
              </a:lnSpc>
            </a:pPr>
            <a:r>
              <a:rPr lang="nl-NL" sz="2400" dirty="0"/>
              <a:t>De </a:t>
            </a:r>
            <a:r>
              <a:rPr lang="nl-NL" sz="2400" dirty="0">
                <a:solidFill>
                  <a:schemeClr val="tx2"/>
                </a:solidFill>
              </a:rPr>
              <a:t>nadelen</a:t>
            </a:r>
            <a:r>
              <a:rPr lang="nl-NL" sz="2400" dirty="0"/>
              <a:t> van het gebruik van de ingebouwde datastructuren </a:t>
            </a:r>
            <a:r>
              <a:rPr lang="nl-NL" sz="2400" dirty="0" err="1">
                <a:solidFill>
                  <a:schemeClr val="hlink"/>
                </a:solidFill>
              </a:rPr>
              <a:t>struct</a:t>
            </a:r>
            <a:r>
              <a:rPr lang="nl-NL" sz="2400" dirty="0"/>
              <a:t> en </a:t>
            </a:r>
            <a:r>
              <a:rPr lang="nl-NL" sz="2400" dirty="0">
                <a:solidFill>
                  <a:schemeClr val="hlink"/>
                </a:solidFill>
              </a:rPr>
              <a:t>array</a:t>
            </a:r>
            <a:r>
              <a:rPr lang="nl-NL" sz="2400" dirty="0"/>
              <a:t> zijn: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de grootte van de </a:t>
            </a:r>
            <a:r>
              <a:rPr lang="nl-NL" sz="2000" dirty="0" err="1"/>
              <a:t>array's</a:t>
            </a:r>
            <a:r>
              <a:rPr lang="nl-NL" sz="2000" dirty="0"/>
              <a:t> lijst en naam moet bij het </a:t>
            </a:r>
            <a:r>
              <a:rPr lang="nl-NL" sz="2000" dirty="0">
                <a:solidFill>
                  <a:schemeClr val="hlink"/>
                </a:solidFill>
              </a:rPr>
              <a:t>vertalen</a:t>
            </a:r>
            <a:r>
              <a:rPr lang="nl-NL" sz="2000" dirty="0"/>
              <a:t> van het programma bekend zijn en kan niet aangepast worden (=</a:t>
            </a:r>
            <a:r>
              <a:rPr lang="nl-NL" sz="2000" dirty="0">
                <a:solidFill>
                  <a:schemeClr val="tx2"/>
                </a:solidFill>
              </a:rPr>
              <a:t>statisch</a:t>
            </a:r>
            <a:r>
              <a:rPr lang="nl-NL" sz="2000" dirty="0"/>
              <a:t>).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/>
              <a:t>elke deelnemer neemt </a:t>
            </a:r>
            <a:r>
              <a:rPr lang="nl-NL" sz="2000" dirty="0">
                <a:solidFill>
                  <a:schemeClr val="hlink"/>
                </a:solidFill>
              </a:rPr>
              <a:t>evenveel</a:t>
            </a:r>
            <a:r>
              <a:rPr lang="nl-NL" sz="2000" dirty="0"/>
              <a:t> ruimte in onafhankelijk van de lengte van zijn naam (=</a:t>
            </a:r>
            <a:r>
              <a:rPr lang="nl-NL" sz="2000" dirty="0">
                <a:solidFill>
                  <a:schemeClr val="tx2"/>
                </a:solidFill>
              </a:rPr>
              <a:t>statisch</a:t>
            </a:r>
            <a:r>
              <a:rPr lang="nl-NL" sz="2000" dirty="0"/>
              <a:t>).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/>
              <a:t>het </a:t>
            </a:r>
            <a:r>
              <a:rPr lang="nl-NL" sz="2000" dirty="0">
                <a:solidFill>
                  <a:schemeClr val="hlink"/>
                </a:solidFill>
              </a:rPr>
              <a:t>verwijderen</a:t>
            </a:r>
            <a:r>
              <a:rPr lang="nl-NL" sz="2000" dirty="0"/>
              <a:t> van een deelnemer uit de stand </a:t>
            </a:r>
            <a:r>
              <a:rPr lang="en-US" sz="2000" dirty="0"/>
              <a:t/>
            </a:r>
            <a:br>
              <a:rPr lang="en-US" sz="2000" dirty="0"/>
            </a:br>
            <a:r>
              <a:rPr lang="nl-NL" sz="2000" dirty="0"/>
              <a:t>is een heel bewerkelijke operatie.</a:t>
            </a:r>
          </a:p>
        </p:txBody>
      </p:sp>
      <p:sp>
        <p:nvSpPr>
          <p:cNvPr id="248838" name="AutoShape 6"/>
          <p:cNvSpPr>
            <a:spLocks noChangeArrowheads="1"/>
          </p:cNvSpPr>
          <p:nvPr/>
        </p:nvSpPr>
        <p:spPr bwMode="auto">
          <a:xfrm>
            <a:off x="3352800" y="333375"/>
            <a:ext cx="5791200" cy="719362"/>
          </a:xfrm>
          <a:prstGeom prst="cloudCallout">
            <a:avLst>
              <a:gd name="adj1" fmla="val 236"/>
              <a:gd name="adj2" fmla="val 10268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2400">
                <a:latin typeface="+mn-lt"/>
              </a:rPr>
              <a:t>Do you remember </a:t>
            </a:r>
            <a:r>
              <a:rPr lang="en-US" sz="2400" smtClean="0">
                <a:latin typeface="+mn-lt"/>
              </a:rPr>
              <a:t>MICPRG?</a:t>
            </a:r>
            <a:endParaRPr lang="nl-NL" sz="240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8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8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328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A26BB499-1CCD-4262-B36F-2BBDCBD892C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48835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738" y="836613"/>
            <a:ext cx="5014912" cy="3100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8836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Voorbeeld</a:t>
            </a:r>
            <a:endParaRPr lang="nl-NL"/>
          </a:p>
        </p:txBody>
      </p:sp>
      <p:sp>
        <p:nvSpPr>
          <p:cNvPr id="993284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323850" y="1196975"/>
            <a:ext cx="8421688" cy="5616401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sz="2400" b="1" dirty="0" err="1" smtClean="0"/>
              <a:t>Dynamische</a:t>
            </a:r>
            <a:r>
              <a:rPr lang="en-US" sz="2400" b="1" dirty="0" smtClean="0"/>
              <a:t> </a:t>
            </a:r>
            <a:r>
              <a:rPr lang="en-US" sz="2400" b="1" dirty="0" err="1"/>
              <a:t>datastructuur</a:t>
            </a:r>
            <a:r>
              <a:rPr lang="en-US" sz="2400" dirty="0"/>
              <a:t>:</a:t>
            </a:r>
            <a:br>
              <a:rPr lang="en-US" sz="2400" dirty="0"/>
            </a:br>
            <a:r>
              <a:rPr lang="nl-NL" sz="1800" dirty="0" smtClean="0">
                <a:solidFill>
                  <a:schemeClr val="hlink"/>
                </a:solidFill>
                <a:latin typeface="Consolas"/>
              </a:rPr>
              <a:t>class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D</a:t>
            </a:r>
            <a:r>
              <a:rPr lang="nl-NL" sz="1800" dirty="0" smtClean="0">
                <a:latin typeface="Consolas"/>
              </a:rPr>
              <a:t>eelnemer {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 smtClean="0">
                <a:latin typeface="Consolas"/>
              </a:rPr>
              <a:t>: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Deelnemer(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string&amp; n,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p);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punten()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string&amp; naam()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latin typeface="Consolas"/>
              </a:rPr>
              <a:t> verhoogpunten(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p);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1800" dirty="0" smtClean="0">
                <a:latin typeface="Consolas"/>
              </a:rPr>
              <a:t>:</a:t>
            </a:r>
            <a:r>
              <a:rPr lang="en-US" sz="1800" dirty="0">
                <a:latin typeface="Consolas"/>
              </a:rPr>
              <a:t/>
            </a:r>
            <a:br>
              <a:rPr lang="en-US" sz="1800" dirty="0">
                <a:latin typeface="Consolas"/>
              </a:rPr>
            </a:b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pnt</a:t>
            </a:r>
            <a:r>
              <a:rPr lang="nl-NL" sz="1800" dirty="0" smtClean="0">
                <a:latin typeface="Consolas"/>
              </a:rPr>
              <a:t>;</a:t>
            </a:r>
            <a:r>
              <a:rPr lang="en-US" sz="1800" dirty="0">
                <a:latin typeface="Consolas"/>
              </a:rPr>
              <a:t/>
            </a:r>
            <a:br>
              <a:rPr lang="en-US" sz="1800" dirty="0">
                <a:latin typeface="Consolas"/>
              </a:rPr>
            </a:b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b="1" dirty="0" smtClean="0">
                <a:latin typeface="Consolas"/>
              </a:rPr>
              <a:t>string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nm</a:t>
            </a:r>
            <a:r>
              <a:rPr lang="nl-NL" sz="1800" dirty="0" smtClean="0">
                <a:latin typeface="Consolas"/>
              </a:rPr>
              <a:t>;</a:t>
            </a:r>
            <a:r>
              <a:rPr lang="en-US" sz="1800" dirty="0">
                <a:latin typeface="Consolas"/>
              </a:rPr>
              <a:t/>
            </a:r>
            <a:br>
              <a:rPr lang="en-US" sz="1800" dirty="0">
                <a:latin typeface="Consolas"/>
              </a:rPr>
            </a:br>
            <a:r>
              <a:rPr lang="nl-NL" sz="1800" dirty="0" smtClean="0">
                <a:latin typeface="Consolas"/>
              </a:rPr>
              <a:t>};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solidFill>
                  <a:schemeClr val="hlink"/>
                </a:solidFill>
                <a:latin typeface="Consolas"/>
              </a:rPr>
              <a:t>class</a:t>
            </a:r>
            <a:r>
              <a:rPr lang="nl-NL" sz="1800" dirty="0" smtClean="0">
                <a:latin typeface="Consolas"/>
              </a:rPr>
              <a:t> Stand </a:t>
            </a:r>
            <a:r>
              <a:rPr lang="nl-NL" sz="1800" dirty="0">
                <a:latin typeface="Consolas"/>
              </a:rPr>
              <a:t>{</a:t>
            </a:r>
            <a:br>
              <a:rPr lang="nl-NL" sz="1800" dirty="0">
                <a:latin typeface="Consolas"/>
              </a:rPr>
            </a:b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 smtClean="0">
                <a:latin typeface="Consolas"/>
              </a:rPr>
              <a:t>: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voegtoe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Deelnemer&amp; d);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latin typeface="Consolas"/>
              </a:rPr>
              <a:t> verwijder(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smtClean="0">
                <a:solidFill>
                  <a:srgbClr val="333333"/>
                </a:solidFill>
                <a:latin typeface="Consolas"/>
              </a:rPr>
              <a:t>string&amp;</a:t>
            </a:r>
            <a:r>
              <a:rPr lang="nl-NL" sz="1800" dirty="0" smtClean="0">
                <a:latin typeface="Consolas"/>
              </a:rPr>
              <a:t> n);</a:t>
            </a:r>
            <a:r>
              <a:rPr lang="nl-NL" sz="1800" dirty="0">
                <a:latin typeface="Consolas"/>
              </a:rPr>
              <a:t/>
            </a:r>
            <a:br>
              <a:rPr lang="nl-NL" sz="1800" dirty="0">
                <a:latin typeface="Consolas"/>
              </a:rPr>
            </a:br>
            <a:r>
              <a:rPr lang="nl-NL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punten(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string&amp; </a:t>
            </a:r>
            <a:r>
              <a:rPr lang="nl-NL" sz="1800" dirty="0">
                <a:latin typeface="Consolas"/>
              </a:rPr>
              <a:t>n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;</a:t>
            </a:r>
            <a:r>
              <a:rPr lang="nl-NL" sz="1800" dirty="0">
                <a:latin typeface="Consolas"/>
              </a:rPr>
              <a:t/>
            </a:r>
            <a:br>
              <a:rPr lang="nl-NL" sz="1800" dirty="0">
                <a:latin typeface="Consolas"/>
              </a:rPr>
            </a:br>
            <a:r>
              <a:rPr lang="nl-NL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latin typeface="Consolas"/>
              </a:rPr>
              <a:t> verhoogpunten(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string&amp; </a:t>
            </a:r>
            <a:r>
              <a:rPr lang="nl-NL" sz="1800" dirty="0">
                <a:latin typeface="Consolas"/>
              </a:rPr>
              <a:t>n,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p);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vector&lt;deelnemer&gt;::</a:t>
            </a:r>
            <a:r>
              <a:rPr lang="nl-NL" sz="1800" dirty="0" err="1" smtClean="0">
                <a:latin typeface="Consolas"/>
              </a:rPr>
              <a:t>size_type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aantalDeelnemers</a:t>
            </a:r>
            <a:r>
              <a:rPr lang="nl-NL" sz="1800" dirty="0" smtClean="0">
                <a:latin typeface="Consolas"/>
              </a:rPr>
              <a:t>()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1800" dirty="0" smtClean="0">
                <a:latin typeface="Consolas"/>
              </a:rPr>
              <a:t>:</a:t>
            </a:r>
            <a:r>
              <a:rPr lang="en-US" sz="1800" dirty="0">
                <a:latin typeface="Consolas"/>
              </a:rPr>
              <a:t/>
            </a:r>
            <a:br>
              <a:rPr lang="en-US" sz="1800" dirty="0">
                <a:latin typeface="Consolas"/>
              </a:rPr>
            </a:br>
            <a:r>
              <a:rPr lang="nl-NL" sz="1800" dirty="0" smtClean="0">
                <a:latin typeface="Consolas"/>
              </a:rPr>
              <a:t>  </a:t>
            </a:r>
            <a:r>
              <a:rPr lang="en-US" sz="1800" b="1" dirty="0" smtClean="0">
                <a:latin typeface="Consolas"/>
              </a:rPr>
              <a:t>  vector&lt;</a:t>
            </a:r>
            <a:r>
              <a:rPr lang="nl-NL" sz="1800" b="1" dirty="0">
                <a:latin typeface="Consolas"/>
              </a:rPr>
              <a:t>D</a:t>
            </a:r>
            <a:r>
              <a:rPr lang="nl-NL" sz="1800" b="1" dirty="0" smtClean="0">
                <a:latin typeface="Consolas"/>
              </a:rPr>
              <a:t>eelnemer&gt; </a:t>
            </a:r>
            <a:r>
              <a:rPr lang="nl-NL" sz="1800" dirty="0" smtClean="0">
                <a:latin typeface="Consolas"/>
              </a:rPr>
              <a:t>lijst;</a:t>
            </a:r>
            <a:r>
              <a:rPr lang="en-US" sz="1800" dirty="0">
                <a:latin typeface="Consolas"/>
              </a:rPr>
              <a:t/>
            </a:r>
            <a:br>
              <a:rPr lang="en-US" sz="1800" dirty="0">
                <a:latin typeface="Consolas"/>
              </a:rPr>
            </a:br>
            <a:r>
              <a:rPr lang="nl-NL" sz="1800" dirty="0" smtClean="0">
                <a:latin typeface="Consolas"/>
              </a:rPr>
              <a:t>};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Stand s;</a:t>
            </a:r>
            <a:r>
              <a:rPr lang="en-US" sz="1800" dirty="0"/>
              <a:t/>
            </a:r>
            <a:br>
              <a:rPr lang="en-US" sz="1800" dirty="0"/>
            </a:br>
            <a:endParaRPr lang="nl-NL" sz="2000" dirty="0"/>
          </a:p>
        </p:txBody>
      </p:sp>
      <p:sp>
        <p:nvSpPr>
          <p:cNvPr id="248838" name="AutoShape 6"/>
          <p:cNvSpPr>
            <a:spLocks noChangeArrowheads="1"/>
          </p:cNvSpPr>
          <p:nvPr/>
        </p:nvSpPr>
        <p:spPr bwMode="auto">
          <a:xfrm>
            <a:off x="3352800" y="333375"/>
            <a:ext cx="5791200" cy="719362"/>
          </a:xfrm>
          <a:prstGeom prst="cloudCallout">
            <a:avLst>
              <a:gd name="adj1" fmla="val 236"/>
              <a:gd name="adj2" fmla="val 102683"/>
            </a:avLst>
          </a:prstGeom>
          <a:solidFill>
            <a:srgbClr val="FFFFFF"/>
          </a:solidFill>
          <a:ln w="9525">
            <a:solidFill>
              <a:srgbClr val="000000"/>
            </a:solidFill>
            <a:round/>
            <a:headEnd/>
            <a:tailEnd/>
          </a:ln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en-US" sz="2400">
                <a:latin typeface="+mn-lt"/>
              </a:rPr>
              <a:t>Do you remember </a:t>
            </a:r>
            <a:r>
              <a:rPr lang="en-US" sz="2400" smtClean="0">
                <a:latin typeface="+mn-lt"/>
              </a:rPr>
              <a:t>OGOPRG?</a:t>
            </a:r>
            <a:endParaRPr lang="nl-NL" sz="2400">
              <a:latin typeface="+mn-lt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5436096" y="4077072"/>
            <a:ext cx="3536929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nl-NL" sz="2400" dirty="0" smtClean="0">
                <a:latin typeface="+mn-lt"/>
              </a:rPr>
              <a:t>Welke andere dynamische </a:t>
            </a:r>
            <a:br>
              <a:rPr lang="nl-NL" sz="2400" dirty="0" smtClean="0">
                <a:latin typeface="+mn-lt"/>
              </a:rPr>
            </a:br>
            <a:r>
              <a:rPr lang="nl-NL" sz="2400" dirty="0" smtClean="0">
                <a:latin typeface="+mn-lt"/>
              </a:rPr>
              <a:t>datastructuren zijn er?</a:t>
            </a:r>
            <a:endParaRPr lang="nl-NL" sz="2400" dirty="0">
              <a:latin typeface="+mn-lt"/>
            </a:endParaRPr>
          </a:p>
        </p:txBody>
      </p:sp>
      <p:sp>
        <p:nvSpPr>
          <p:cNvPr id="8" name="Tekstvak 7"/>
          <p:cNvSpPr txBox="1"/>
          <p:nvPr/>
        </p:nvSpPr>
        <p:spPr bwMode="auto">
          <a:xfrm>
            <a:off x="5234925" y="5876258"/>
            <a:ext cx="3536929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nl-NL" sz="2400" dirty="0" smtClean="0">
                <a:latin typeface="+mn-lt"/>
              </a:rPr>
              <a:t>Hoe werken dynamische </a:t>
            </a:r>
            <a:br>
              <a:rPr lang="nl-NL" sz="2400" dirty="0" smtClean="0">
                <a:latin typeface="+mn-lt"/>
              </a:rPr>
            </a:br>
            <a:r>
              <a:rPr lang="nl-NL" sz="2400" dirty="0" smtClean="0">
                <a:latin typeface="+mn-lt"/>
              </a:rPr>
              <a:t>datastructuren eigenlijk?</a:t>
            </a:r>
            <a:endParaRPr lang="nl-N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811528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985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A1182355-A579-4EF4-8CF8-98B47403B86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985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Recursieve datastructuren</a:t>
            </a:r>
            <a:endParaRPr lang="nl-NL"/>
          </a:p>
        </p:txBody>
      </p:sp>
      <p:sp>
        <p:nvSpPr>
          <p:cNvPr id="99533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>
                <a:solidFill>
                  <a:schemeClr val="hlink"/>
                </a:solidFill>
              </a:rPr>
              <a:t>Lijst</a:t>
            </a:r>
          </a:p>
          <a:p>
            <a:pPr lvl="1"/>
            <a:r>
              <a:rPr lang="en-US"/>
              <a:t>leeg of</a:t>
            </a:r>
          </a:p>
          <a:p>
            <a:pPr lvl="1"/>
            <a:r>
              <a:rPr lang="en-US"/>
              <a:t>element met pointer naar </a:t>
            </a:r>
            <a:r>
              <a:rPr lang="en-US">
                <a:solidFill>
                  <a:schemeClr val="hlink"/>
                </a:solidFill>
              </a:rPr>
              <a:t>lijst</a:t>
            </a:r>
            <a:endParaRPr lang="en-US"/>
          </a:p>
          <a:p>
            <a:pPr lvl="1">
              <a:buFont typeface="Wingdings" pitchFamily="2" charset="2"/>
              <a:buNone/>
            </a:pPr>
            <a:endParaRPr lang="en-US"/>
          </a:p>
          <a:p>
            <a:pPr lvl="1">
              <a:buFont typeface="Wingdings" pitchFamily="2" charset="2"/>
              <a:buNone/>
            </a:pPr>
            <a:endParaRPr lang="en-US"/>
          </a:p>
          <a:p>
            <a:pPr lvl="1">
              <a:buFont typeface="Wingdings" pitchFamily="2" charset="2"/>
              <a:buNone/>
            </a:pPr>
            <a:endParaRPr lang="en-US"/>
          </a:p>
          <a:p>
            <a:pPr lvl="1">
              <a:buFont typeface="Wingdings" pitchFamily="2" charset="2"/>
              <a:buNone/>
            </a:pPr>
            <a:endParaRPr lang="en-US"/>
          </a:p>
          <a:p>
            <a:r>
              <a:rPr lang="en-US">
                <a:solidFill>
                  <a:schemeClr val="hlink"/>
                </a:solidFill>
              </a:rPr>
              <a:t>Stamboom</a:t>
            </a:r>
          </a:p>
          <a:p>
            <a:pPr lvl="1"/>
            <a:r>
              <a:rPr lang="en-US"/>
              <a:t>leeg of</a:t>
            </a:r>
          </a:p>
          <a:p>
            <a:pPr lvl="1"/>
            <a:r>
              <a:rPr lang="en-US"/>
              <a:t>persoon met pointer naar </a:t>
            </a:r>
            <a:r>
              <a:rPr lang="en-US">
                <a:solidFill>
                  <a:schemeClr val="hlink"/>
                </a:solidFill>
              </a:rPr>
              <a:t>stamboom</a:t>
            </a:r>
            <a:r>
              <a:rPr lang="en-US"/>
              <a:t> (van vader) en pointer naar </a:t>
            </a:r>
            <a:r>
              <a:rPr lang="en-US">
                <a:solidFill>
                  <a:schemeClr val="hlink"/>
                </a:solidFill>
              </a:rPr>
              <a:t>stamboom</a:t>
            </a:r>
            <a:r>
              <a:rPr lang="en-US"/>
              <a:t> (van moeder)</a:t>
            </a:r>
          </a:p>
          <a:p>
            <a:pPr lvl="1"/>
            <a:endParaRPr lang="nl-NL"/>
          </a:p>
        </p:txBody>
      </p:sp>
      <p:pic>
        <p:nvPicPr>
          <p:cNvPr id="24986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7600" y="1447800"/>
            <a:ext cx="4411663" cy="482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95337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52800" y="3048000"/>
            <a:ext cx="5172075" cy="196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1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5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882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BC8119EA-0C8E-48F8-B190-D2688687038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0883" name="Text Box 4"/>
          <p:cNvSpPr txBox="1">
            <a:spLocks noChangeArrowheads="1"/>
          </p:cNvSpPr>
          <p:nvPr/>
        </p:nvSpPr>
        <p:spPr bwMode="auto">
          <a:xfrm>
            <a:off x="457200" y="1143000"/>
            <a:ext cx="8229600" cy="54476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sz="6000">
                <a:solidFill>
                  <a:schemeClr val="tx1"/>
                </a:solidFill>
                <a:latin typeface="+mn-lt"/>
              </a:rPr>
              <a:t>Algorithms</a:t>
            </a:r>
          </a:p>
          <a:p>
            <a:pPr algn="ctr">
              <a:buFont typeface="Wingdings" pitchFamily="2" charset="2"/>
              <a:buNone/>
            </a:pPr>
            <a:r>
              <a:rPr lang="nl-NL" sz="6000">
                <a:latin typeface="+mn-lt"/>
              </a:rPr>
              <a:t>+</a:t>
            </a:r>
          </a:p>
          <a:p>
            <a:pPr algn="ctr">
              <a:buFont typeface="Wingdings" pitchFamily="2" charset="2"/>
              <a:buNone/>
            </a:pPr>
            <a:r>
              <a:rPr lang="nl-NL" sz="6000">
                <a:solidFill>
                  <a:schemeClr val="tx1"/>
                </a:solidFill>
                <a:latin typeface="+mn-lt"/>
              </a:rPr>
              <a:t>Datastructures</a:t>
            </a:r>
          </a:p>
          <a:p>
            <a:pPr algn="ctr">
              <a:buFont typeface="Wingdings" pitchFamily="2" charset="2"/>
              <a:buNone/>
            </a:pPr>
            <a:r>
              <a:rPr lang="nl-NL" sz="6000">
                <a:latin typeface="+mn-lt"/>
              </a:rPr>
              <a:t>=</a:t>
            </a:r>
          </a:p>
          <a:p>
            <a:pPr algn="ctr">
              <a:buFont typeface="Wingdings" pitchFamily="2" charset="2"/>
              <a:buNone/>
            </a:pPr>
            <a:r>
              <a:rPr lang="nl-NL" sz="6000">
                <a:solidFill>
                  <a:schemeClr val="tx1"/>
                </a:solidFill>
                <a:latin typeface="+mn-lt"/>
              </a:rPr>
              <a:t>Programs</a:t>
            </a:r>
          </a:p>
        </p:txBody>
      </p:sp>
      <p:sp>
        <p:nvSpPr>
          <p:cNvPr id="250884" name="Rectangle 5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‘76 boek van </a:t>
            </a:r>
            <a:r>
              <a:rPr lang="nl-NL"/>
              <a:t>Niklaus Wirth</a:t>
            </a:r>
            <a:r>
              <a:rPr lang="en-US"/>
              <a:t>: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81A38418-1232-4A30-ACF9-30AFD7182CB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19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Klassieke datastructuren</a:t>
            </a:r>
          </a:p>
        </p:txBody>
      </p:sp>
      <p:sp>
        <p:nvSpPr>
          <p:cNvPr id="25190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Klassieke datastructuren kunnen m.b.v. OOP technieken als </a:t>
            </a:r>
            <a:r>
              <a:rPr lang="nl-NL" dirty="0">
                <a:solidFill>
                  <a:schemeClr val="hlink"/>
                </a:solidFill>
              </a:rPr>
              <a:t>herbruikbare</a:t>
            </a:r>
            <a:r>
              <a:rPr lang="nl-NL" dirty="0"/>
              <a:t> </a:t>
            </a:r>
            <a:r>
              <a:rPr lang="nl-NL" dirty="0">
                <a:solidFill>
                  <a:schemeClr val="hlink"/>
                </a:solidFill>
              </a:rPr>
              <a:t>componenten</a:t>
            </a:r>
            <a:r>
              <a:rPr lang="nl-NL" dirty="0"/>
              <a:t> worden geïmplementeerd.</a:t>
            </a:r>
            <a:endParaRPr lang="en-US" dirty="0"/>
          </a:p>
          <a:p>
            <a:r>
              <a:rPr lang="nl-NL" dirty="0"/>
              <a:t>Er zijn diverse component- bibliotheken verkrijgbaar:</a:t>
            </a:r>
          </a:p>
          <a:p>
            <a:pPr lvl="1"/>
            <a:r>
              <a:rPr lang="nl-NL" dirty="0">
                <a:solidFill>
                  <a:schemeClr val="hlink"/>
                </a:solidFill>
              </a:rPr>
              <a:t>STL</a:t>
            </a:r>
            <a:r>
              <a:rPr lang="nl-NL" dirty="0"/>
              <a:t> (Standard Template Library) Opgenomen in ISO/ANSI C</a:t>
            </a:r>
            <a:r>
              <a:rPr lang="nl-NL" dirty="0" smtClean="0"/>
              <a:t>++98 </a:t>
            </a:r>
            <a:r>
              <a:rPr lang="nl-NL" dirty="0" err="1"/>
              <a:t>std</a:t>
            </a:r>
            <a:r>
              <a:rPr lang="nl-NL" dirty="0"/>
              <a:t> (sept 1998) Aanwezig in </a:t>
            </a:r>
            <a:r>
              <a:rPr lang="en-US" dirty="0" smtClean="0"/>
              <a:t>Microsoft </a:t>
            </a:r>
            <a:r>
              <a:rPr lang="en-US" dirty="0"/>
              <a:t>Visual C++ </a:t>
            </a:r>
            <a:r>
              <a:rPr lang="en-US" dirty="0" smtClean="0"/>
              <a:t>2013 en GCC.</a:t>
            </a:r>
          </a:p>
          <a:p>
            <a:pPr lvl="1"/>
            <a:r>
              <a:rPr lang="en-US" dirty="0" smtClean="0">
                <a:solidFill>
                  <a:srgbClr val="0000FF"/>
                </a:solidFill>
              </a:rPr>
              <a:t>Boost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>
                <a:hlinkClick r:id="rId2"/>
              </a:rPr>
              <a:t>http://www.boost.org</a:t>
            </a:r>
            <a:r>
              <a:rPr lang="en-US" dirty="0" smtClean="0">
                <a:hlinkClick r:id="rId2"/>
              </a:rPr>
              <a:t>/</a:t>
            </a:r>
            <a:r>
              <a:rPr lang="en-US" dirty="0" smtClean="0"/>
              <a:t>) </a:t>
            </a:r>
            <a:r>
              <a:rPr lang="nl-NL" dirty="0" smtClean="0"/>
              <a:t>Zeer uitgebreid. Een aantal boost onderdelen zijn opgenomen in ISO/ANSI C++11 </a:t>
            </a:r>
            <a:r>
              <a:rPr lang="nl-NL" dirty="0" err="1" smtClean="0"/>
              <a:t>std</a:t>
            </a:r>
            <a:r>
              <a:rPr lang="nl-NL" dirty="0" smtClean="0"/>
              <a:t> (aug 2011)</a:t>
            </a:r>
            <a:r>
              <a:rPr lang="en-US" dirty="0" smtClean="0"/>
              <a:t>. </a:t>
            </a:r>
            <a:r>
              <a:rPr lang="en-US" dirty="0" err="1" smtClean="0"/>
              <a:t>Aanwezig</a:t>
            </a:r>
            <a:r>
              <a:rPr lang="en-US" dirty="0" smtClean="0"/>
              <a:t> in GCC en Microsoft Visual C++ 2013.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1E7D105-B479-42FB-8128-7A115ED6FB8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293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Datastructuren</a:t>
            </a:r>
          </a:p>
        </p:txBody>
      </p:sp>
      <p:sp>
        <p:nvSpPr>
          <p:cNvPr id="25293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Ding om data “gestructureerd” in op te slaan.</a:t>
            </a:r>
          </a:p>
          <a:p>
            <a:r>
              <a:rPr lang="nl-NL" dirty="0"/>
              <a:t>Een </a:t>
            </a:r>
            <a:r>
              <a:rPr lang="nl-NL" dirty="0">
                <a:solidFill>
                  <a:schemeClr val="hlink"/>
                </a:solidFill>
              </a:rPr>
              <a:t>template</a:t>
            </a:r>
            <a:r>
              <a:rPr lang="nl-NL" dirty="0"/>
              <a:t> is erg geschikt voor het </a:t>
            </a:r>
            <a:r>
              <a:rPr lang="en-US" dirty="0" err="1"/>
              <a:t>i</a:t>
            </a:r>
            <a:r>
              <a:rPr lang="nl-NL" dirty="0" err="1"/>
              <a:t>mplementeren</a:t>
            </a:r>
            <a:r>
              <a:rPr lang="nl-NL" dirty="0"/>
              <a:t> van een datastructuur.</a:t>
            </a:r>
          </a:p>
          <a:p>
            <a:r>
              <a:rPr lang="nl-NL" dirty="0"/>
              <a:t>Basisbewerkingen:</a:t>
            </a:r>
          </a:p>
          <a:p>
            <a:pPr lvl="1"/>
            <a:r>
              <a:rPr lang="nl-NL" dirty="0" err="1">
                <a:solidFill>
                  <a:schemeClr val="hlink"/>
                </a:solidFill>
              </a:rPr>
              <a:t>insert</a:t>
            </a:r>
            <a:r>
              <a:rPr lang="nl-NL" dirty="0"/>
              <a:t>, </a:t>
            </a:r>
            <a:r>
              <a:rPr lang="nl-NL" dirty="0" err="1">
                <a:solidFill>
                  <a:schemeClr val="hlink"/>
                </a:solidFill>
              </a:rPr>
              <a:t>remove</a:t>
            </a:r>
            <a:r>
              <a:rPr lang="nl-NL" dirty="0"/>
              <a:t>, </a:t>
            </a:r>
            <a:r>
              <a:rPr lang="nl-NL" dirty="0" err="1">
                <a:solidFill>
                  <a:schemeClr val="hlink"/>
                </a:solidFill>
              </a:rPr>
              <a:t>find</a:t>
            </a:r>
            <a:endParaRPr lang="nl-NL" dirty="0">
              <a:solidFill>
                <a:schemeClr val="hlink"/>
              </a:solidFill>
            </a:endParaRPr>
          </a:p>
          <a:p>
            <a:pPr lvl="1"/>
            <a:r>
              <a:rPr lang="nl-NL" dirty="0"/>
              <a:t>empty, full, </a:t>
            </a:r>
            <a:r>
              <a:rPr lang="nl-NL" dirty="0" err="1"/>
              <a:t>size</a:t>
            </a:r>
            <a:endParaRPr lang="nl-NL" dirty="0"/>
          </a:p>
          <a:p>
            <a:r>
              <a:rPr lang="nl-NL" dirty="0"/>
              <a:t>Een bepaalde datastructuur kan op verschillende manieren geïmplementeerd worden.</a:t>
            </a:r>
          </a:p>
          <a:p>
            <a:r>
              <a:rPr lang="nl-NL" dirty="0"/>
              <a:t>Een </a:t>
            </a:r>
            <a:r>
              <a:rPr lang="nl-NL" dirty="0">
                <a:solidFill>
                  <a:schemeClr val="hlink"/>
                </a:solidFill>
              </a:rPr>
              <a:t>Abstracte Base Class</a:t>
            </a:r>
            <a:r>
              <a:rPr lang="nl-NL" dirty="0"/>
              <a:t> per datastructuur maakt gebruik onafhankelijk van de implementatie.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F01BE279-4F1D-4A55-AE73-65B35382E59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39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Datastructures</a:t>
            </a:r>
          </a:p>
        </p:txBody>
      </p:sp>
      <p:sp>
        <p:nvSpPr>
          <p:cNvPr id="25395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/>
              <a:t>Stack</a:t>
            </a:r>
          </a:p>
          <a:p>
            <a:r>
              <a:rPr lang="nl-NL"/>
              <a:t>Queue</a:t>
            </a:r>
          </a:p>
          <a:p>
            <a:r>
              <a:rPr lang="nl-NL"/>
              <a:t>Vector</a:t>
            </a:r>
          </a:p>
          <a:p>
            <a:r>
              <a:rPr lang="nl-NL"/>
              <a:t>Sorted vector</a:t>
            </a:r>
          </a:p>
          <a:p>
            <a:r>
              <a:rPr lang="nl-NL"/>
              <a:t>Linked List</a:t>
            </a:r>
          </a:p>
          <a:p>
            <a:r>
              <a:rPr lang="nl-NL"/>
              <a:t>Sorted list</a:t>
            </a:r>
          </a:p>
          <a:p>
            <a:r>
              <a:rPr lang="nl-NL"/>
              <a:t>Binary Tree</a:t>
            </a:r>
          </a:p>
          <a:p>
            <a:r>
              <a:rPr lang="nl-NL"/>
              <a:t>Search tree</a:t>
            </a:r>
          </a:p>
          <a:p>
            <a:r>
              <a:rPr lang="nl-NL"/>
              <a:t>Hash Table</a:t>
            </a:r>
          </a:p>
          <a:p>
            <a:r>
              <a:rPr lang="nl-NL"/>
              <a:t>Priority Queue (Binary Heap)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97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C162E408-E333-4A44-A71C-2BC8EE128FC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49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>
                <a:solidFill>
                  <a:srgbClr val="0000FF"/>
                </a:solidFill>
                <a:latin typeface="Calibri" pitchFamily="34" charset="0"/>
              </a:rPr>
              <a:t>Big O notation</a:t>
            </a:r>
          </a:p>
        </p:txBody>
      </p:sp>
      <p:sp>
        <p:nvSpPr>
          <p:cNvPr id="25498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/>
              <a:t>De big O </a:t>
            </a:r>
            <a:r>
              <a:rPr lang="en-US" dirty="0" err="1"/>
              <a:t>notatie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gebruikt</a:t>
            </a:r>
            <a:r>
              <a:rPr lang="en-US" dirty="0"/>
              <a:t> </a:t>
            </a:r>
            <a:r>
              <a:rPr lang="en-US" dirty="0" err="1"/>
              <a:t>om</a:t>
            </a:r>
            <a:r>
              <a:rPr lang="en-US" dirty="0"/>
              <a:t> de </a:t>
            </a:r>
            <a:r>
              <a:rPr lang="en-US" dirty="0" err="1"/>
              <a:t>executietijd</a:t>
            </a:r>
            <a:r>
              <a:rPr lang="en-US" dirty="0"/>
              <a:t> en het </a:t>
            </a:r>
            <a:r>
              <a:rPr lang="en-US" dirty="0" err="1"/>
              <a:t>geheugengebruik</a:t>
            </a:r>
            <a:r>
              <a:rPr lang="en-US" dirty="0"/>
              <a:t> van </a:t>
            </a:r>
            <a:r>
              <a:rPr lang="en-US" dirty="0" err="1"/>
              <a:t>algorithmen</a:t>
            </a:r>
            <a:r>
              <a:rPr lang="en-US" dirty="0"/>
              <a:t> met </a:t>
            </a:r>
            <a:r>
              <a:rPr lang="en-US" dirty="0" err="1"/>
              <a:t>elkaar</a:t>
            </a:r>
            <a:r>
              <a:rPr lang="en-US" dirty="0"/>
              <a:t>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>
                <a:solidFill>
                  <a:schemeClr val="hlink"/>
                </a:solidFill>
              </a:rPr>
              <a:t>vergelijken</a:t>
            </a:r>
            <a:r>
              <a:rPr lang="en-US" dirty="0"/>
              <a:t>.</a:t>
            </a:r>
          </a:p>
          <a:p>
            <a:r>
              <a:rPr lang="nl-NL" dirty="0"/>
              <a:t>De O staat voor </a:t>
            </a:r>
            <a:r>
              <a:rPr lang="nl-NL" dirty="0" smtClean="0"/>
              <a:t>“</a:t>
            </a:r>
            <a:r>
              <a:rPr lang="nl-NL" dirty="0" smtClean="0">
                <a:solidFill>
                  <a:schemeClr val="hlink"/>
                </a:solidFill>
              </a:rPr>
              <a:t>order </a:t>
            </a:r>
            <a:r>
              <a:rPr lang="nl-NL" dirty="0">
                <a:solidFill>
                  <a:schemeClr val="hlink"/>
                </a:solidFill>
              </a:rPr>
              <a:t>of </a:t>
            </a:r>
            <a:r>
              <a:rPr lang="nl-NL" dirty="0" smtClean="0">
                <a:solidFill>
                  <a:schemeClr val="hlink"/>
                </a:solidFill>
              </a:rPr>
              <a:t>magnitude</a:t>
            </a:r>
            <a:r>
              <a:rPr lang="nl-NL" dirty="0" smtClean="0"/>
              <a:t>”</a:t>
            </a:r>
            <a:r>
              <a:rPr lang="en-US" dirty="0" smtClean="0"/>
              <a:t>.</a:t>
            </a:r>
            <a:endParaRPr lang="en-US" dirty="0"/>
          </a:p>
          <a:p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)=</a:t>
            </a:r>
            <a:r>
              <a:rPr lang="en-US" i="1" dirty="0"/>
              <a:t>O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baseline="30000" dirty="0"/>
              <a:t>2</a:t>
            </a:r>
            <a:r>
              <a:rPr lang="en-US" dirty="0"/>
              <a:t>) </a:t>
            </a:r>
            <a:r>
              <a:rPr lang="en-US" dirty="0" err="1"/>
              <a:t>betekent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functie</a:t>
            </a:r>
            <a:r>
              <a:rPr lang="en-US" dirty="0"/>
              <a:t> </a:t>
            </a:r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“</a:t>
            </a:r>
            <a:r>
              <a:rPr lang="en-US" dirty="0">
                <a:solidFill>
                  <a:schemeClr val="hlink"/>
                </a:solidFill>
              </a:rPr>
              <a:t>van </a:t>
            </a:r>
            <a:r>
              <a:rPr lang="en-US" dirty="0" err="1">
                <a:solidFill>
                  <a:schemeClr val="hlink"/>
                </a:solidFill>
              </a:rPr>
              <a:t>boven</a:t>
            </a:r>
            <a:r>
              <a:rPr lang="en-US" dirty="0"/>
              <a:t>” </a:t>
            </a:r>
            <a:r>
              <a:rPr lang="en-US" dirty="0" err="1">
                <a:solidFill>
                  <a:schemeClr val="hlink"/>
                </a:solidFill>
              </a:rPr>
              <a:t>asymptotisch</a:t>
            </a:r>
            <a:r>
              <a:rPr lang="en-US" dirty="0"/>
              <a:t> </a:t>
            </a:r>
            <a:r>
              <a:rPr lang="en-US" dirty="0" err="1"/>
              <a:t>begrensd</a:t>
            </a:r>
            <a:r>
              <a:rPr lang="en-US" dirty="0"/>
              <a:t> </a:t>
            </a:r>
            <a:r>
              <a:rPr lang="en-US" dirty="0" err="1"/>
              <a:t>wordt</a:t>
            </a:r>
            <a:r>
              <a:rPr lang="en-US" dirty="0"/>
              <a:t> door </a:t>
            </a:r>
            <a:r>
              <a:rPr lang="en-US" i="1" dirty="0"/>
              <a:t>g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)=</a:t>
            </a:r>
            <a:r>
              <a:rPr lang="en-US" i="1" dirty="0"/>
              <a:t>n</a:t>
            </a:r>
            <a:r>
              <a:rPr lang="en-US" baseline="30000" dirty="0"/>
              <a:t>2</a:t>
            </a:r>
            <a:r>
              <a:rPr lang="en-US" dirty="0"/>
              <a:t>.</a:t>
            </a:r>
          </a:p>
          <a:p>
            <a:pPr lvl="1"/>
            <a:r>
              <a:rPr lang="en-US" dirty="0" err="1"/>
              <a:t>Dit</a:t>
            </a:r>
            <a:r>
              <a:rPr lang="en-US" dirty="0"/>
              <a:t> </a:t>
            </a:r>
            <a:r>
              <a:rPr lang="en-US" dirty="0" err="1"/>
              <a:t>betekent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</a:t>
            </a:r>
            <a:r>
              <a:rPr lang="en-US" dirty="0">
                <a:solidFill>
                  <a:schemeClr val="hlink"/>
                </a:solidFill>
                <a:sym typeface="Symbol" pitchFamily="18" charset="2"/>
              </a:rPr>
              <a:t> </a:t>
            </a:r>
            <a:r>
              <a:rPr lang="en-US" i="1" dirty="0">
                <a:solidFill>
                  <a:schemeClr val="hlink"/>
                </a:solidFill>
                <a:sym typeface="Symbol" pitchFamily="18" charset="2"/>
              </a:rPr>
              <a:t>a</a:t>
            </a:r>
            <a:r>
              <a:rPr lang="en-US" dirty="0">
                <a:sym typeface="Symbol" pitchFamily="18" charset="2"/>
              </a:rPr>
              <a:t>·</a:t>
            </a:r>
            <a:r>
              <a:rPr lang="en-US" i="1" dirty="0">
                <a:sym typeface="Symbol" pitchFamily="18" charset="2"/>
              </a:rPr>
              <a:t>n</a:t>
            </a:r>
            <a:r>
              <a:rPr lang="en-US" baseline="30000" dirty="0">
                <a:sym typeface="Symbol" pitchFamily="18" charset="2"/>
              </a:rPr>
              <a:t>2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voor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 smtClean="0">
                <a:solidFill>
                  <a:schemeClr val="hlink"/>
                </a:solidFill>
                <a:sym typeface="Symbol" pitchFamily="18" charset="2"/>
              </a:rPr>
              <a:t>grote</a:t>
            </a:r>
            <a:r>
              <a:rPr lang="en-US" dirty="0" smtClean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waarden</a:t>
            </a:r>
            <a:r>
              <a:rPr lang="en-US" dirty="0">
                <a:sym typeface="Symbol" pitchFamily="18" charset="2"/>
              </a:rPr>
              <a:t> van </a:t>
            </a:r>
            <a:r>
              <a:rPr lang="en-US" i="1" dirty="0">
                <a:solidFill>
                  <a:schemeClr val="hlink"/>
                </a:solidFill>
                <a:sym typeface="Symbol" pitchFamily="18" charset="2"/>
              </a:rPr>
              <a:t>n</a:t>
            </a:r>
            <a:r>
              <a:rPr lang="en-US" dirty="0">
                <a:sym typeface="Symbol" pitchFamily="18" charset="2"/>
              </a:rPr>
              <a:t>. </a:t>
            </a:r>
            <a:r>
              <a:rPr lang="en-US" dirty="0" err="1">
                <a:sym typeface="Symbol" pitchFamily="18" charset="2"/>
              </a:rPr>
              <a:t>Waarbij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i="1" dirty="0">
                <a:sym typeface="Symbol" pitchFamily="18" charset="2"/>
              </a:rPr>
              <a:t>a</a:t>
            </a:r>
            <a:r>
              <a:rPr lang="en-US" dirty="0">
                <a:sym typeface="Symbol" pitchFamily="18" charset="2"/>
              </a:rPr>
              <a:t>  0 (je mag </a:t>
            </a:r>
            <a:r>
              <a:rPr lang="en-US" i="1" dirty="0">
                <a:sym typeface="Symbol" pitchFamily="18" charset="2"/>
              </a:rPr>
              <a:t>a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zelf</a:t>
            </a:r>
            <a:r>
              <a:rPr lang="en-US" dirty="0">
                <a:sym typeface="Symbol" pitchFamily="18" charset="2"/>
              </a:rPr>
              <a:t> </a:t>
            </a:r>
            <a:r>
              <a:rPr lang="en-US" dirty="0" err="1">
                <a:sym typeface="Symbol" pitchFamily="18" charset="2"/>
              </a:rPr>
              <a:t>kiezen</a:t>
            </a:r>
            <a:r>
              <a:rPr lang="en-US" dirty="0">
                <a:sym typeface="Symbol" pitchFamily="18" charset="2"/>
              </a:rPr>
              <a:t>).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02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23946312-BD84-4B6A-A5DF-CD5109C022C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6003" name="Rectangle 102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>
                <a:solidFill>
                  <a:srgbClr val="0000FF"/>
                </a:solidFill>
                <a:latin typeface="Calibri" pitchFamily="34" charset="0"/>
              </a:rPr>
              <a:t>Big O notation</a:t>
            </a:r>
            <a:r>
              <a:rPr lang="en-US">
                <a:solidFill>
                  <a:srgbClr val="0000FF"/>
                </a:solidFill>
                <a:latin typeface="Calibri" pitchFamily="34" charset="0"/>
              </a:rPr>
              <a:t> voorbeeld</a:t>
            </a:r>
            <a:endParaRPr lang="nl-NL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256004" name="Rectangle 1027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err="1"/>
              <a:t>Wat</a:t>
            </a:r>
            <a:r>
              <a:rPr lang="en-US" dirty="0"/>
              <a:t> is de big O </a:t>
            </a:r>
            <a:r>
              <a:rPr lang="en-US" dirty="0" err="1"/>
              <a:t>notatie</a:t>
            </a:r>
            <a:r>
              <a:rPr lang="en-US" dirty="0"/>
              <a:t> </a:t>
            </a:r>
            <a:r>
              <a:rPr lang="en-US" dirty="0" err="1"/>
              <a:t>voor</a:t>
            </a:r>
            <a:r>
              <a:rPr lang="en-US" dirty="0"/>
              <a:t>:</a:t>
            </a:r>
          </a:p>
          <a:p>
            <a:pPr lvl="1"/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= 2</a:t>
            </a:r>
            <a:r>
              <a:rPr lang="en-US" i="1" dirty="0"/>
              <a:t>n</a:t>
            </a:r>
            <a:r>
              <a:rPr lang="en-US" baseline="30000" dirty="0"/>
              <a:t>3 </a:t>
            </a:r>
            <a:r>
              <a:rPr lang="en-US" dirty="0"/>
              <a:t>+ 4</a:t>
            </a:r>
            <a:r>
              <a:rPr lang="en-US" i="1" dirty="0"/>
              <a:t>n</a:t>
            </a:r>
            <a:r>
              <a:rPr lang="en-US" dirty="0"/>
              <a:t> + 2 log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 + 100.</a:t>
            </a:r>
          </a:p>
          <a:p>
            <a:pPr lvl="1"/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= 4 log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.</a:t>
            </a:r>
          </a:p>
          <a:p>
            <a:pPr lvl="1"/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= log</a:t>
            </a:r>
            <a:r>
              <a:rPr lang="en-US" baseline="-25000" dirty="0"/>
              <a:t>10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. </a:t>
            </a:r>
            <a:br>
              <a:rPr lang="en-US" dirty="0"/>
            </a:br>
            <a:r>
              <a:rPr lang="en-US" dirty="0" err="1"/>
              <a:t>Bedenk</a:t>
            </a:r>
            <a:r>
              <a:rPr lang="en-US" dirty="0"/>
              <a:t>: log</a:t>
            </a:r>
            <a:r>
              <a:rPr lang="en-US" baseline="-25000" dirty="0"/>
              <a:t>10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 = log</a:t>
            </a:r>
            <a:r>
              <a:rPr lang="en-US" baseline="-25000" dirty="0"/>
              <a:t>2</a:t>
            </a:r>
            <a:r>
              <a:rPr lang="en-US" dirty="0"/>
              <a:t> </a:t>
            </a:r>
            <a:r>
              <a:rPr lang="en-US" i="1" dirty="0"/>
              <a:t>n</a:t>
            </a:r>
            <a:r>
              <a:rPr lang="en-US" dirty="0"/>
              <a:t> / log</a:t>
            </a:r>
            <a:r>
              <a:rPr lang="en-US" baseline="-25000" dirty="0"/>
              <a:t>2</a:t>
            </a:r>
            <a:r>
              <a:rPr lang="en-US" dirty="0"/>
              <a:t> 10.</a:t>
            </a:r>
          </a:p>
          <a:p>
            <a:pPr lvl="1"/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n</a:t>
            </a:r>
            <a:r>
              <a:rPr lang="en-US" dirty="0"/>
              <a:t>) = 1000.</a:t>
            </a:r>
          </a:p>
          <a:p>
            <a:pPr lvl="1"/>
            <a:r>
              <a:rPr lang="en-US" i="1" dirty="0"/>
              <a:t>f</a:t>
            </a:r>
            <a:r>
              <a:rPr lang="en-US" dirty="0"/>
              <a:t>(</a:t>
            </a:r>
            <a:r>
              <a:rPr lang="en-US" i="1" dirty="0"/>
              <a:t>x</a:t>
            </a:r>
            <a:r>
              <a:rPr lang="en-US" dirty="0"/>
              <a:t>) = (10</a:t>
            </a:r>
            <a:r>
              <a:rPr lang="en-US" i="1" dirty="0"/>
              <a:t>x</a:t>
            </a:r>
            <a:r>
              <a:rPr lang="en-US" baseline="30000" dirty="0"/>
              <a:t>4</a:t>
            </a:r>
            <a:r>
              <a:rPr lang="en-US" dirty="0"/>
              <a:t> + 4</a:t>
            </a:r>
            <a:r>
              <a:rPr lang="en-US" i="1" dirty="0"/>
              <a:t>x</a:t>
            </a:r>
            <a:r>
              <a:rPr lang="en-US" baseline="30000" dirty="0"/>
              <a:t>2</a:t>
            </a:r>
            <a:r>
              <a:rPr lang="en-US" dirty="0"/>
              <a:t>) / (5</a:t>
            </a:r>
            <a:r>
              <a:rPr lang="en-US" i="1" dirty="0"/>
              <a:t>x</a:t>
            </a:r>
            <a:r>
              <a:rPr lang="en-US" baseline="30000" dirty="0"/>
              <a:t>3</a:t>
            </a:r>
            <a:r>
              <a:rPr lang="en-US" dirty="0"/>
              <a:t> + 12</a:t>
            </a:r>
            <a:r>
              <a:rPr lang="en-US" i="1" dirty="0"/>
              <a:t>x</a:t>
            </a:r>
            <a:r>
              <a:rPr lang="en-US" baseline="30000" dirty="0"/>
              <a:t>2</a:t>
            </a:r>
            <a:r>
              <a:rPr lang="en-US" dirty="0"/>
              <a:t> + 7</a:t>
            </a:r>
            <a:r>
              <a:rPr lang="en-US" i="1" dirty="0"/>
              <a:t>x</a:t>
            </a:r>
            <a:r>
              <a:rPr lang="en-US" dirty="0"/>
              <a:t>). </a:t>
            </a:r>
            <a:r>
              <a:rPr lang="en-US" baseline="30000" dirty="0"/>
              <a:t> </a:t>
            </a:r>
            <a:r>
              <a:rPr lang="en-US" dirty="0"/>
              <a:t> </a:t>
            </a:r>
            <a:endParaRPr lang="nl-NL" dirty="0"/>
          </a:p>
        </p:txBody>
      </p:sp>
      <p:sp>
        <p:nvSpPr>
          <p:cNvPr id="1006598" name="Text Box 1030"/>
          <p:cNvSpPr txBox="1">
            <a:spLocks noChangeArrowheads="1"/>
          </p:cNvSpPr>
          <p:nvPr/>
        </p:nvSpPr>
        <p:spPr bwMode="auto">
          <a:xfrm>
            <a:off x="5751208" y="1700213"/>
            <a:ext cx="1101584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= </a:t>
            </a:r>
            <a:r>
              <a:rPr lang="en-US" i="1" dirty="0">
                <a:latin typeface="+mn-lt"/>
              </a:rPr>
              <a:t>O</a:t>
            </a:r>
            <a:r>
              <a:rPr lang="en-US" dirty="0">
                <a:latin typeface="+mn-lt"/>
              </a:rPr>
              <a:t>(</a:t>
            </a:r>
            <a:r>
              <a:rPr lang="en-US" i="1" dirty="0">
                <a:latin typeface="+mn-lt"/>
              </a:rPr>
              <a:t>n</a:t>
            </a:r>
            <a:r>
              <a:rPr lang="en-US" baseline="30000" dirty="0">
                <a:latin typeface="+mn-lt"/>
              </a:rPr>
              <a:t>3</a:t>
            </a:r>
            <a:r>
              <a:rPr lang="en-US" dirty="0">
                <a:latin typeface="+mn-lt"/>
              </a:rPr>
              <a:t>)</a:t>
            </a:r>
            <a:endParaRPr lang="nl-NL" dirty="0">
              <a:latin typeface="+mn-lt"/>
            </a:endParaRPr>
          </a:p>
        </p:txBody>
      </p:sp>
      <p:sp>
        <p:nvSpPr>
          <p:cNvPr id="1006599" name="Text Box 1031"/>
          <p:cNvSpPr txBox="1">
            <a:spLocks noChangeArrowheads="1"/>
          </p:cNvSpPr>
          <p:nvPr/>
        </p:nvSpPr>
        <p:spPr bwMode="auto">
          <a:xfrm>
            <a:off x="5751208" y="2138639"/>
            <a:ext cx="145745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= </a:t>
            </a:r>
            <a:r>
              <a:rPr lang="en-US" i="1" dirty="0" smtClean="0">
                <a:latin typeface="+mn-lt"/>
              </a:rPr>
              <a:t>O</a:t>
            </a:r>
            <a:r>
              <a:rPr lang="en-US" dirty="0" smtClean="0">
                <a:latin typeface="+mn-lt"/>
              </a:rPr>
              <a:t>(log </a:t>
            </a:r>
            <a:r>
              <a:rPr lang="en-US" i="1" dirty="0" smtClean="0">
                <a:latin typeface="+mn-lt"/>
              </a:rPr>
              <a:t>n</a:t>
            </a:r>
            <a:r>
              <a:rPr lang="en-US" dirty="0">
                <a:latin typeface="+mn-lt"/>
              </a:rPr>
              <a:t>)</a:t>
            </a:r>
            <a:endParaRPr lang="nl-NL" dirty="0">
              <a:latin typeface="+mn-lt"/>
            </a:endParaRPr>
          </a:p>
        </p:txBody>
      </p:sp>
      <p:sp>
        <p:nvSpPr>
          <p:cNvPr id="1006600" name="Text Box 1032"/>
          <p:cNvSpPr txBox="1">
            <a:spLocks noChangeArrowheads="1"/>
          </p:cNvSpPr>
          <p:nvPr/>
        </p:nvSpPr>
        <p:spPr bwMode="auto">
          <a:xfrm>
            <a:off x="5751208" y="2565400"/>
            <a:ext cx="145745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= </a:t>
            </a:r>
            <a:r>
              <a:rPr lang="en-US" i="1" dirty="0" smtClean="0">
                <a:latin typeface="+mn-lt"/>
              </a:rPr>
              <a:t>O</a:t>
            </a:r>
            <a:r>
              <a:rPr lang="en-US" dirty="0" smtClean="0">
                <a:latin typeface="+mn-lt"/>
              </a:rPr>
              <a:t>(log </a:t>
            </a:r>
            <a:r>
              <a:rPr lang="en-US" i="1" dirty="0" smtClean="0">
                <a:latin typeface="+mn-lt"/>
              </a:rPr>
              <a:t>n</a:t>
            </a:r>
            <a:r>
              <a:rPr lang="en-US" dirty="0">
                <a:latin typeface="+mn-lt"/>
              </a:rPr>
              <a:t>)</a:t>
            </a:r>
            <a:endParaRPr lang="nl-NL" dirty="0">
              <a:latin typeface="+mn-lt"/>
            </a:endParaRPr>
          </a:p>
        </p:txBody>
      </p:sp>
      <p:sp>
        <p:nvSpPr>
          <p:cNvPr id="1006601" name="Text Box 1033"/>
          <p:cNvSpPr txBox="1">
            <a:spLocks noChangeArrowheads="1"/>
          </p:cNvSpPr>
          <p:nvPr/>
        </p:nvSpPr>
        <p:spPr bwMode="auto">
          <a:xfrm>
            <a:off x="5751208" y="3312309"/>
            <a:ext cx="986167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= </a:t>
            </a:r>
            <a:r>
              <a:rPr lang="en-US" i="1" dirty="0">
                <a:latin typeface="+mn-lt"/>
              </a:rPr>
              <a:t>O</a:t>
            </a:r>
            <a:r>
              <a:rPr lang="en-US" dirty="0">
                <a:latin typeface="+mn-lt"/>
              </a:rPr>
              <a:t>(1)</a:t>
            </a:r>
            <a:endParaRPr lang="nl-NL" dirty="0">
              <a:latin typeface="+mn-lt"/>
            </a:endParaRPr>
          </a:p>
        </p:txBody>
      </p:sp>
      <p:sp>
        <p:nvSpPr>
          <p:cNvPr id="1006602" name="Text Box 1034"/>
          <p:cNvSpPr txBox="1">
            <a:spLocks noChangeArrowheads="1"/>
          </p:cNvSpPr>
          <p:nvPr/>
        </p:nvSpPr>
        <p:spPr bwMode="auto">
          <a:xfrm>
            <a:off x="5751208" y="3789363"/>
            <a:ext cx="96372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= O(</a:t>
            </a:r>
            <a:r>
              <a:rPr lang="en-US" i="1" dirty="0">
                <a:latin typeface="+mn-lt"/>
              </a:rPr>
              <a:t>x</a:t>
            </a:r>
            <a:r>
              <a:rPr lang="en-US" dirty="0">
                <a:latin typeface="+mn-lt"/>
              </a:rPr>
              <a:t>)</a:t>
            </a:r>
            <a:endParaRPr lang="nl-NL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6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6598" grpId="0"/>
      <p:bldP spid="1006599" grpId="0"/>
      <p:bldP spid="1006600" grpId="0"/>
      <p:bldP spid="1006601" grpId="0"/>
      <p:bldP spid="100660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02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BF4F6465-FC2B-4A4C-939C-CEF99794C42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70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>
                <a:solidFill>
                  <a:srgbClr val="0000FF"/>
                </a:solidFill>
                <a:latin typeface="Calibri" pitchFamily="34" charset="0"/>
              </a:rPr>
              <a:t>Big O notation</a:t>
            </a:r>
            <a:r>
              <a:rPr lang="en-US">
                <a:solidFill>
                  <a:srgbClr val="0000FF"/>
                </a:solidFill>
                <a:latin typeface="Calibri" pitchFamily="34" charset="0"/>
              </a:rPr>
              <a:t> voorbeeld</a:t>
            </a:r>
            <a:endParaRPr lang="nl-NL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2570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60000" y="1267200"/>
            <a:ext cx="8421688" cy="5256212"/>
          </a:xfrm>
        </p:spPr>
        <p:txBody>
          <a:bodyPr/>
          <a:lstStyle/>
          <a:p>
            <a:r>
              <a:rPr lang="en-US" dirty="0" err="1"/>
              <a:t>Wat</a:t>
            </a:r>
            <a:r>
              <a:rPr lang="en-US" dirty="0"/>
              <a:t> is de </a:t>
            </a:r>
            <a:r>
              <a:rPr lang="en-US" dirty="0" err="1"/>
              <a:t>executietijd</a:t>
            </a:r>
            <a:r>
              <a:rPr lang="en-US" dirty="0"/>
              <a:t> van het </a:t>
            </a:r>
            <a:r>
              <a:rPr lang="en-US" dirty="0" err="1"/>
              <a:t>volgende</a:t>
            </a:r>
            <a:r>
              <a:rPr lang="en-US" dirty="0"/>
              <a:t> </a:t>
            </a:r>
            <a:r>
              <a:rPr lang="en-US" dirty="0" err="1"/>
              <a:t>algoritme</a:t>
            </a:r>
            <a:r>
              <a:rPr lang="en-US" dirty="0"/>
              <a:t> in big O </a:t>
            </a:r>
            <a:r>
              <a:rPr lang="en-US" dirty="0" err="1"/>
              <a:t>notatie</a:t>
            </a:r>
            <a:r>
              <a:rPr lang="en-US" dirty="0"/>
              <a:t>:</a:t>
            </a:r>
            <a:endParaRPr lang="nl-NL" dirty="0"/>
          </a:p>
        </p:txBody>
      </p:sp>
      <p:sp>
        <p:nvSpPr>
          <p:cNvPr id="257029" name="Text Box 4"/>
          <p:cNvSpPr txBox="1">
            <a:spLocks noChangeArrowheads="1"/>
          </p:cNvSpPr>
          <p:nvPr/>
        </p:nvSpPr>
        <p:spPr bwMode="auto">
          <a:xfrm>
            <a:off x="611188" y="2206800"/>
            <a:ext cx="8142287" cy="31700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err="1">
                <a:solidFill>
                  <a:srgbClr val="0000FF"/>
                </a:solidFill>
                <a:latin typeface="Consolas"/>
                <a:ea typeface="굴림" pitchFamily="34" charset="-127"/>
              </a:rPr>
              <a:t>int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b="1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max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(</a:t>
            </a:r>
            <a:r>
              <a:rPr kumimoji="0" lang="en-US" altLang="ko-KR" sz="2000" dirty="0" err="1">
                <a:solidFill>
                  <a:srgbClr val="0000FF"/>
                </a:solidFill>
                <a:latin typeface="Consolas"/>
                <a:ea typeface="굴림" pitchFamily="34" charset="-127"/>
              </a:rPr>
              <a:t>const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vector&lt;</a:t>
            </a:r>
            <a:r>
              <a:rPr kumimoji="0" lang="en-US" altLang="ko-KR" sz="2000" dirty="0" err="1">
                <a:solidFill>
                  <a:srgbClr val="0000FF"/>
                </a:solidFill>
                <a:latin typeface="Consolas"/>
                <a:ea typeface="굴림" pitchFamily="34" charset="-127"/>
              </a:rPr>
              <a:t>int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&gt;&amp; v) 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assert(</a:t>
            </a:r>
            <a:r>
              <a:rPr kumimoji="0" lang="en-US" altLang="ko-KR" sz="2000" dirty="0" err="1">
                <a:solidFill>
                  <a:schemeClr val="tx1"/>
                </a:solidFill>
                <a:latin typeface="Consolas"/>
                <a:ea typeface="굴림" pitchFamily="34" charset="-127"/>
              </a:rPr>
              <a:t>v.size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() &gt; 0);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b="1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auto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max = v[0];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for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(</a:t>
            </a:r>
            <a:r>
              <a:rPr kumimoji="0" lang="en-US" altLang="ko-KR" sz="2000" b="1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auto</a:t>
            </a:r>
            <a:r>
              <a:rPr kumimoji="0" lang="en-US" altLang="ko-KR" sz="2000" b="1" dirty="0">
                <a:solidFill>
                  <a:schemeClr val="tx2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b="1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elm: v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) 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if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(elm &gt; max) 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    max = elm;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}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}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return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max;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}</a:t>
            </a:r>
            <a:endParaRPr kumimoji="0" lang="nl-NL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</p:txBody>
      </p:sp>
      <p:sp>
        <p:nvSpPr>
          <p:cNvPr id="1007621" name="Text Box 5"/>
          <p:cNvSpPr txBox="1">
            <a:spLocks noChangeArrowheads="1"/>
          </p:cNvSpPr>
          <p:nvPr/>
        </p:nvSpPr>
        <p:spPr bwMode="auto">
          <a:xfrm>
            <a:off x="6084168" y="2519898"/>
            <a:ext cx="1593706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>
                <a:latin typeface="calibri" pitchFamily="34" charset="0"/>
              </a:rPr>
              <a:t>T</a:t>
            </a:r>
            <a:r>
              <a:rPr lang="en-US" dirty="0">
                <a:latin typeface="calibri" pitchFamily="34" charset="0"/>
              </a:rPr>
              <a:t>(</a:t>
            </a:r>
            <a:r>
              <a:rPr lang="en-US" i="1" dirty="0">
                <a:latin typeface="calibri" pitchFamily="34" charset="0"/>
              </a:rPr>
              <a:t>n</a:t>
            </a:r>
            <a:r>
              <a:rPr lang="en-US" dirty="0">
                <a:latin typeface="calibri" pitchFamily="34" charset="0"/>
              </a:rPr>
              <a:t>) = </a:t>
            </a:r>
            <a:r>
              <a:rPr lang="en-US" i="1" dirty="0">
                <a:latin typeface="+mn-lt"/>
              </a:rPr>
              <a:t>O</a:t>
            </a:r>
            <a:r>
              <a:rPr lang="en-US" dirty="0">
                <a:latin typeface="+mn-lt"/>
              </a:rPr>
              <a:t>(</a:t>
            </a:r>
            <a:r>
              <a:rPr lang="en-US" i="1" dirty="0">
                <a:latin typeface="+mn-lt"/>
              </a:rPr>
              <a:t>n</a:t>
            </a:r>
            <a:r>
              <a:rPr lang="en-US" dirty="0">
                <a:latin typeface="calibri" pitchFamily="34" charset="0"/>
              </a:rPr>
              <a:t>)</a:t>
            </a:r>
            <a:endParaRPr lang="nl-NL" dirty="0">
              <a:latin typeface="calibri" pitchFamily="34" charset="0"/>
            </a:endParaRPr>
          </a:p>
        </p:txBody>
      </p:sp>
      <p:sp>
        <p:nvSpPr>
          <p:cNvPr id="1007622" name="Text Box 6"/>
          <p:cNvSpPr txBox="1">
            <a:spLocks noChangeArrowheads="1"/>
          </p:cNvSpPr>
          <p:nvPr/>
        </p:nvSpPr>
        <p:spPr bwMode="auto">
          <a:xfrm>
            <a:off x="5724128" y="4005064"/>
            <a:ext cx="2232248" cy="47307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dirty="0" err="1">
                <a:latin typeface="+mn-lt"/>
              </a:rPr>
              <a:t>Kan</a:t>
            </a:r>
            <a:r>
              <a:rPr lang="en-US" dirty="0">
                <a:latin typeface="+mn-lt"/>
              </a:rPr>
              <a:t> het </a:t>
            </a:r>
            <a:r>
              <a:rPr lang="en-US" dirty="0" err="1">
                <a:latin typeface="+mn-lt"/>
              </a:rPr>
              <a:t>beter</a:t>
            </a:r>
            <a:r>
              <a:rPr lang="en-US" dirty="0">
                <a:latin typeface="+mn-lt"/>
              </a:rPr>
              <a:t> ?</a:t>
            </a:r>
            <a:endParaRPr lang="nl-NL" dirty="0">
              <a:latin typeface="+mn-lt"/>
            </a:endParaRPr>
          </a:p>
        </p:txBody>
      </p:sp>
      <p:sp>
        <p:nvSpPr>
          <p:cNvPr id="1007623" name="Text Box 7"/>
          <p:cNvSpPr txBox="1">
            <a:spLocks noChangeArrowheads="1"/>
          </p:cNvSpPr>
          <p:nvPr/>
        </p:nvSpPr>
        <p:spPr bwMode="auto">
          <a:xfrm>
            <a:off x="1251958" y="6018667"/>
            <a:ext cx="4319772" cy="43368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… </a:t>
            </a:r>
            <a:r>
              <a:rPr lang="en-US" dirty="0" err="1" smtClean="0">
                <a:latin typeface="+mn-lt"/>
              </a:rPr>
              <a:t>als</a:t>
            </a:r>
            <a:r>
              <a:rPr lang="en-US" dirty="0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de array al </a:t>
            </a:r>
            <a:r>
              <a:rPr lang="en-US" dirty="0" err="1">
                <a:latin typeface="+mn-lt"/>
              </a:rPr>
              <a:t>gesorteerd</a:t>
            </a:r>
            <a:r>
              <a:rPr lang="en-US" dirty="0">
                <a:latin typeface="+mn-lt"/>
              </a:rPr>
              <a:t> is ?</a:t>
            </a:r>
            <a:endParaRPr lang="nl-NL" dirty="0">
              <a:latin typeface="+mn-lt"/>
            </a:endParaRPr>
          </a:p>
        </p:txBody>
      </p:sp>
      <p:sp>
        <p:nvSpPr>
          <p:cNvPr id="2" name="Text Box 7"/>
          <p:cNvSpPr txBox="1">
            <a:spLocks noChangeArrowheads="1"/>
          </p:cNvSpPr>
          <p:nvPr/>
        </p:nvSpPr>
        <p:spPr bwMode="auto">
          <a:xfrm>
            <a:off x="1251958" y="5400218"/>
            <a:ext cx="4934941" cy="477054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… </a:t>
            </a:r>
            <a:r>
              <a:rPr lang="en-US" dirty="0" err="1" smtClean="0">
                <a:latin typeface="+mn-lt"/>
              </a:rPr>
              <a:t>als</a:t>
            </a:r>
            <a:r>
              <a:rPr lang="en-US" dirty="0" smtClean="0">
                <a:latin typeface="+mn-lt"/>
              </a:rPr>
              <a:t> </a:t>
            </a:r>
            <a:r>
              <a:rPr lang="en-US" dirty="0">
                <a:latin typeface="+mn-lt"/>
              </a:rPr>
              <a:t>je </a:t>
            </a:r>
            <a:r>
              <a:rPr lang="en-US" dirty="0" smtClean="0">
                <a:latin typeface="+mn-lt"/>
              </a:rPr>
              <a:t>½ </a:t>
            </a:r>
            <a:r>
              <a:rPr lang="en-US" dirty="0" err="1" smtClean="0">
                <a:latin typeface="+mn-lt"/>
              </a:rPr>
              <a:t>v.size</a:t>
            </a:r>
            <a:r>
              <a:rPr lang="en-US" dirty="0">
                <a:latin typeface="+mn-lt"/>
              </a:rPr>
              <a:t>() </a:t>
            </a:r>
            <a:r>
              <a:rPr lang="en-US" dirty="0" err="1">
                <a:latin typeface="+mn-lt"/>
              </a:rPr>
              <a:t>processoren</a:t>
            </a:r>
            <a:r>
              <a:rPr lang="en-US" dirty="0">
                <a:latin typeface="+mn-lt"/>
              </a:rPr>
              <a:t> </a:t>
            </a:r>
            <a:r>
              <a:rPr lang="en-US" dirty="0" err="1">
                <a:latin typeface="+mn-lt"/>
              </a:rPr>
              <a:t>hebt</a:t>
            </a:r>
            <a:r>
              <a:rPr lang="en-US" dirty="0">
                <a:latin typeface="+mn-lt"/>
              </a:rPr>
              <a:t> ?</a:t>
            </a:r>
            <a:endParaRPr lang="nl-NL" dirty="0">
              <a:latin typeface="+mn-lt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156176" y="5394598"/>
            <a:ext cx="1225015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 smtClean="0">
                <a:latin typeface="+mn-lt"/>
              </a:rPr>
              <a:t>O</a:t>
            </a:r>
            <a:r>
              <a:rPr lang="en-US" dirty="0" smtClean="0">
                <a:latin typeface="+mn-lt"/>
              </a:rPr>
              <a:t>(log </a:t>
            </a:r>
            <a:r>
              <a:rPr lang="en-US" i="1" dirty="0" smtClean="0">
                <a:latin typeface="+mn-lt"/>
              </a:rPr>
              <a:t>n</a:t>
            </a:r>
            <a:r>
              <a:rPr lang="en-US" dirty="0">
                <a:latin typeface="calibri" pitchFamily="34" charset="0"/>
              </a:rPr>
              <a:t>)</a:t>
            </a:r>
            <a:endParaRPr lang="nl-NL" dirty="0">
              <a:latin typeface="calibri" pitchFamily="34" charset="0"/>
            </a:endParaRPr>
          </a:p>
        </p:txBody>
      </p:sp>
      <p:sp>
        <p:nvSpPr>
          <p:cNvPr id="11" name="Text Box 5"/>
          <p:cNvSpPr txBox="1">
            <a:spLocks noChangeArrowheads="1"/>
          </p:cNvSpPr>
          <p:nvPr/>
        </p:nvSpPr>
        <p:spPr bwMode="auto">
          <a:xfrm>
            <a:off x="5579233" y="6019651"/>
            <a:ext cx="752129" cy="4336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 smtClean="0">
                <a:latin typeface="+mn-lt"/>
              </a:rPr>
              <a:t>O</a:t>
            </a:r>
            <a:r>
              <a:rPr lang="en-US" dirty="0" smtClean="0">
                <a:latin typeface="+mn-lt"/>
              </a:rPr>
              <a:t>(1</a:t>
            </a:r>
            <a:r>
              <a:rPr lang="en-US" dirty="0" smtClean="0">
                <a:latin typeface="calibri" pitchFamily="34" charset="0"/>
              </a:rPr>
              <a:t>)</a:t>
            </a:r>
            <a:endParaRPr lang="nl-NL" dirty="0">
              <a:latin typeface="calibri" pitchFamily="34" charset="0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5076057" y="3068960"/>
            <a:ext cx="3456384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i="1" dirty="0" smtClean="0">
                <a:latin typeface="calibri" pitchFamily="34" charset="0"/>
              </a:rPr>
              <a:t>Elk element </a:t>
            </a:r>
            <a:r>
              <a:rPr lang="en-US" i="1" dirty="0" err="1" smtClean="0">
                <a:latin typeface="calibri" pitchFamily="34" charset="0"/>
              </a:rPr>
              <a:t>moet</a:t>
            </a:r>
            <a:r>
              <a:rPr lang="en-US" i="1" dirty="0" smtClean="0">
                <a:latin typeface="calibri" pitchFamily="34" charset="0"/>
              </a:rPr>
              <a:t> 1x </a:t>
            </a:r>
            <a:r>
              <a:rPr lang="en-US" i="1" dirty="0" err="1" smtClean="0">
                <a:latin typeface="calibri" pitchFamily="34" charset="0"/>
              </a:rPr>
              <a:t>bekeken</a:t>
            </a:r>
            <a:r>
              <a:rPr lang="en-US" i="1" dirty="0" smtClean="0">
                <a:latin typeface="calibri" pitchFamily="34" charset="0"/>
              </a:rPr>
              <a:t> </a:t>
            </a:r>
            <a:r>
              <a:rPr lang="en-US" i="1" dirty="0" err="1" smtClean="0">
                <a:latin typeface="calibri" pitchFamily="34" charset="0"/>
              </a:rPr>
              <a:t>worden</a:t>
            </a:r>
            <a:endParaRPr lang="nl-NL" dirty="0">
              <a:latin typeface="calibri" pitchFamily="34" charset="0"/>
            </a:endParaRPr>
          </a:p>
        </p:txBody>
      </p:sp>
      <p:sp>
        <p:nvSpPr>
          <p:cNvPr id="13" name="Text Box 5"/>
          <p:cNvSpPr txBox="1">
            <a:spLocks noChangeArrowheads="1"/>
          </p:cNvSpPr>
          <p:nvPr/>
        </p:nvSpPr>
        <p:spPr bwMode="auto">
          <a:xfrm>
            <a:off x="7264644" y="5156893"/>
            <a:ext cx="1627836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i="1" dirty="0" smtClean="0">
                <a:latin typeface="calibri" pitchFamily="34" charset="0"/>
              </a:rPr>
              <a:t>Steeds halveren</a:t>
            </a:r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7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07621" grpId="0"/>
      <p:bldP spid="1007622" grpId="0" animBg="1"/>
      <p:bldP spid="1007623" grpId="0" animBg="1"/>
      <p:bldP spid="2" grpId="0" animBg="1"/>
      <p:bldP spid="10" grpId="0"/>
      <p:bldP spid="11" grpId="0"/>
      <p:bldP spid="12" grpId="0"/>
      <p:bldP spid="1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0DB23B01-1C59-4ED5-92B6-41E46B65A42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805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>
                <a:solidFill>
                  <a:srgbClr val="0000FF"/>
                </a:solidFill>
                <a:latin typeface="Calibri" pitchFamily="34" charset="0"/>
              </a:rPr>
              <a:t>Big O notation</a:t>
            </a:r>
            <a:r>
              <a:rPr lang="en-US">
                <a:solidFill>
                  <a:srgbClr val="0000FF"/>
                </a:solidFill>
                <a:latin typeface="Calibri" pitchFamily="34" charset="0"/>
              </a:rPr>
              <a:t> voorbeeld</a:t>
            </a:r>
            <a:endParaRPr lang="nl-NL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25805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err="1"/>
              <a:t>Wat</a:t>
            </a:r>
            <a:r>
              <a:rPr lang="en-US" dirty="0"/>
              <a:t> is de </a:t>
            </a:r>
            <a:r>
              <a:rPr lang="en-US" dirty="0" err="1"/>
              <a:t>executietijd</a:t>
            </a:r>
            <a:r>
              <a:rPr lang="en-US" dirty="0"/>
              <a:t> van het </a:t>
            </a:r>
            <a:r>
              <a:rPr lang="en-US" dirty="0" err="1"/>
              <a:t>volgende</a:t>
            </a:r>
            <a:r>
              <a:rPr lang="en-US" dirty="0"/>
              <a:t> </a:t>
            </a:r>
            <a:r>
              <a:rPr lang="en-US" dirty="0" err="1"/>
              <a:t>algoritme</a:t>
            </a:r>
            <a:r>
              <a:rPr lang="en-US" dirty="0"/>
              <a:t> in big O </a:t>
            </a:r>
            <a:r>
              <a:rPr lang="en-US" dirty="0" err="1"/>
              <a:t>notatie</a:t>
            </a:r>
            <a:r>
              <a:rPr lang="en-US" dirty="0"/>
              <a:t>:</a:t>
            </a:r>
            <a:endParaRPr lang="nl-NL" dirty="0"/>
          </a:p>
        </p:txBody>
      </p:sp>
      <p:sp>
        <p:nvSpPr>
          <p:cNvPr id="258053" name="Text Box 4"/>
          <p:cNvSpPr txBox="1">
            <a:spLocks noChangeArrowheads="1"/>
          </p:cNvSpPr>
          <p:nvPr/>
        </p:nvSpPr>
        <p:spPr bwMode="auto">
          <a:xfrm>
            <a:off x="611188" y="2205038"/>
            <a:ext cx="8359775" cy="40934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int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b="1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maxprod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const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vector&lt;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int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&gt;&amp;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v) { 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auto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n =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v.size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();</a:t>
            </a:r>
            <a:b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</a:b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assert(n &gt; 0);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auto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maxp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=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v[0] * v[0];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for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decltype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(n)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= 0;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&lt; n; ++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)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for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decltype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(n) j =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; j &lt; n; ++j)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if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(v[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] * v[j] &gt;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maxp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)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       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maxp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= v[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] * v[j];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    }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}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}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return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maxp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}</a:t>
            </a:r>
            <a:endParaRPr kumimoji="0" lang="nl-NL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</p:txBody>
      </p:sp>
      <p:sp>
        <p:nvSpPr>
          <p:cNvPr id="1010693" name="Text Box 5"/>
          <p:cNvSpPr txBox="1">
            <a:spLocks noChangeArrowheads="1"/>
          </p:cNvSpPr>
          <p:nvPr/>
        </p:nvSpPr>
        <p:spPr bwMode="auto">
          <a:xfrm>
            <a:off x="6588224" y="4985431"/>
            <a:ext cx="1693092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>
                <a:latin typeface="+mn-lt"/>
              </a:rPr>
              <a:t>T</a:t>
            </a:r>
            <a:r>
              <a:rPr lang="en-US" dirty="0">
                <a:latin typeface="+mn-lt"/>
              </a:rPr>
              <a:t>(</a:t>
            </a:r>
            <a:r>
              <a:rPr lang="en-US" i="1" dirty="0">
                <a:latin typeface="+mn-lt"/>
              </a:rPr>
              <a:t>n</a:t>
            </a:r>
            <a:r>
              <a:rPr lang="en-US" dirty="0">
                <a:latin typeface="+mn-lt"/>
              </a:rPr>
              <a:t>) = </a:t>
            </a:r>
            <a:r>
              <a:rPr lang="en-US" i="1" dirty="0">
                <a:latin typeface="+mn-lt"/>
              </a:rPr>
              <a:t>O</a:t>
            </a:r>
            <a:r>
              <a:rPr lang="en-US" dirty="0">
                <a:latin typeface="+mn-lt"/>
              </a:rPr>
              <a:t>(</a:t>
            </a:r>
            <a:r>
              <a:rPr lang="en-US" i="1" dirty="0">
                <a:latin typeface="+mn-lt"/>
              </a:rPr>
              <a:t>n</a:t>
            </a:r>
            <a:r>
              <a:rPr lang="en-US" baseline="30000" dirty="0">
                <a:latin typeface="+mn-lt"/>
              </a:rPr>
              <a:t>2</a:t>
            </a:r>
            <a:r>
              <a:rPr lang="en-US" dirty="0">
                <a:latin typeface="+mn-lt"/>
              </a:rPr>
              <a:t>)</a:t>
            </a:r>
            <a:endParaRPr lang="nl-NL" dirty="0">
              <a:latin typeface="+mn-lt"/>
            </a:endParaRPr>
          </a:p>
        </p:txBody>
      </p:sp>
      <p:sp>
        <p:nvSpPr>
          <p:cNvPr id="1010694" name="Text Box 6"/>
          <p:cNvSpPr txBox="1">
            <a:spLocks noChangeArrowheads="1"/>
          </p:cNvSpPr>
          <p:nvPr/>
        </p:nvSpPr>
        <p:spPr bwMode="auto">
          <a:xfrm>
            <a:off x="6588224" y="5518831"/>
            <a:ext cx="2171364" cy="477054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dirty="0" err="1">
                <a:latin typeface="+mn-lt"/>
              </a:rPr>
              <a:t>Kan</a:t>
            </a:r>
            <a:r>
              <a:rPr lang="en-US" dirty="0">
                <a:latin typeface="+mn-lt"/>
              </a:rPr>
              <a:t> het </a:t>
            </a:r>
            <a:r>
              <a:rPr lang="en-US" dirty="0" err="1">
                <a:latin typeface="+mn-lt"/>
              </a:rPr>
              <a:t>beter</a:t>
            </a:r>
            <a:r>
              <a:rPr lang="en-US" dirty="0">
                <a:latin typeface="+mn-lt"/>
              </a:rPr>
              <a:t> ?</a:t>
            </a:r>
            <a:endParaRPr lang="nl-NL" dirty="0">
              <a:latin typeface="+mn-lt"/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877050" y="3378764"/>
            <a:ext cx="990271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 smtClean="0">
                <a:latin typeface="+mn-lt"/>
              </a:rPr>
              <a:t>n </a:t>
            </a:r>
            <a:r>
              <a:rPr lang="en-US" dirty="0" err="1" smtClean="0">
                <a:latin typeface="+mn-lt"/>
              </a:rPr>
              <a:t>keer</a:t>
            </a:r>
            <a:endParaRPr lang="nl-NL" dirty="0">
              <a:latin typeface="+mn-lt"/>
            </a:endParaRPr>
          </a:p>
        </p:txBody>
      </p:sp>
      <p:sp>
        <p:nvSpPr>
          <p:cNvPr id="9" name="Text Box 5"/>
          <p:cNvSpPr txBox="1">
            <a:spLocks noChangeArrowheads="1"/>
          </p:cNvSpPr>
          <p:nvPr/>
        </p:nvSpPr>
        <p:spPr bwMode="auto">
          <a:xfrm>
            <a:off x="7178770" y="3700490"/>
            <a:ext cx="1914114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dirty="0">
                <a:latin typeface="+mn-lt"/>
              </a:rPr>
              <a:t>g</a:t>
            </a:r>
            <a:r>
              <a:rPr lang="en-US" dirty="0" smtClean="0">
                <a:latin typeface="+mn-lt"/>
              </a:rPr>
              <a:t>em</a:t>
            </a:r>
            <a:r>
              <a:rPr lang="en-US" i="1" dirty="0" smtClean="0">
                <a:latin typeface="+mn-lt"/>
              </a:rPr>
              <a:t> </a:t>
            </a:r>
            <a:r>
              <a:rPr lang="en-US" dirty="0" smtClean="0">
                <a:latin typeface="+mn-lt"/>
              </a:rPr>
              <a:t>½ </a:t>
            </a:r>
            <a:r>
              <a:rPr lang="en-US" i="1" dirty="0" smtClean="0">
                <a:latin typeface="+mn-lt"/>
              </a:rPr>
              <a:t>n </a:t>
            </a:r>
            <a:r>
              <a:rPr lang="en-US" dirty="0" err="1" smtClean="0">
                <a:latin typeface="+mn-lt"/>
              </a:rPr>
              <a:t>keer</a:t>
            </a:r>
            <a:endParaRPr lang="nl-NL" dirty="0">
              <a:latin typeface="+mn-lt"/>
            </a:endParaRPr>
          </a:p>
        </p:txBody>
      </p:sp>
      <p:sp>
        <p:nvSpPr>
          <p:cNvPr id="10" name="Text Box 5"/>
          <p:cNvSpPr txBox="1">
            <a:spLocks noChangeArrowheads="1"/>
          </p:cNvSpPr>
          <p:nvPr/>
        </p:nvSpPr>
        <p:spPr bwMode="auto">
          <a:xfrm>
            <a:off x="6245658" y="4027872"/>
            <a:ext cx="2585260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 smtClean="0">
                <a:latin typeface="+mn-lt"/>
              </a:rPr>
              <a:t>n ∙ </a:t>
            </a:r>
            <a:r>
              <a:rPr lang="en-US" dirty="0" smtClean="0">
                <a:latin typeface="+mn-lt"/>
              </a:rPr>
              <a:t>½</a:t>
            </a:r>
            <a:r>
              <a:rPr lang="en-US" i="1" dirty="0" smtClean="0">
                <a:latin typeface="+mn-lt"/>
              </a:rPr>
              <a:t> n = </a:t>
            </a:r>
            <a:r>
              <a:rPr lang="en-US" dirty="0" smtClean="0">
                <a:latin typeface="+mn-lt"/>
              </a:rPr>
              <a:t>½</a:t>
            </a:r>
            <a:r>
              <a:rPr lang="en-US" i="1" dirty="0" smtClean="0">
                <a:latin typeface="+mn-lt"/>
              </a:rPr>
              <a:t> n</a:t>
            </a:r>
            <a:r>
              <a:rPr lang="en-US" baseline="30000" dirty="0" smtClean="0">
                <a:latin typeface="+mn-lt"/>
              </a:rPr>
              <a:t>2</a:t>
            </a:r>
            <a:r>
              <a:rPr lang="en-US" i="1" dirty="0" smtClean="0">
                <a:latin typeface="+mn-lt"/>
              </a:rPr>
              <a:t> </a:t>
            </a:r>
            <a:r>
              <a:rPr lang="en-US" dirty="0" err="1" smtClean="0">
                <a:latin typeface="+mn-lt"/>
              </a:rPr>
              <a:t>keer</a:t>
            </a:r>
            <a:endParaRPr lang="nl-NL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0693" grpId="0"/>
      <p:bldP spid="1010694" grpId="0" animBg="1"/>
      <p:bldP spid="8" grpId="0"/>
      <p:bldP spid="9" grpId="0"/>
      <p:bldP spid="1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805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0DB23B01-1C59-4ED5-92B6-41E46B65A42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805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>
                <a:solidFill>
                  <a:srgbClr val="0000FF"/>
                </a:solidFill>
                <a:latin typeface="Calibri" pitchFamily="34" charset="0"/>
              </a:rPr>
              <a:t>Big O notation</a:t>
            </a:r>
            <a:r>
              <a:rPr lang="en-US">
                <a:solidFill>
                  <a:srgbClr val="0000FF"/>
                </a:solidFill>
                <a:latin typeface="Calibri" pitchFamily="34" charset="0"/>
              </a:rPr>
              <a:t> voorbeeld</a:t>
            </a:r>
            <a:endParaRPr lang="nl-NL">
              <a:solidFill>
                <a:srgbClr val="0000FF"/>
              </a:solidFill>
              <a:latin typeface="Calibri" pitchFamily="34" charset="0"/>
            </a:endParaRPr>
          </a:p>
        </p:txBody>
      </p:sp>
      <p:sp>
        <p:nvSpPr>
          <p:cNvPr id="25805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 err="1"/>
              <a:t>Wat</a:t>
            </a:r>
            <a:r>
              <a:rPr lang="en-US" dirty="0"/>
              <a:t> is de </a:t>
            </a:r>
            <a:r>
              <a:rPr lang="en-US" dirty="0" err="1"/>
              <a:t>executietijd</a:t>
            </a:r>
            <a:r>
              <a:rPr lang="en-US" dirty="0"/>
              <a:t> van het </a:t>
            </a:r>
            <a:r>
              <a:rPr lang="en-US" dirty="0" err="1"/>
              <a:t>volgende</a:t>
            </a:r>
            <a:r>
              <a:rPr lang="en-US" dirty="0"/>
              <a:t> </a:t>
            </a:r>
            <a:r>
              <a:rPr lang="en-US" dirty="0" err="1"/>
              <a:t>algoritme</a:t>
            </a:r>
            <a:r>
              <a:rPr lang="en-US" dirty="0"/>
              <a:t> in big O </a:t>
            </a:r>
            <a:r>
              <a:rPr lang="en-US" dirty="0" err="1"/>
              <a:t>notatie</a:t>
            </a:r>
            <a:r>
              <a:rPr lang="en-US" dirty="0"/>
              <a:t>:</a:t>
            </a:r>
            <a:endParaRPr lang="nl-NL" dirty="0"/>
          </a:p>
        </p:txBody>
      </p:sp>
      <p:sp>
        <p:nvSpPr>
          <p:cNvPr id="258053" name="Text Box 4"/>
          <p:cNvSpPr txBox="1">
            <a:spLocks noChangeArrowheads="1"/>
          </p:cNvSpPr>
          <p:nvPr/>
        </p:nvSpPr>
        <p:spPr bwMode="auto">
          <a:xfrm>
            <a:off x="612000" y="2206800"/>
            <a:ext cx="835977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int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b="1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maxprod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const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vector&lt;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int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&gt;&amp;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v) { 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auto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n = </a:t>
            </a:r>
            <a:r>
              <a:rPr kumimoji="0" lang="en-US" altLang="ko-KR" sz="2000" dirty="0" err="1">
                <a:solidFill>
                  <a:schemeClr val="tx1"/>
                </a:solidFill>
                <a:latin typeface="Consolas"/>
                <a:ea typeface="굴림" pitchFamily="34" charset="-127"/>
              </a:rPr>
              <a:t>v.size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();</a:t>
            </a:r>
            <a:b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</a:b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assert(n &gt; 0);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auto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max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=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v[0];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for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</a:t>
            </a:r>
            <a:r>
              <a:rPr kumimoji="0" lang="en-US" altLang="ko-KR" sz="2000" dirty="0" err="1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decltype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(n)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= 0; 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&lt; n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; ++</a:t>
            </a:r>
            <a:r>
              <a:rPr kumimoji="0" lang="en-US" altLang="ko-KR" sz="2000" dirty="0" err="1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) 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</a:t>
            </a:r>
            <a:r>
              <a:rPr kumimoji="0" lang="en-US" altLang="ko-KR" sz="2000" dirty="0" smtClean="0">
                <a:solidFill>
                  <a:srgbClr val="0000FF"/>
                </a:solidFill>
                <a:latin typeface="Consolas"/>
                <a:ea typeface="굴림" pitchFamily="34" charset="-127"/>
              </a:rPr>
              <a:t>if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(v[</a:t>
            </a:r>
            <a:r>
              <a:rPr kumimoji="0" lang="en-US" altLang="ko-KR" sz="2000" dirty="0" err="1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] &gt; max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) {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    max = v[</a:t>
            </a:r>
            <a:r>
              <a:rPr kumimoji="0" lang="en-US" altLang="ko-KR" sz="2000" dirty="0" err="1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i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];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   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}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}</a:t>
            </a: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   </a:t>
            </a:r>
            <a:r>
              <a:rPr kumimoji="0" lang="en-US" altLang="ko-KR" sz="2000" dirty="0">
                <a:solidFill>
                  <a:srgbClr val="0000FF"/>
                </a:solidFill>
                <a:latin typeface="Consolas"/>
                <a:ea typeface="굴림" pitchFamily="34" charset="-127"/>
              </a:rPr>
              <a:t>return</a:t>
            </a: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 </a:t>
            </a:r>
            <a:r>
              <a:rPr kumimoji="0" lang="en-US" altLang="ko-KR" sz="2000" dirty="0" smtClean="0">
                <a:solidFill>
                  <a:schemeClr val="tx1"/>
                </a:solidFill>
                <a:latin typeface="Consolas"/>
                <a:ea typeface="굴림" pitchFamily="34" charset="-127"/>
              </a:rPr>
              <a:t>max * max;</a:t>
            </a:r>
            <a:endParaRPr kumimoji="0" lang="en-US" altLang="ko-KR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  <a:p>
            <a:pPr eaLnBrk="1" hangingPunct="1">
              <a:spcBef>
                <a:spcPts val="0"/>
              </a:spcBef>
              <a:buClrTx/>
              <a:buSzTx/>
              <a:buFontTx/>
              <a:buNone/>
            </a:pPr>
            <a:r>
              <a:rPr kumimoji="0" lang="en-US" altLang="ko-KR" sz="2000" dirty="0">
                <a:solidFill>
                  <a:schemeClr val="tx1"/>
                </a:solidFill>
                <a:latin typeface="Consolas"/>
                <a:ea typeface="굴림" pitchFamily="34" charset="-127"/>
              </a:rPr>
              <a:t>}</a:t>
            </a:r>
            <a:endParaRPr kumimoji="0" lang="nl-NL" sz="2000" dirty="0">
              <a:solidFill>
                <a:schemeClr val="tx1"/>
              </a:solidFill>
              <a:latin typeface="Consolas"/>
              <a:ea typeface="굴림" pitchFamily="34" charset="-127"/>
            </a:endParaRPr>
          </a:p>
        </p:txBody>
      </p:sp>
      <p:sp>
        <p:nvSpPr>
          <p:cNvPr id="1010693" name="Text Box 5"/>
          <p:cNvSpPr txBox="1">
            <a:spLocks noChangeArrowheads="1"/>
          </p:cNvSpPr>
          <p:nvPr/>
        </p:nvSpPr>
        <p:spPr bwMode="auto">
          <a:xfrm>
            <a:off x="6877050" y="4761276"/>
            <a:ext cx="1584088" cy="4770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i="1" dirty="0">
                <a:latin typeface="+mn-lt"/>
              </a:rPr>
              <a:t>T</a:t>
            </a:r>
            <a:r>
              <a:rPr lang="en-US" dirty="0">
                <a:latin typeface="+mn-lt"/>
              </a:rPr>
              <a:t>(</a:t>
            </a:r>
            <a:r>
              <a:rPr lang="en-US" i="1" dirty="0">
                <a:latin typeface="+mn-lt"/>
              </a:rPr>
              <a:t>n</a:t>
            </a:r>
            <a:r>
              <a:rPr lang="en-US" dirty="0">
                <a:latin typeface="+mn-lt"/>
              </a:rPr>
              <a:t>) = </a:t>
            </a:r>
            <a:r>
              <a:rPr lang="en-US" i="1" dirty="0" smtClean="0">
                <a:latin typeface="+mn-lt"/>
              </a:rPr>
              <a:t>O</a:t>
            </a:r>
            <a:r>
              <a:rPr lang="en-US" dirty="0" smtClean="0">
                <a:latin typeface="+mn-lt"/>
              </a:rPr>
              <a:t>(</a:t>
            </a:r>
            <a:r>
              <a:rPr lang="en-US" i="1" dirty="0" smtClean="0">
                <a:latin typeface="+mn-lt"/>
              </a:rPr>
              <a:t>n</a:t>
            </a:r>
            <a:r>
              <a:rPr lang="en-US" dirty="0" smtClean="0">
                <a:latin typeface="+mn-lt"/>
              </a:rPr>
              <a:t>)</a:t>
            </a:r>
            <a:endParaRPr lang="nl-NL" dirty="0">
              <a:latin typeface="+mn-lt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5796136" y="2010789"/>
            <a:ext cx="3235355" cy="127419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smtClean="0">
                <a:latin typeface="+mn-lt"/>
              </a:rPr>
              <a:t>Maximum van </a:t>
            </a:r>
            <a:r>
              <a:rPr lang="en-US" sz="2400" dirty="0" err="1" smtClean="0">
                <a:latin typeface="+mn-lt"/>
              </a:rPr>
              <a:t>alle</a:t>
            </a:r>
            <a:r>
              <a:rPr lang="en-US" sz="2400" dirty="0" smtClean="0">
                <a:latin typeface="+mn-lt"/>
              </a:rPr>
              <a:t> </a:t>
            </a:r>
            <a:br>
              <a:rPr lang="en-US" sz="2400" dirty="0" smtClean="0">
                <a:latin typeface="+mn-lt"/>
              </a:rPr>
            </a:br>
            <a:r>
              <a:rPr lang="en-US" sz="2400" dirty="0" err="1" smtClean="0">
                <a:latin typeface="+mn-lt"/>
              </a:rPr>
              <a:t>mogelijke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producten</a:t>
            </a:r>
            <a:r>
              <a:rPr lang="en-US" sz="2400" dirty="0" smtClean="0">
                <a:latin typeface="+mn-lt"/>
              </a:rPr>
              <a:t> is</a:t>
            </a:r>
          </a:p>
          <a:p>
            <a:pPr algn="ctr">
              <a:buFont typeface="Wingdings" pitchFamily="2" charset="2"/>
              <a:buNone/>
            </a:pPr>
            <a:r>
              <a:rPr lang="en-US" sz="2400" dirty="0" smtClean="0">
                <a:latin typeface="+mn-lt"/>
              </a:rPr>
              <a:t> </a:t>
            </a:r>
            <a:r>
              <a:rPr lang="en-US" sz="2400" dirty="0" smtClean="0">
                <a:latin typeface="Consolas"/>
              </a:rPr>
              <a:t>max * max</a:t>
            </a:r>
            <a:endParaRPr lang="nl-NL" sz="2400" dirty="0"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332699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0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069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074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542A20BA-BD5A-4667-83EB-F6DBA2113E3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5907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Big O notation</a:t>
            </a:r>
            <a:endParaRPr lang="nl-NL"/>
          </a:p>
        </p:txBody>
      </p:sp>
      <p:sp>
        <p:nvSpPr>
          <p:cNvPr id="259077" name="Text Box 5"/>
          <p:cNvSpPr txBox="1">
            <a:spLocks noChangeArrowheads="1"/>
          </p:cNvSpPr>
          <p:nvPr/>
        </p:nvSpPr>
        <p:spPr bwMode="auto">
          <a:xfrm>
            <a:off x="1066800" y="5029200"/>
            <a:ext cx="7226300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dirty="0" smtClean="0">
                <a:latin typeface="Calibri" pitchFamily="34" charset="0"/>
              </a:rPr>
              <a:t>Je ziet dat een O(n</a:t>
            </a:r>
            <a:r>
              <a:rPr lang="nl-NL" baseline="30000" dirty="0" smtClean="0">
                <a:latin typeface="Calibri" pitchFamily="34" charset="0"/>
              </a:rPr>
              <a:t>2</a:t>
            </a:r>
            <a:r>
              <a:rPr lang="nl-NL" dirty="0" smtClean="0">
                <a:latin typeface="Calibri" pitchFamily="34" charset="0"/>
              </a:rPr>
              <a:t>) algoritme niet bruikbaar is voor hele grote hoeveelheden data en dat een O(10</a:t>
            </a:r>
            <a:r>
              <a:rPr lang="nl-NL" baseline="30000" dirty="0" smtClean="0">
                <a:latin typeface="Calibri" pitchFamily="34" charset="0"/>
              </a:rPr>
              <a:t>n</a:t>
            </a:r>
            <a:r>
              <a:rPr lang="nl-NL" dirty="0" smtClean="0">
                <a:latin typeface="Calibri" pitchFamily="34" charset="0"/>
              </a:rPr>
              <a:t>) algoritme sowieso niet bruikbaar is.</a:t>
            </a:r>
            <a:endParaRPr lang="nl-NL" dirty="0">
              <a:latin typeface="Calibri" pitchFamily="34" charset="0"/>
            </a:endParaRPr>
          </a:p>
        </p:txBody>
      </p:sp>
      <p:pic>
        <p:nvPicPr>
          <p:cNvPr id="2375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7" y="1260008"/>
            <a:ext cx="7632847" cy="3753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92E2472-00DC-44BC-BD07-1A9699DA3650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17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00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7788"/>
            <a:ext cx="8421688" cy="684212"/>
          </a:xfrm>
        </p:spPr>
        <p:txBody>
          <a:bodyPr/>
          <a:lstStyle/>
          <a:p>
            <a:r>
              <a:rPr lang="en-US"/>
              <a:t>Bekende datastructuren</a:t>
            </a:r>
            <a:endParaRPr lang="nl-NL"/>
          </a:p>
        </p:txBody>
      </p:sp>
      <p:pic>
        <p:nvPicPr>
          <p:cNvPr id="237573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970" y="827833"/>
            <a:ext cx="5158156" cy="5897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6012160" y="6021288"/>
            <a:ext cx="2520280" cy="83287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2600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7788"/>
            <a:ext cx="8421688" cy="684212"/>
          </a:xfrm>
        </p:spPr>
        <p:txBody>
          <a:bodyPr/>
          <a:lstStyle/>
          <a:p>
            <a:r>
              <a:rPr lang="en-US" dirty="0" err="1"/>
              <a:t>Bekende</a:t>
            </a:r>
            <a:r>
              <a:rPr lang="en-US" dirty="0"/>
              <a:t> </a:t>
            </a:r>
            <a:r>
              <a:rPr lang="en-US" dirty="0" err="1" smtClean="0"/>
              <a:t>datastructuren</a:t>
            </a:r>
            <a:r>
              <a:rPr lang="en-US" dirty="0" smtClean="0"/>
              <a:t> (1)</a:t>
            </a:r>
            <a:endParaRPr lang="nl-NL" dirty="0"/>
          </a:p>
        </p:txBody>
      </p:sp>
      <p:sp>
        <p:nvSpPr>
          <p:cNvPr id="260098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92E2472-00DC-44BC-BD07-1A9699DA3650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18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Rechthoek 2"/>
          <p:cNvSpPr/>
          <p:nvPr/>
        </p:nvSpPr>
        <p:spPr bwMode="auto">
          <a:xfrm>
            <a:off x="8460432" y="6437723"/>
            <a:ext cx="360040" cy="347868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252" y="717887"/>
            <a:ext cx="7785497" cy="61067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kstvak 6"/>
          <p:cNvSpPr txBox="1"/>
          <p:nvPr/>
        </p:nvSpPr>
        <p:spPr bwMode="auto">
          <a:xfrm>
            <a:off x="6398834" y="6168501"/>
            <a:ext cx="1872208" cy="59062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1600" dirty="0" err="1" smtClean="0">
                <a:latin typeface="+mn-lt"/>
              </a:rPr>
              <a:t>Heeft</a:t>
            </a:r>
            <a:r>
              <a:rPr lang="en-US" sz="1600" dirty="0" smtClean="0">
                <a:latin typeface="+mn-lt"/>
              </a:rPr>
              <a:t> </a:t>
            </a:r>
            <a:r>
              <a:rPr lang="en-US" sz="1600" dirty="0" err="1" smtClean="0">
                <a:latin typeface="+mn-lt"/>
              </a:rPr>
              <a:t>alleen</a:t>
            </a:r>
            <a:r>
              <a:rPr lang="en-US" sz="1600" dirty="0" smtClean="0">
                <a:latin typeface="+mn-lt"/>
              </a:rPr>
              <a:t> maar </a:t>
            </a:r>
            <a:r>
              <a:rPr lang="en-US" sz="1600" dirty="0" err="1" smtClean="0">
                <a:latin typeface="+mn-lt"/>
              </a:rPr>
              <a:t>nadelen</a:t>
            </a:r>
            <a:r>
              <a:rPr lang="en-US" sz="1600" dirty="0" smtClean="0">
                <a:latin typeface="+mn-lt"/>
              </a:rPr>
              <a:t>!</a:t>
            </a:r>
            <a:endParaRPr lang="nl-NL" sz="1600" dirty="0"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68538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92E2472-00DC-44BC-BD07-1A9699DA3650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19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00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7788"/>
            <a:ext cx="8421688" cy="684212"/>
          </a:xfrm>
        </p:spPr>
        <p:txBody>
          <a:bodyPr/>
          <a:lstStyle/>
          <a:p>
            <a:r>
              <a:rPr lang="en-US" dirty="0" err="1"/>
              <a:t>Bekende</a:t>
            </a:r>
            <a:r>
              <a:rPr lang="en-US" dirty="0"/>
              <a:t> </a:t>
            </a:r>
            <a:r>
              <a:rPr lang="en-US" dirty="0" err="1" smtClean="0"/>
              <a:t>datastructuren</a:t>
            </a:r>
            <a:r>
              <a:rPr lang="en-US" dirty="0" smtClean="0"/>
              <a:t> (2)</a:t>
            </a:r>
            <a:endParaRPr lang="nl-NL" dirty="0"/>
          </a:p>
        </p:txBody>
      </p:sp>
      <p:grpSp>
        <p:nvGrpSpPr>
          <p:cNvPr id="4" name="Groep 3"/>
          <p:cNvGrpSpPr/>
          <p:nvPr/>
        </p:nvGrpSpPr>
        <p:grpSpPr>
          <a:xfrm>
            <a:off x="242888" y="1435249"/>
            <a:ext cx="8658225" cy="3523675"/>
            <a:chOff x="242888" y="1435249"/>
            <a:chExt cx="8658225" cy="3523675"/>
          </a:xfrm>
        </p:grpSpPr>
        <p:pic>
          <p:nvPicPr>
            <p:cNvPr id="239620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8" y="1435249"/>
              <a:ext cx="8658225" cy="40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239621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8" y="1815674"/>
              <a:ext cx="8658225" cy="3143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76013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258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Algoritmen en Datastructuren</a:t>
            </a:r>
            <a:endParaRPr lang="nl-NL"/>
          </a:p>
        </p:txBody>
      </p:sp>
      <p:sp>
        <p:nvSpPr>
          <p:cNvPr id="224259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ALGODS Week 2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D592AEE-FE12-4A5E-BE0F-72C81C0840B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63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Stack</a:t>
            </a:r>
          </a:p>
        </p:txBody>
      </p:sp>
      <p:sp>
        <p:nvSpPr>
          <p:cNvPr id="22630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5726113" cy="5256212"/>
          </a:xfrm>
        </p:spPr>
        <p:txBody>
          <a:bodyPr/>
          <a:lstStyle/>
          <a:p>
            <a:r>
              <a:rPr lang="nl-NL" dirty="0"/>
              <a:t>LIFO (</a:t>
            </a:r>
            <a:r>
              <a:rPr lang="nl-NL" dirty="0">
                <a:solidFill>
                  <a:schemeClr val="hlink"/>
                </a:solidFill>
              </a:rPr>
              <a:t>Last In First Out</a:t>
            </a:r>
            <a:r>
              <a:rPr lang="nl-NL" dirty="0"/>
              <a:t>) buffer</a:t>
            </a:r>
            <a:endParaRPr lang="en-US" dirty="0"/>
          </a:p>
          <a:p>
            <a:pPr lvl="1"/>
            <a:r>
              <a:rPr lang="nl-NL" dirty="0"/>
              <a:t>slechts op 1 plaats toegankelijk</a:t>
            </a:r>
          </a:p>
          <a:p>
            <a:r>
              <a:rPr lang="nl-NL" dirty="0"/>
              <a:t>Memberfuncties:</a:t>
            </a:r>
          </a:p>
          <a:p>
            <a:pPr lvl="1"/>
            <a:r>
              <a:rPr lang="nl-NL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dirty="0">
                <a:latin typeface="Consolas"/>
              </a:rPr>
              <a:t> </a:t>
            </a:r>
            <a:r>
              <a:rPr lang="nl-NL" b="1" dirty="0">
                <a:latin typeface="Consolas"/>
              </a:rPr>
              <a:t>push</a:t>
            </a:r>
            <a:r>
              <a:rPr lang="nl-NL" dirty="0">
                <a:latin typeface="Consolas"/>
              </a:rPr>
              <a:t>(</a:t>
            </a:r>
            <a:r>
              <a:rPr lang="nl-NL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dirty="0">
                <a:latin typeface="Consolas"/>
              </a:rPr>
              <a:t> T&amp; t)</a:t>
            </a:r>
          </a:p>
          <a:p>
            <a:pPr lvl="1"/>
            <a:r>
              <a:rPr lang="nl-NL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dirty="0">
                <a:latin typeface="Consolas"/>
              </a:rPr>
              <a:t> </a:t>
            </a:r>
            <a:r>
              <a:rPr lang="nl-NL" b="1" dirty="0">
                <a:latin typeface="Consolas"/>
              </a:rPr>
              <a:t>pop</a:t>
            </a:r>
            <a:r>
              <a:rPr lang="nl-NL" dirty="0">
                <a:latin typeface="Consolas"/>
              </a:rPr>
              <a:t>()</a:t>
            </a:r>
          </a:p>
          <a:p>
            <a:pPr lvl="1"/>
            <a:r>
              <a:rPr lang="nl-NL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dirty="0">
                <a:latin typeface="Consolas"/>
              </a:rPr>
              <a:t> T&amp; </a:t>
            </a:r>
            <a:r>
              <a:rPr lang="nl-NL" b="1" dirty="0">
                <a:latin typeface="Consolas"/>
              </a:rPr>
              <a:t>top</a:t>
            </a:r>
            <a:r>
              <a:rPr lang="nl-NL" dirty="0">
                <a:latin typeface="Consolas"/>
              </a:rPr>
              <a:t>() </a:t>
            </a:r>
            <a:r>
              <a:rPr lang="nl-NL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dirty="0"/>
              <a:t> </a:t>
            </a:r>
          </a:p>
          <a:p>
            <a:r>
              <a:rPr lang="nl-NL" dirty="0"/>
              <a:t>Voorbeeld van gebruik:</a:t>
            </a:r>
          </a:p>
          <a:p>
            <a:pPr lvl="1"/>
            <a:r>
              <a:rPr lang="nl-NL" dirty="0"/>
              <a:t>expressie evaluator</a:t>
            </a:r>
          </a:p>
        </p:txBody>
      </p:sp>
      <p:sp>
        <p:nvSpPr>
          <p:cNvPr id="226309" name="Text Box 4"/>
          <p:cNvSpPr txBox="1">
            <a:spLocks noChangeArrowheads="1"/>
          </p:cNvSpPr>
          <p:nvPr/>
        </p:nvSpPr>
        <p:spPr bwMode="auto">
          <a:xfrm>
            <a:off x="6156325" y="2636838"/>
            <a:ext cx="2476500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342900" indent="-342900"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lvl="1" algn="r">
              <a:buFont typeface="Wingdings" pitchFamily="2" charset="2"/>
              <a:buNone/>
            </a:pPr>
            <a:r>
              <a:rPr lang="nl-NL" dirty="0" err="1">
                <a:solidFill>
                  <a:schemeClr val="tx1"/>
                </a:solidFill>
                <a:latin typeface="calibri" pitchFamily="34" charset="0"/>
              </a:rPr>
              <a:t>insert</a:t>
            </a:r>
            <a:r>
              <a:rPr lang="nl-NL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i="1" dirty="0">
                <a:solidFill>
                  <a:schemeClr val="tx1"/>
                </a:solidFill>
                <a:latin typeface="calibri" pitchFamily="34" charset="0"/>
              </a:rPr>
              <a:t>O</a:t>
            </a:r>
            <a:r>
              <a:rPr lang="nl-NL" dirty="0">
                <a:solidFill>
                  <a:schemeClr val="tx1"/>
                </a:solidFill>
                <a:latin typeface="calibri" pitchFamily="34" charset="0"/>
              </a:rPr>
              <a:t>(1)</a:t>
            </a:r>
          </a:p>
          <a:p>
            <a:pPr lvl="1" algn="r">
              <a:buFont typeface="Wingdings" pitchFamily="2" charset="2"/>
              <a:buNone/>
            </a:pPr>
            <a:r>
              <a:rPr lang="nl-NL" dirty="0" err="1">
                <a:solidFill>
                  <a:schemeClr val="tx1"/>
                </a:solidFill>
                <a:latin typeface="calibri" pitchFamily="34" charset="0"/>
              </a:rPr>
              <a:t>remove</a:t>
            </a:r>
            <a:r>
              <a:rPr lang="nl-NL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i="1" dirty="0">
                <a:solidFill>
                  <a:schemeClr val="tx1"/>
                </a:solidFill>
                <a:latin typeface="calibri" pitchFamily="34" charset="0"/>
              </a:rPr>
              <a:t>O</a:t>
            </a:r>
            <a:r>
              <a:rPr lang="nl-NL" dirty="0">
                <a:solidFill>
                  <a:schemeClr val="tx1"/>
                </a:solidFill>
                <a:latin typeface="calibri" pitchFamily="34" charset="0"/>
              </a:rPr>
              <a:t>(1)</a:t>
            </a:r>
          </a:p>
          <a:p>
            <a:pPr lvl="1" algn="r">
              <a:buFont typeface="Wingdings" pitchFamily="2" charset="2"/>
              <a:buNone/>
            </a:pPr>
            <a:r>
              <a:rPr lang="nl-NL" dirty="0" err="1">
                <a:solidFill>
                  <a:schemeClr val="tx1"/>
                </a:solidFill>
                <a:latin typeface="calibri" pitchFamily="34" charset="0"/>
              </a:rPr>
              <a:t>find</a:t>
            </a:r>
            <a:r>
              <a:rPr lang="nl-NL" dirty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i="1" dirty="0">
                <a:solidFill>
                  <a:schemeClr val="tx1"/>
                </a:solidFill>
                <a:latin typeface="calibri" pitchFamily="34" charset="0"/>
              </a:rPr>
              <a:t>O</a:t>
            </a:r>
            <a:r>
              <a:rPr lang="nl-NL" dirty="0">
                <a:solidFill>
                  <a:schemeClr val="tx1"/>
                </a:solidFill>
                <a:latin typeface="calibri" pitchFamily="34" charset="0"/>
              </a:rPr>
              <a:t>(1)</a:t>
            </a:r>
            <a:endParaRPr lang="nl-NL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43D6357-1870-476E-88D0-0D9D8AEAF7B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733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ADT </a:t>
            </a:r>
            <a:r>
              <a:rPr lang="nl-NL" dirty="0" smtClean="0"/>
              <a:t>Stack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22733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_</a:t>
            </a:r>
            <a:r>
              <a:rPr lang="nl-NL" sz="1800" dirty="0" err="1" smtClean="0">
                <a:latin typeface="Consolas"/>
              </a:rPr>
              <a:t>TISD_Bd_Stack</a:t>
            </a:r>
            <a:r>
              <a:rPr lang="nl-NL" sz="1800" dirty="0">
                <a:latin typeface="Consolas"/>
              </a:rPr>
              <a:t>_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1800" dirty="0">
                <a:latin typeface="Consolas"/>
              </a:rPr>
              <a:t> _</a:t>
            </a:r>
            <a:r>
              <a:rPr lang="nl-NL" sz="1800" dirty="0" err="1" smtClean="0">
                <a:latin typeface="Consolas"/>
              </a:rPr>
              <a:t>TISD_Bd_Stack</a:t>
            </a:r>
            <a:r>
              <a:rPr lang="nl-NL" sz="1800" dirty="0">
                <a:latin typeface="Consolas"/>
              </a:rPr>
              <a:t>_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Stack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Stack()</a:t>
            </a:r>
            <a:r>
              <a:rPr lang="en-US" sz="1800" dirty="0">
                <a:latin typeface="Consolas"/>
              </a:rPr>
              <a:t> </a:t>
            </a:r>
            <a:r>
              <a:rPr lang="en-US" sz="1800" b="1" dirty="0" smtClean="0">
                <a:latin typeface="Consolas"/>
              </a:rPr>
              <a:t>= </a:t>
            </a:r>
            <a:r>
              <a:rPr lang="en-US" sz="1800" b="1" dirty="0" smtClean="0">
                <a:solidFill>
                  <a:srgbClr val="0000FF"/>
                </a:solidFill>
                <a:latin typeface="Consolas"/>
              </a:rPr>
              <a:t>default</a:t>
            </a:r>
            <a:r>
              <a:rPr lang="en-US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>
                <a:latin typeface="Consolas"/>
              </a:rPr>
              <a:t> ~Stack</a:t>
            </a:r>
            <a:r>
              <a:rPr lang="nl-NL" sz="1800" dirty="0" smtClean="0">
                <a:latin typeface="Consolas"/>
              </a:rPr>
              <a:t>()</a:t>
            </a:r>
            <a:r>
              <a:rPr lang="en-US" sz="1800" dirty="0">
                <a:latin typeface="Consolas"/>
              </a:rPr>
              <a:t> </a:t>
            </a:r>
            <a:r>
              <a:rPr lang="en-US" sz="1800" b="1" dirty="0">
                <a:latin typeface="Consolas"/>
              </a:rPr>
              <a:t>= </a:t>
            </a:r>
            <a:r>
              <a:rPr lang="en-US" sz="1800" b="1" dirty="0">
                <a:solidFill>
                  <a:srgbClr val="0000FF"/>
                </a:solidFill>
                <a:latin typeface="Consolas"/>
              </a:rPr>
              <a:t>default</a:t>
            </a:r>
            <a:r>
              <a:rPr lang="en-US" sz="1800" dirty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push(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t)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pop()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top()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empty()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full()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 Voorkom toekennen en kopiëren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operator=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Stack</a:t>
            </a:r>
            <a:r>
              <a:rPr lang="nl-NL" sz="1800" dirty="0" smtClean="0">
                <a:latin typeface="Consolas"/>
              </a:rPr>
              <a:t>&amp;) </a:t>
            </a:r>
            <a:r>
              <a:rPr lang="nl-NL" sz="1800" b="1" dirty="0" smtClean="0">
                <a:latin typeface="Consolas"/>
              </a:rPr>
              <a:t>=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Stack(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Stack</a:t>
            </a:r>
            <a:r>
              <a:rPr lang="nl-NL" sz="1800" dirty="0" smtClean="0">
                <a:latin typeface="Consolas"/>
              </a:rPr>
              <a:t>&amp;) </a:t>
            </a:r>
            <a:r>
              <a:rPr lang="nl-NL" sz="1800" b="1" dirty="0" smtClean="0">
                <a:latin typeface="Consolas"/>
              </a:rPr>
              <a:t>=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endif</a:t>
            </a:r>
            <a:endParaRPr lang="nl-NL" sz="1800" dirty="0">
              <a:solidFill>
                <a:srgbClr val="0000FF"/>
              </a:solidFill>
              <a:latin typeface="Consolas"/>
            </a:endParaRPr>
          </a:p>
        </p:txBody>
      </p:sp>
      <p:pic>
        <p:nvPicPr>
          <p:cNvPr id="227333" name="Picture 5" descr="chips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1628775"/>
            <a:ext cx="2667000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58180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1A359692-4CEE-45F7-BAE9-BDCD7AA31BB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83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Toepassingen van stacks</a:t>
            </a:r>
          </a:p>
        </p:txBody>
      </p:sp>
      <p:sp>
        <p:nvSpPr>
          <p:cNvPr id="22835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/>
              <a:t>Balanced symbol checker</a:t>
            </a:r>
          </a:p>
          <a:p>
            <a:r>
              <a:rPr lang="nl-NL"/>
              <a:t>A simple calculator</a:t>
            </a:r>
          </a:p>
        </p:txBody>
      </p:sp>
      <p:graphicFrame>
        <p:nvGraphicFramePr>
          <p:cNvPr id="228357" name="Object 4"/>
          <p:cNvGraphicFramePr>
            <a:graphicFrameLocks noChangeAspect="1"/>
          </p:cNvGraphicFramePr>
          <p:nvPr/>
        </p:nvGraphicFramePr>
        <p:xfrm>
          <a:off x="4648200" y="1447800"/>
          <a:ext cx="3952875" cy="2711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519" name="Drawing" r:id="rId3" imgW="4486320" imgH="3076560" progId="WPDraw30.Drawing">
                  <p:embed/>
                </p:oleObj>
              </mc:Choice>
              <mc:Fallback>
                <p:oleObj name="Drawing" r:id="rId3" imgW="4486320" imgH="3076560" progId="WPDraw30.Drawing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48200" y="1447800"/>
                        <a:ext cx="3952875" cy="27114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8358" name="Text Box 5"/>
          <p:cNvSpPr txBox="1">
            <a:spLocks noChangeArrowheads="1"/>
          </p:cNvSpPr>
          <p:nvPr/>
        </p:nvSpPr>
        <p:spPr bwMode="auto">
          <a:xfrm>
            <a:off x="1143000" y="4648200"/>
            <a:ext cx="5791200" cy="1235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>
                <a:latin typeface="calibri" pitchFamily="34" charset="0"/>
              </a:rPr>
              <a:t>Een eenvoudige calculator is een goed te (</a:t>
            </a:r>
            <a:r>
              <a:rPr lang="nl-NL">
                <a:latin typeface="+mn-lt"/>
              </a:rPr>
              <a:t>her)gebruiken</a:t>
            </a:r>
            <a:r>
              <a:rPr lang="nl-NL">
                <a:latin typeface="calibri" pitchFamily="34" charset="0"/>
              </a:rPr>
              <a:t> component. Denk aan numerieke invoervelden.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7861B8F2-3377-4D43-AED7-94513EB6312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93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smtClean="0"/>
              <a:t>Balance </a:t>
            </a:r>
            <a:r>
              <a:rPr lang="nl-NL" sz="3200" dirty="0" smtClean="0"/>
              <a:t>(1 van 2)</a:t>
            </a:r>
            <a:endParaRPr lang="nl-NL" dirty="0"/>
          </a:p>
        </p:txBody>
      </p:sp>
      <p:sp>
        <p:nvSpPr>
          <p:cNvPr id="2293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124744"/>
            <a:ext cx="8421688" cy="5472955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 Contoleer op gebalanceerde haakjes. </a:t>
            </a:r>
            <a:endParaRPr lang="nl-NL" sz="180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Invoer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afsluiten met een punt.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stacklist.h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zie dictaat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</a:t>
            </a:r>
            <a:r>
              <a:rPr lang="nl-NL" sz="1800" b="1" dirty="0" err="1" smtClean="0">
                <a:latin typeface="Consolas"/>
              </a:rPr>
              <a:t>StackWithList</a:t>
            </a:r>
            <a:r>
              <a:rPr lang="nl-NL" sz="1800" b="1" dirty="0" smtClean="0">
                <a:latin typeface="Consolas"/>
              </a:rPr>
              <a:t>&lt;</a:t>
            </a:r>
            <a:r>
              <a:rPr lang="nl-NL" sz="1800" b="1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b="1" dirty="0">
                <a:latin typeface="Consolas"/>
              </a:rPr>
              <a:t>&gt;</a:t>
            </a:r>
            <a:r>
              <a:rPr lang="nl-NL" sz="1800" dirty="0">
                <a:latin typeface="Consolas"/>
              </a:rPr>
              <a:t> s;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c;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</a:t>
            </a:r>
            <a:r>
              <a:rPr lang="nl-NL" sz="1800" dirty="0" err="1" smtClean="0">
                <a:latin typeface="Consolas"/>
              </a:rPr>
              <a:t>cin.get</a:t>
            </a:r>
            <a:r>
              <a:rPr lang="nl-NL" sz="1800" dirty="0" smtClean="0">
                <a:latin typeface="Consolas"/>
              </a:rPr>
              <a:t>(c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smtClean="0">
                <a:latin typeface="Consolas"/>
              </a:rPr>
              <a:t>c </a:t>
            </a:r>
            <a:r>
              <a:rPr lang="nl-NL" sz="1800" dirty="0">
                <a:latin typeface="Consolas"/>
              </a:rPr>
              <a:t>!=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'.'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 smtClean="0">
                <a:latin typeface="Consolas"/>
              </a:rPr>
              <a:t>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smtClean="0">
                <a:latin typeface="Consolas"/>
              </a:rPr>
              <a:t>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'('</a:t>
            </a:r>
            <a:r>
              <a:rPr lang="nl-NL" sz="1800" dirty="0" smtClean="0">
                <a:latin typeface="Consolas"/>
              </a:rPr>
              <a:t> || 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'{'</a:t>
            </a:r>
            <a:r>
              <a:rPr lang="nl-NL" sz="1800" dirty="0" smtClean="0">
                <a:latin typeface="Consolas"/>
              </a:rPr>
              <a:t> || 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'['</a:t>
            </a:r>
            <a:r>
              <a:rPr lang="nl-NL" sz="1800" dirty="0" smtClean="0">
                <a:latin typeface="Consolas"/>
              </a:rPr>
              <a:t>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 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push</a:t>
            </a:r>
            <a:r>
              <a:rPr lang="nl-NL" sz="1800" dirty="0" smtClean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smtClean="0">
                <a:latin typeface="Consolas"/>
              </a:rPr>
              <a:t>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')'</a:t>
            </a:r>
            <a:r>
              <a:rPr lang="nl-NL" sz="1800" dirty="0" smtClean="0">
                <a:latin typeface="Consolas"/>
              </a:rPr>
              <a:t> || 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'}'</a:t>
            </a:r>
            <a:r>
              <a:rPr lang="nl-NL" sz="1800" dirty="0" smtClean="0">
                <a:latin typeface="Consolas"/>
              </a:rPr>
              <a:t> || 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']'</a:t>
            </a:r>
            <a:r>
              <a:rPr lang="nl-NL" sz="1800" dirty="0" smtClean="0">
                <a:latin typeface="Consolas"/>
              </a:rPr>
              <a:t>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en-US" sz="1800" dirty="0" smtClean="0">
                <a:latin typeface="Consolas"/>
              </a:rPr>
              <a:t>    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empty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en-US" sz="1800" dirty="0" smtClean="0">
                <a:latin typeface="Consolas"/>
              </a:rPr>
              <a:t>        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"Fout"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     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en-US" sz="1800" dirty="0" smtClean="0">
                <a:latin typeface="Consolas"/>
              </a:rPr>
              <a:t>    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{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37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7861B8F2-3377-4D43-AED7-94513EB6312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293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smtClean="0"/>
              <a:t>Balance </a:t>
            </a:r>
            <a:r>
              <a:rPr lang="nl-NL" sz="3200" dirty="0" smtClean="0"/>
              <a:t>(2 van 2)</a:t>
            </a:r>
            <a:endParaRPr lang="nl-NL" dirty="0"/>
          </a:p>
        </p:txBody>
      </p:sp>
      <p:sp>
        <p:nvSpPr>
          <p:cNvPr id="2293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533706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latin typeface="Consolas"/>
              </a:rPr>
              <a:t>            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 smtClean="0">
                <a:latin typeface="Consolas"/>
              </a:rPr>
              <a:t> d =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 smtClean="0">
                <a:latin typeface="Consolas"/>
              </a:rPr>
              <a:t>();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   </a:t>
            </a:r>
            <a:r>
              <a:rPr lang="en-US" sz="1800" dirty="0" smtClean="0">
                <a:latin typeface="Consolas"/>
              </a:rPr>
              <a:t>             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latin typeface="Consolas"/>
              </a:rPr>
              <a:t>            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(d ==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'('</a:t>
            </a:r>
            <a:r>
              <a:rPr lang="nl-NL" sz="1800" dirty="0">
                <a:latin typeface="Consolas"/>
              </a:rPr>
              <a:t> &amp;&amp; c !=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')'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|| d </a:t>
            </a:r>
            <a:r>
              <a:rPr lang="nl-NL" sz="1800" dirty="0">
                <a:latin typeface="Consolas"/>
              </a:rPr>
              <a:t>==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'{'</a:t>
            </a:r>
            <a:r>
              <a:rPr lang="nl-NL" sz="1800" dirty="0">
                <a:latin typeface="Consolas"/>
              </a:rPr>
              <a:t> &amp;&amp; c !=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'}'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latin typeface="Consolas"/>
              </a:rPr>
              <a:t>                       || d </a:t>
            </a:r>
            <a:r>
              <a:rPr lang="nl-NL" sz="1800" dirty="0">
                <a:latin typeface="Consolas"/>
              </a:rPr>
              <a:t>==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'['</a:t>
            </a:r>
            <a:r>
              <a:rPr lang="nl-NL" sz="1800" dirty="0">
                <a:latin typeface="Consolas"/>
              </a:rPr>
              <a:t> &amp;&amp; c !=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']'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en-US" sz="1800" dirty="0" smtClean="0">
                <a:latin typeface="Consolas"/>
              </a:rPr>
              <a:t>        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"Fout"</a:t>
            </a:r>
            <a:r>
              <a:rPr lang="nl-NL" sz="1800" dirty="0">
                <a:latin typeface="Consolas"/>
              </a:rPr>
              <a:t> &lt;&lt; </a:t>
            </a:r>
            <a:r>
              <a:rPr lang="nl-NL" sz="1800" dirty="0" err="1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     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   </a:t>
            </a:r>
            <a:r>
              <a:rPr lang="en-US" sz="1800" dirty="0" smtClean="0">
                <a:latin typeface="Consolas"/>
              </a:rPr>
              <a:t>      </a:t>
            </a:r>
            <a:r>
              <a:rPr lang="nl-NL" sz="1800" dirty="0" smtClean="0">
                <a:latin typeface="Consolas"/>
              </a:rPr>
              <a:t>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smtClean="0">
                <a:latin typeface="Consolas"/>
              </a:rPr>
              <a:t>    </a:t>
            </a:r>
            <a:r>
              <a:rPr lang="nl-NL" sz="1800" dirty="0" smtClean="0">
                <a:latin typeface="Consolas"/>
              </a:rPr>
              <a:t>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smtClean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cin.get</a:t>
            </a:r>
            <a:r>
              <a:rPr lang="nl-NL" sz="1800" dirty="0" smtClean="0">
                <a:latin typeface="Consolas"/>
              </a:rPr>
              <a:t>(c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</a:t>
            </a:r>
            <a:r>
              <a:rPr lang="nl-NL" sz="1800" dirty="0" smtClean="0">
                <a:latin typeface="Consolas"/>
              </a:rPr>
              <a:t>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nl-NL" sz="1800" dirty="0" smtClean="0">
                <a:latin typeface="Consolas"/>
              </a:rPr>
              <a:t>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(!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empty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</a:t>
            </a:r>
            <a:r>
              <a:rPr lang="en-US" sz="1800" dirty="0" smtClean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Fout"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&lt;&lt; </a:t>
            </a:r>
            <a:r>
              <a:rPr lang="nl-NL" sz="1800" dirty="0" err="1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latin typeface="Consolas"/>
              </a:rPr>
              <a:t> 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</a:t>
            </a:r>
            <a:r>
              <a:rPr lang="en-US" sz="1800" dirty="0" smtClean="0">
                <a:latin typeface="Consolas"/>
              </a:rPr>
              <a:t>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}</a:t>
            </a:r>
            <a:endParaRPr lang="nl-NL" sz="1800" dirty="0"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39427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402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354D48D6-4AEF-4CE6-B6CA-0BCC433A60C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040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Postfix</a:t>
            </a:r>
          </a:p>
        </p:txBody>
      </p:sp>
      <p:sp>
        <p:nvSpPr>
          <p:cNvPr id="23040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/>
              <a:t>Wij zijn gewend </a:t>
            </a:r>
            <a:r>
              <a:rPr lang="nl-NL" sz="2400">
                <a:solidFill>
                  <a:schemeClr val="hlink"/>
                </a:solidFill>
              </a:rPr>
              <a:t>infix</a:t>
            </a:r>
            <a:r>
              <a:rPr lang="nl-NL" sz="2400"/>
              <a:t> notatie te gebruiken voor het noteren van expressies. Er bestaat nog een andere methode: reverse polish </a:t>
            </a:r>
            <a:r>
              <a:rPr lang="en-US" sz="2400"/>
              <a:t>notation (RPN) </a:t>
            </a:r>
            <a:r>
              <a:rPr lang="nl-NL" sz="2400"/>
              <a:t>of </a:t>
            </a:r>
            <a:r>
              <a:rPr lang="nl-NL" sz="2400">
                <a:solidFill>
                  <a:schemeClr val="hlink"/>
                </a:solidFill>
              </a:rPr>
              <a:t>postfix</a:t>
            </a:r>
            <a:r>
              <a:rPr lang="nl-NL" sz="2400"/>
              <a:t> genoemd.</a:t>
            </a:r>
          </a:p>
          <a:p>
            <a:pPr lvl="1">
              <a:lnSpc>
                <a:spcPct val="90000"/>
              </a:lnSpc>
            </a:pPr>
            <a:r>
              <a:rPr lang="en-US" sz="2000">
                <a:solidFill>
                  <a:schemeClr val="hlink"/>
                </a:solidFill>
              </a:rPr>
              <a:t>Pre</a:t>
            </a:r>
            <a:r>
              <a:rPr lang="en-US" sz="2000"/>
              <a:t>fix: </a:t>
            </a:r>
            <a:r>
              <a:rPr lang="en-US" sz="2000">
                <a:solidFill>
                  <a:schemeClr val="hlink"/>
                </a:solidFill>
              </a:rPr>
              <a:t>operator </a:t>
            </a:r>
            <a:r>
              <a:rPr lang="en-US" sz="2000"/>
              <a:t>operand operand</a:t>
            </a:r>
            <a:endParaRPr lang="nl-NL" sz="2000">
              <a:solidFill>
                <a:schemeClr val="hlink"/>
              </a:solidFill>
            </a:endParaRPr>
          </a:p>
          <a:p>
            <a:pPr lvl="1">
              <a:lnSpc>
                <a:spcPct val="90000"/>
              </a:lnSpc>
            </a:pPr>
            <a:r>
              <a:rPr lang="nl-NL" sz="2000">
                <a:solidFill>
                  <a:schemeClr val="hlink"/>
                </a:solidFill>
              </a:rPr>
              <a:t>In</a:t>
            </a:r>
            <a:r>
              <a:rPr lang="nl-NL" sz="2000"/>
              <a:t>fix:  operand </a:t>
            </a:r>
            <a:r>
              <a:rPr lang="nl-NL" sz="2000">
                <a:solidFill>
                  <a:schemeClr val="hlink"/>
                </a:solidFill>
              </a:rPr>
              <a:t>operator</a:t>
            </a:r>
            <a:r>
              <a:rPr lang="nl-NL" sz="2000"/>
              <a:t> operand</a:t>
            </a:r>
          </a:p>
          <a:p>
            <a:pPr lvl="1">
              <a:lnSpc>
                <a:spcPct val="90000"/>
              </a:lnSpc>
            </a:pPr>
            <a:r>
              <a:rPr lang="nl-NL" sz="2000">
                <a:solidFill>
                  <a:schemeClr val="hlink"/>
                </a:solidFill>
              </a:rPr>
              <a:t>Post</a:t>
            </a:r>
            <a:r>
              <a:rPr lang="nl-NL" sz="2000"/>
              <a:t>fix: operand operand </a:t>
            </a:r>
            <a:r>
              <a:rPr lang="nl-NL" sz="2000">
                <a:solidFill>
                  <a:schemeClr val="hlink"/>
                </a:solidFill>
              </a:rPr>
              <a:t>operator</a:t>
            </a:r>
          </a:p>
          <a:p>
            <a:pPr>
              <a:lnSpc>
                <a:spcPct val="90000"/>
              </a:lnSpc>
            </a:pPr>
            <a:r>
              <a:rPr lang="nl-NL" sz="2400"/>
              <a:t>Voordelen postfix t.o.v. infix:</a:t>
            </a:r>
          </a:p>
          <a:p>
            <a:pPr lvl="1">
              <a:lnSpc>
                <a:spcPct val="90000"/>
              </a:lnSpc>
            </a:pPr>
            <a:r>
              <a:rPr lang="nl-NL" sz="2000">
                <a:solidFill>
                  <a:schemeClr val="hlink"/>
                </a:solidFill>
              </a:rPr>
              <a:t>Geen</a:t>
            </a:r>
            <a:r>
              <a:rPr lang="nl-NL" sz="2000"/>
              <a:t> prioriteitsregel nodig</a:t>
            </a:r>
          </a:p>
          <a:p>
            <a:pPr lvl="2">
              <a:lnSpc>
                <a:spcPct val="90000"/>
              </a:lnSpc>
            </a:pPr>
            <a:r>
              <a:rPr lang="nl-NL" sz="1600"/>
              <a:t>Meneer Van Dale Wacht Op Antwoord. (Oud)</a:t>
            </a:r>
          </a:p>
          <a:p>
            <a:pPr lvl="2">
              <a:lnSpc>
                <a:spcPct val="90000"/>
              </a:lnSpc>
            </a:pPr>
            <a:r>
              <a:rPr lang="nl-NL" sz="1600"/>
              <a:t>Hoe Moeten Wij Van De Onvoldoendes Afkomen? (Modern)</a:t>
            </a:r>
          </a:p>
          <a:p>
            <a:pPr lvl="1">
              <a:lnSpc>
                <a:spcPct val="90000"/>
              </a:lnSpc>
            </a:pPr>
            <a:r>
              <a:rPr lang="nl-NL" sz="2000">
                <a:solidFill>
                  <a:schemeClr val="hlink"/>
                </a:solidFill>
              </a:rPr>
              <a:t>Geen</a:t>
            </a:r>
            <a:r>
              <a:rPr lang="nl-NL" sz="2000"/>
              <a:t> haakjes nodig</a:t>
            </a:r>
          </a:p>
          <a:p>
            <a:pPr lvl="1">
              <a:lnSpc>
                <a:spcPct val="90000"/>
              </a:lnSpc>
            </a:pPr>
            <a:r>
              <a:rPr lang="nl-NL" sz="2000"/>
              <a:t>Eenvoudiger te bereken m.b.v. </a:t>
            </a:r>
            <a:r>
              <a:rPr lang="nl-NL" sz="2000">
                <a:solidFill>
                  <a:schemeClr val="hlink"/>
                </a:solidFill>
              </a:rPr>
              <a:t>Stack</a:t>
            </a:r>
          </a:p>
          <a:p>
            <a:pPr>
              <a:lnSpc>
                <a:spcPct val="90000"/>
              </a:lnSpc>
            </a:pPr>
            <a:r>
              <a:rPr lang="nl-NL" sz="2400"/>
              <a:t>We zullen eerst een </a:t>
            </a:r>
            <a:r>
              <a:rPr lang="nl-NL" sz="2400">
                <a:solidFill>
                  <a:schemeClr val="hlink"/>
                </a:solidFill>
              </a:rPr>
              <a:t>postfix calculator</a:t>
            </a:r>
            <a:r>
              <a:rPr lang="nl-NL" sz="2400"/>
              <a:t> maken en daarna een </a:t>
            </a:r>
            <a:r>
              <a:rPr lang="nl-NL" sz="2400">
                <a:solidFill>
                  <a:schemeClr val="hlink"/>
                </a:solidFill>
              </a:rPr>
              <a:t>infix naar postfix convertor</a:t>
            </a:r>
            <a:r>
              <a:rPr lang="nl-NL" sz="2400"/>
              <a:t>.</a:t>
            </a:r>
          </a:p>
        </p:txBody>
      </p:sp>
      <p:pic>
        <p:nvPicPr>
          <p:cNvPr id="230405" name="Picture 5" descr="afbeelding vergrote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163" y="2349500"/>
            <a:ext cx="3578225" cy="1908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1A9A272D-AA68-480F-A133-5DD4C686D70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14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err="1"/>
              <a:t>Postfix</a:t>
            </a:r>
            <a:r>
              <a:rPr lang="en-US" dirty="0"/>
              <a:t> </a:t>
            </a:r>
            <a:r>
              <a:rPr lang="en-US" dirty="0" smtClean="0"/>
              <a:t>calculator </a:t>
            </a:r>
            <a:r>
              <a:rPr lang="nl-NL" sz="3200" dirty="0"/>
              <a:t>(1 van 2)</a:t>
            </a:r>
            <a:endParaRPr lang="nl-NL" dirty="0"/>
          </a:p>
        </p:txBody>
      </p:sp>
      <p:sp>
        <p:nvSpPr>
          <p:cNvPr id="23142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 Evalueer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postfix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 expressie.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Invoer afsluiten met =.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cctype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stacklist.h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zie dictaat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b="1" dirty="0" err="1">
                <a:latin typeface="Consolas"/>
              </a:rPr>
              <a:t>StackWithList</a:t>
            </a:r>
            <a:r>
              <a:rPr lang="nl-NL" sz="1800" b="1" dirty="0">
                <a:latin typeface="Consolas"/>
              </a:rPr>
              <a:t>&lt;</a:t>
            </a:r>
            <a:r>
              <a:rPr lang="nl-NL" sz="18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>
                <a:latin typeface="Consolas"/>
              </a:rPr>
              <a:t>&gt;</a:t>
            </a:r>
            <a:r>
              <a:rPr lang="nl-NL" sz="1800" dirty="0">
                <a:latin typeface="Consolas"/>
              </a:rPr>
              <a:t> s;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latin typeface="Consolas"/>
              </a:rPr>
              <a:t> c;</a:t>
            </a:r>
            <a:r>
              <a:rPr lang="en-US" sz="1800" dirty="0">
                <a:latin typeface="Consolas"/>
              </a:rPr>
              <a:t> </a:t>
            </a:r>
            <a:endParaRPr lang="en-US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i;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cin</a:t>
            </a:r>
            <a:r>
              <a:rPr lang="nl-NL" sz="1800" dirty="0" smtClean="0">
                <a:latin typeface="Consolas"/>
              </a:rPr>
              <a:t> &gt;&gt; c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c !=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'=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err="1">
                <a:latin typeface="Consolas"/>
              </a:rPr>
              <a:t>isdigit</a:t>
            </a:r>
            <a:r>
              <a:rPr lang="nl-NL" sz="1800" dirty="0">
                <a:latin typeface="Consolas"/>
              </a:rPr>
              <a:t>(c))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    </a:t>
            </a:r>
            <a:r>
              <a:rPr lang="nl-NL" sz="1800" dirty="0" err="1">
                <a:latin typeface="Consolas"/>
              </a:rPr>
              <a:t>cin.putback</a:t>
            </a:r>
            <a:r>
              <a:rPr lang="nl-NL" sz="1800" dirty="0">
                <a:latin typeface="Consolas"/>
              </a:rPr>
              <a:t>(c);</a:t>
            </a:r>
            <a:r>
              <a:rPr lang="en-US" sz="1800" dirty="0">
                <a:latin typeface="Consolas"/>
              </a:rPr>
              <a:t> 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        </a:t>
            </a:r>
            <a:r>
              <a:rPr lang="nl-NL" sz="1800" dirty="0" err="1" smtClean="0">
                <a:latin typeface="Consolas"/>
              </a:rPr>
              <a:t>cin</a:t>
            </a:r>
            <a:r>
              <a:rPr lang="nl-NL" sz="1800" dirty="0" smtClean="0">
                <a:latin typeface="Consolas"/>
              </a:rPr>
              <a:t> &gt;&gt; i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   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(i);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</a:t>
            </a:r>
            <a:endParaRPr lang="nl-NL" sz="1800" dirty="0">
              <a:latin typeface="Consolas"/>
            </a:endParaRPr>
          </a:p>
        </p:txBody>
      </p:sp>
      <p:graphicFrame>
        <p:nvGraphicFramePr>
          <p:cNvPr id="23143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1717889"/>
              </p:ext>
            </p:extLst>
          </p:nvPr>
        </p:nvGraphicFramePr>
        <p:xfrm>
          <a:off x="6372200" y="188640"/>
          <a:ext cx="1619250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597" name="Drawing" r:id="rId3" imgW="1619280" imgH="1085760" progId="WPDraw30.Drawing">
                  <p:embed/>
                </p:oleObj>
              </mc:Choice>
              <mc:Fallback>
                <p:oleObj name="Drawing" r:id="rId3" imgW="1619280" imgH="1085760" progId="WPDraw30.Drawing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00" y="188640"/>
                        <a:ext cx="1619250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1A9A272D-AA68-480F-A133-5DD4C686D70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14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err="1"/>
              <a:t>Postfix</a:t>
            </a:r>
            <a:r>
              <a:rPr lang="en-US" dirty="0"/>
              <a:t> </a:t>
            </a:r>
            <a:r>
              <a:rPr lang="en-US" dirty="0" smtClean="0"/>
              <a:t>calculator </a:t>
            </a:r>
            <a:r>
              <a:rPr lang="nl-NL" sz="3200" dirty="0"/>
              <a:t>(1 van 2)</a:t>
            </a:r>
            <a:endParaRPr lang="nl-NL" dirty="0"/>
          </a:p>
        </p:txBody>
      </p:sp>
      <p:sp>
        <p:nvSpPr>
          <p:cNvPr id="2314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2"/>
            <a:ext cx="8421688" cy="547295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(c ==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'+'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op2 =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 smtClean="0">
                <a:latin typeface="Consolas"/>
              </a:rPr>
              <a:t>();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op1 =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 smtClean="0">
                <a:latin typeface="Consolas"/>
              </a:rPr>
              <a:t>();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   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(op1 + op2);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>
                <a:latin typeface="Consolas"/>
              </a:rPr>
              <a:t>}</a:t>
            </a: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latin typeface="Consolas"/>
              </a:rPr>
              <a:t>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(c ==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'*'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op2 =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 smtClean="0">
                <a:latin typeface="Consolas"/>
              </a:rPr>
              <a:t>();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op1 =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 smtClean="0">
                <a:latin typeface="Consolas"/>
              </a:rPr>
              <a:t>();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   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(op1 * op2);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"Fout"</a:t>
            </a:r>
            <a:r>
              <a:rPr lang="nl-NL" sz="1800" dirty="0">
                <a:latin typeface="Consolas"/>
              </a:rPr>
              <a:t> &lt;&lt; </a:t>
            </a:r>
            <a:r>
              <a:rPr lang="nl-NL" sz="1800" dirty="0" err="1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</a:t>
            </a:r>
            <a:r>
              <a:rPr lang="nl-NL" sz="1800" dirty="0" err="1">
                <a:latin typeface="Consolas"/>
              </a:rPr>
              <a:t>cin</a:t>
            </a:r>
            <a:r>
              <a:rPr lang="nl-NL" sz="1800" dirty="0">
                <a:latin typeface="Consolas"/>
              </a:rPr>
              <a:t> &gt;&gt;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"="</a:t>
            </a:r>
            <a:r>
              <a:rPr lang="nl-NL" sz="1800" dirty="0">
                <a:latin typeface="Consolas"/>
              </a:rPr>
              <a:t> &lt;&lt;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top</a:t>
            </a:r>
            <a:r>
              <a:rPr lang="nl-NL" sz="1800" dirty="0">
                <a:latin typeface="Consolas"/>
              </a:rPr>
              <a:t>() &lt;&lt; </a:t>
            </a:r>
            <a:r>
              <a:rPr lang="nl-NL" sz="1800" dirty="0" err="1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(!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empty</a:t>
            </a:r>
            <a:r>
              <a:rPr lang="nl-NL" sz="1800" dirty="0">
                <a:latin typeface="Consolas"/>
              </a:rPr>
              <a:t>()) </a:t>
            </a: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"Fout"</a:t>
            </a:r>
            <a:r>
              <a:rPr lang="nl-NL" sz="1800" dirty="0">
                <a:latin typeface="Consolas"/>
              </a:rPr>
              <a:t> &lt;&lt; </a:t>
            </a:r>
            <a:r>
              <a:rPr lang="nl-NL" sz="1800" dirty="0" err="1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 smtClean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 smtClean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</a:t>
            </a:r>
            <a:endParaRPr lang="nl-NL" sz="1800" dirty="0">
              <a:latin typeface="Consolas"/>
            </a:endParaRPr>
          </a:p>
        </p:txBody>
      </p:sp>
      <p:graphicFrame>
        <p:nvGraphicFramePr>
          <p:cNvPr id="23143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9330536"/>
              </p:ext>
            </p:extLst>
          </p:nvPr>
        </p:nvGraphicFramePr>
        <p:xfrm>
          <a:off x="6372200" y="188640"/>
          <a:ext cx="1619250" cy="1085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32" name="Drawing" r:id="rId3" imgW="1619280" imgH="1085760" progId="WPDraw30.Drawing">
                  <p:embed/>
                </p:oleObj>
              </mc:Choice>
              <mc:Fallback>
                <p:oleObj name="Drawing" r:id="rId3" imgW="1619280" imgH="1085760" progId="WPDraw30.Drawing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72200" y="188640"/>
                        <a:ext cx="1619250" cy="1085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3132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5D3B11C4-82FC-42E4-8075-C057A602590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245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Infix </a:t>
            </a:r>
            <a:r>
              <a:rPr lang="en-US">
                <a:sym typeface="Wingdings" pitchFamily="2" charset="2"/>
              </a:rPr>
              <a:t></a:t>
            </a:r>
            <a:r>
              <a:rPr lang="en-US"/>
              <a:t> </a:t>
            </a:r>
            <a:r>
              <a:rPr lang="nl-NL"/>
              <a:t>Postfix</a:t>
            </a:r>
          </a:p>
        </p:txBody>
      </p:sp>
      <p:sp>
        <p:nvSpPr>
          <p:cNvPr id="23245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sz="2000"/>
              <a:t>Gebruik </a:t>
            </a:r>
            <a:r>
              <a:rPr lang="nl-NL" sz="2000"/>
              <a:t>een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met karakters.</a:t>
            </a:r>
            <a:r>
              <a:rPr lang="en-US" sz="2000"/>
              <a:t> </a:t>
            </a:r>
          </a:p>
          <a:p>
            <a:pPr>
              <a:lnSpc>
                <a:spcPct val="90000"/>
              </a:lnSpc>
            </a:pPr>
            <a:r>
              <a:rPr lang="nl-NL" sz="2000"/>
              <a:t>Lees karakter voor karakter in.</a:t>
            </a:r>
          </a:p>
          <a:p>
            <a:pPr>
              <a:lnSpc>
                <a:spcPct val="90000"/>
              </a:lnSpc>
            </a:pPr>
            <a:r>
              <a:rPr lang="nl-NL" sz="2000"/>
              <a:t>Als een ingelezen karakter geen haakje of operator is dan kan dit meteen worden doorgestuurd naar de uitvoer.</a:t>
            </a:r>
          </a:p>
          <a:p>
            <a:pPr>
              <a:lnSpc>
                <a:spcPct val="90000"/>
              </a:lnSpc>
            </a:pPr>
            <a:r>
              <a:rPr lang="nl-NL" sz="2000"/>
              <a:t>Een haakje openen wordt altijd op de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geplaatst. </a:t>
            </a:r>
          </a:p>
          <a:p>
            <a:pPr>
              <a:lnSpc>
                <a:spcPct val="90000"/>
              </a:lnSpc>
            </a:pPr>
            <a:r>
              <a:rPr lang="nl-NL" sz="2000"/>
              <a:t>Als we een operator inlezen dan moeten we net zo lang operatoren van de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halen en doorsturen naar de uitvoer totdat we:</a:t>
            </a:r>
          </a:p>
          <a:p>
            <a:pPr lvl="1">
              <a:lnSpc>
                <a:spcPct val="90000"/>
              </a:lnSpc>
            </a:pPr>
            <a:r>
              <a:rPr lang="nl-NL" sz="1800"/>
              <a:t>een operator op de </a:t>
            </a:r>
            <a:r>
              <a:rPr lang="nl-NL" sz="1800">
                <a:solidFill>
                  <a:schemeClr val="hlink"/>
                </a:solidFill>
              </a:rPr>
              <a:t>stack</a:t>
            </a:r>
            <a:r>
              <a:rPr lang="nl-NL" sz="1800"/>
              <a:t> tegenkomen met een lagere prioriteit of</a:t>
            </a:r>
          </a:p>
          <a:p>
            <a:pPr lvl="1">
              <a:lnSpc>
                <a:spcPct val="90000"/>
              </a:lnSpc>
            </a:pPr>
            <a:r>
              <a:rPr lang="nl-NL" sz="1800"/>
              <a:t>een haakje openen tegenkomen of</a:t>
            </a:r>
          </a:p>
          <a:p>
            <a:pPr lvl="1">
              <a:lnSpc>
                <a:spcPct val="90000"/>
              </a:lnSpc>
            </a:pPr>
            <a:r>
              <a:rPr lang="nl-NL" sz="1800"/>
              <a:t>totdat de </a:t>
            </a:r>
            <a:r>
              <a:rPr lang="nl-NL" sz="1800">
                <a:solidFill>
                  <a:schemeClr val="hlink"/>
                </a:solidFill>
              </a:rPr>
              <a:t>stack</a:t>
            </a:r>
            <a:r>
              <a:rPr lang="nl-NL" sz="1800"/>
              <a:t> leeg is.</a:t>
            </a:r>
          </a:p>
          <a:p>
            <a:pPr>
              <a:lnSpc>
                <a:spcPct val="90000"/>
              </a:lnSpc>
            </a:pPr>
            <a:r>
              <a:rPr lang="nl-NL" sz="2000"/>
              <a:t>Daarna moet de ingelezen operator op de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worden geplaatst.</a:t>
            </a:r>
          </a:p>
          <a:p>
            <a:pPr>
              <a:lnSpc>
                <a:spcPct val="90000"/>
              </a:lnSpc>
            </a:pPr>
            <a:r>
              <a:rPr lang="nl-NL" sz="2000"/>
              <a:t>Als we een haakje sluiten inlezen dan moeten we net zo lang operatoren van de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halen en doorsturen naar de uitvoer totdat we een haakje openen op de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tegenkomen. </a:t>
            </a:r>
            <a:r>
              <a:rPr lang="nl-NL" sz="1600"/>
              <a:t>Dit haakje openen moet wel van de </a:t>
            </a:r>
            <a:r>
              <a:rPr lang="nl-NL" sz="1600">
                <a:solidFill>
                  <a:schemeClr val="hlink"/>
                </a:solidFill>
              </a:rPr>
              <a:t>stack</a:t>
            </a:r>
            <a:r>
              <a:rPr lang="nl-NL" sz="1600"/>
              <a:t> verwijderd worden maar wordt niet doorgestuurd naar de uitvoer.</a:t>
            </a:r>
          </a:p>
          <a:p>
            <a:pPr>
              <a:lnSpc>
                <a:spcPct val="90000"/>
              </a:lnSpc>
            </a:pPr>
            <a:r>
              <a:rPr lang="nl-NL" sz="2000"/>
              <a:t>Als we einde van de invoer bereiken moeten we alle operatoren van de </a:t>
            </a:r>
            <a:r>
              <a:rPr lang="nl-NL" sz="2000">
                <a:solidFill>
                  <a:schemeClr val="hlink"/>
                </a:solidFill>
              </a:rPr>
              <a:t>stack</a:t>
            </a:r>
            <a:r>
              <a:rPr lang="nl-NL" sz="2000"/>
              <a:t> halen en doorsturen naar de uitvoer.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47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9E36A3CF-7ACF-4C01-8D59-DAD62BCCCCB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347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S</a:t>
            </a:r>
            <a:r>
              <a:rPr lang="nl-NL"/>
              <a:t>tack</a:t>
            </a:r>
            <a:r>
              <a:rPr lang="en-US"/>
              <a:t> i</a:t>
            </a:r>
            <a:r>
              <a:rPr lang="nl-NL"/>
              <a:t>mplementations</a:t>
            </a:r>
          </a:p>
        </p:txBody>
      </p:sp>
      <p:sp>
        <p:nvSpPr>
          <p:cNvPr id="23347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/>
              <a:t>Een stack kan op verschillende manieren geïmplementeerd worden:</a:t>
            </a:r>
          </a:p>
          <a:p>
            <a:pPr lvl="1"/>
            <a:r>
              <a:rPr lang="nl-NL"/>
              <a:t>d.m.v. een </a:t>
            </a:r>
            <a:r>
              <a:rPr lang="nl-NL">
                <a:solidFill>
                  <a:schemeClr val="hlink"/>
                </a:solidFill>
              </a:rPr>
              <a:t>array</a:t>
            </a:r>
            <a:r>
              <a:rPr lang="nl-NL"/>
              <a:t> (of vector).</a:t>
            </a:r>
          </a:p>
          <a:p>
            <a:pPr lvl="1"/>
            <a:r>
              <a:rPr lang="nl-NL"/>
              <a:t>d.m.v. een </a:t>
            </a:r>
            <a:r>
              <a:rPr lang="nl-NL">
                <a:solidFill>
                  <a:schemeClr val="hlink"/>
                </a:solidFill>
              </a:rPr>
              <a:t>gelinkte lijst</a:t>
            </a:r>
            <a:r>
              <a:rPr lang="nl-NL"/>
              <a:t>.</a:t>
            </a:r>
          </a:p>
        </p:txBody>
      </p:sp>
      <p:graphicFrame>
        <p:nvGraphicFramePr>
          <p:cNvPr id="23347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9553879"/>
              </p:ext>
            </p:extLst>
          </p:nvPr>
        </p:nvGraphicFramePr>
        <p:xfrm>
          <a:off x="2771775" y="3213100"/>
          <a:ext cx="3313113" cy="2805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638" name="Bitmapafbeelding" r:id="rId3" imgW="2114640" imgH="1790640" progId="Paint.Picture">
                  <p:embed/>
                </p:oleObj>
              </mc:Choice>
              <mc:Fallback>
                <p:oleObj name="Bitmapafbeelding" r:id="rId3" imgW="2114640" imgH="1790640" progId="Paint.Picture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71775" y="3213100"/>
                        <a:ext cx="3313113" cy="28051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49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EB881E3-009A-4584-B706-3090520F40E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449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Stack</a:t>
            </a:r>
            <a:r>
              <a:rPr lang="en-US" dirty="0"/>
              <a:t> met </a:t>
            </a:r>
            <a:r>
              <a:rPr lang="en-US" dirty="0" smtClean="0"/>
              <a:t>array </a:t>
            </a:r>
            <a:r>
              <a:rPr lang="en-US" sz="3200" dirty="0">
                <a:solidFill>
                  <a:srgbClr val="0000FF"/>
                </a:solidFill>
              </a:rPr>
              <a:t>(1 van 4</a:t>
            </a:r>
            <a:r>
              <a:rPr lang="en-US" sz="3200" dirty="0" smtClean="0">
                <a:solidFill>
                  <a:srgbClr val="0000FF"/>
                </a:solidFill>
              </a:rPr>
              <a:t>)</a:t>
            </a:r>
            <a:endParaRPr lang="nl-NL" dirty="0">
              <a:solidFill>
                <a:srgbClr val="FF0000"/>
              </a:solidFill>
            </a:endParaRPr>
          </a:p>
        </p:txBody>
      </p:sp>
      <p:sp>
        <p:nvSpPr>
          <p:cNvPr id="23450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ifndef</a:t>
            </a:r>
            <a:r>
              <a:rPr lang="nl-NL" sz="1800" dirty="0">
                <a:latin typeface="Consolas"/>
              </a:rPr>
              <a:t> _</a:t>
            </a:r>
            <a:r>
              <a:rPr lang="nl-NL" sz="1800" dirty="0" err="1" smtClean="0">
                <a:latin typeface="Consolas"/>
              </a:rPr>
              <a:t>TISD_Bd_StackWithArray</a:t>
            </a:r>
            <a:r>
              <a:rPr lang="nl-NL" sz="1800" dirty="0">
                <a:latin typeface="Consolas"/>
              </a:rPr>
              <a:t>_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define</a:t>
            </a:r>
            <a:r>
              <a:rPr lang="nl-NL" sz="1800" dirty="0">
                <a:latin typeface="Consolas"/>
              </a:rPr>
              <a:t> _</a:t>
            </a:r>
            <a:r>
              <a:rPr lang="nl-NL" sz="1800" dirty="0" err="1" smtClean="0">
                <a:latin typeface="Consolas"/>
              </a:rPr>
              <a:t>TISD_Bd_StackWithArray</a:t>
            </a:r>
            <a:r>
              <a:rPr lang="nl-NL" sz="1800" dirty="0">
                <a:latin typeface="Consolas"/>
              </a:rPr>
              <a:t>_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stack.h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zie dictaat</a:t>
            </a:r>
            <a:endParaRPr lang="en-US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Stack&lt;T&gt;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explicit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StackWithArray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>
                <a:solidFill>
                  <a:srgbClr val="000000"/>
                </a:solidFill>
                <a:latin typeface="Consolas"/>
              </a:rPr>
              <a:t>size_t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size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virtual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~</a:t>
            </a:r>
            <a:r>
              <a:rPr lang="nl-NL" sz="1800" dirty="0" err="1" smtClean="0">
                <a:latin typeface="Consolas"/>
              </a:rPr>
              <a:t>StackWithArray</a:t>
            </a:r>
            <a:r>
              <a:rPr lang="nl-NL" sz="1800" dirty="0" smtClean="0">
                <a:latin typeface="Consolas"/>
              </a:rPr>
              <a:t>() </a:t>
            </a:r>
            <a:r>
              <a:rPr lang="nl-NL" sz="1800" b="1" dirty="0" err="1" smtClean="0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push(</a:t>
            </a:r>
            <a:r>
              <a:rPr lang="nl-NL" sz="1800" dirty="0" err="1"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t) 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pop() 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top()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empty()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full()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override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T* a; </a:t>
            </a: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pointer naar de array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size_t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s;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size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 van a (max aantal elementen op de stack)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</a:t>
            </a:r>
            <a:r>
              <a:rPr lang="nl-NL" sz="1800" dirty="0" err="1" smtClean="0">
                <a:solidFill>
                  <a:srgbClr val="000000"/>
                </a:solidFill>
                <a:latin typeface="Consolas"/>
              </a:rPr>
              <a:t>size_t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i;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index in a van de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eerste lege plaats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};</a:t>
            </a:r>
          </a:p>
        </p:txBody>
      </p:sp>
    </p:spTree>
    <p:extLst>
      <p:ext uri="{BB962C8B-B14F-4D97-AF65-F5344CB8AC3E}">
        <p14:creationId xmlns:p14="http://schemas.microsoft.com/office/powerpoint/2010/main" val="3980899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2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113FB52-A429-449E-96B5-C47C4774FEE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552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Stack</a:t>
            </a:r>
            <a:r>
              <a:rPr lang="en-US" dirty="0"/>
              <a:t> met </a:t>
            </a:r>
            <a:r>
              <a:rPr lang="en-US" dirty="0" smtClean="0"/>
              <a:t>array </a:t>
            </a:r>
            <a:r>
              <a:rPr lang="en-US" sz="3200" dirty="0" smtClean="0">
                <a:solidFill>
                  <a:srgbClr val="0000FF"/>
                </a:solidFill>
              </a:rPr>
              <a:t>(2 </a:t>
            </a:r>
            <a:r>
              <a:rPr lang="en-US" sz="3200" dirty="0">
                <a:solidFill>
                  <a:srgbClr val="0000FF"/>
                </a:solidFill>
              </a:rPr>
              <a:t>van 4)</a:t>
            </a:r>
            <a:endParaRPr lang="nl-NL" dirty="0"/>
          </a:p>
        </p:txBody>
      </p:sp>
      <p:sp>
        <p:nvSpPr>
          <p:cNvPr id="23552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4" y="1268413"/>
            <a:ext cx="8749730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 err="1" smtClean="0">
                <a:latin typeface="Consolas"/>
              </a:rPr>
              <a:t>StackWithArray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>
                <a:solidFill>
                  <a:srgbClr val="000000"/>
                </a:solidFill>
                <a:latin typeface="Consolas"/>
              </a:rPr>
              <a:t>size_t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size</a:t>
            </a:r>
            <a:r>
              <a:rPr lang="nl-NL" sz="1800" dirty="0">
                <a:latin typeface="Consolas"/>
              </a:rPr>
              <a:t>):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a(0), s(</a:t>
            </a:r>
            <a:r>
              <a:rPr lang="nl-NL" sz="1800" dirty="0" err="1">
                <a:latin typeface="Consolas"/>
              </a:rPr>
              <a:t>size</a:t>
            </a:r>
            <a:r>
              <a:rPr lang="nl-NL" sz="1800" dirty="0">
                <a:latin typeface="Consolas"/>
              </a:rPr>
              <a:t>), </a:t>
            </a:r>
            <a:r>
              <a:rPr lang="nl-NL" sz="1800" dirty="0" smtClean="0">
                <a:latin typeface="Consolas"/>
              </a:rPr>
              <a:t>i(0)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s &lt;= 0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cerr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Stack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size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should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be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&gt;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0"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smtClean="0">
                <a:latin typeface="Consolas"/>
              </a:rPr>
              <a:t>s 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smtClean="0">
                <a:latin typeface="Consolas"/>
              </a:rPr>
              <a:t>a =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T</a:t>
            </a:r>
            <a:r>
              <a:rPr lang="nl-NL" sz="1800" b="1" dirty="0">
                <a:latin typeface="Consolas"/>
              </a:rPr>
              <a:t>[</a:t>
            </a:r>
            <a:r>
              <a:rPr lang="nl-NL" sz="1800" dirty="0">
                <a:latin typeface="Consolas"/>
              </a:rPr>
              <a:t>s</a:t>
            </a:r>
            <a:r>
              <a:rPr lang="nl-NL" sz="1800" b="1" dirty="0" smtClean="0">
                <a:latin typeface="Consolas"/>
              </a:rPr>
              <a:t>]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~</a:t>
            </a:r>
            <a:r>
              <a:rPr lang="nl-NL" sz="1800" b="1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1800" b="1" dirty="0" smtClean="0">
                <a:latin typeface="Consolas"/>
              </a:rPr>
              <a:t>[]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a;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77B77A68-9F94-4B87-8DBF-8EDDC714FB2C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65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/>
              <a:t>Stack met </a:t>
            </a:r>
            <a:r>
              <a:rPr lang="en-US" dirty="0" smtClean="0"/>
              <a:t>array </a:t>
            </a:r>
            <a:r>
              <a:rPr lang="en-US" sz="3200" dirty="0" smtClean="0">
                <a:solidFill>
                  <a:srgbClr val="0000FF"/>
                </a:solidFill>
              </a:rPr>
              <a:t>(3 </a:t>
            </a:r>
            <a:r>
              <a:rPr lang="en-US" sz="3200" dirty="0">
                <a:solidFill>
                  <a:srgbClr val="0000FF"/>
                </a:solidFill>
              </a:rPr>
              <a:t>van 4)</a:t>
            </a:r>
            <a:endParaRPr lang="nl-NL" dirty="0"/>
          </a:p>
        </p:txBody>
      </p:sp>
      <p:sp>
        <p:nvSpPr>
          <p:cNvPr id="2365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097996"/>
            <a:ext cx="8421688" cy="5688980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(full())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cerr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Can't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push on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an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full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stack"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else</a:t>
            </a:r>
            <a:endParaRPr lang="nl-NL" sz="1800" dirty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smtClean="0">
                <a:latin typeface="Consolas"/>
              </a:rPr>
              <a:t>a[i++] = t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(empty())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cerr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Can't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pop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an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empty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stack"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else</a:t>
            </a:r>
            <a:endParaRPr lang="nl-NL" sz="1800" dirty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smtClean="0">
                <a:latin typeface="Consolas"/>
              </a:rPr>
              <a:t>--</a:t>
            </a:r>
            <a:r>
              <a:rPr lang="nl-NL" sz="1800" dirty="0">
                <a:latin typeface="Consolas"/>
              </a:rPr>
              <a:t>i;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</a:t>
            </a: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top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(empty())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cerr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Can't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top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an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empty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stack"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smtClean="0">
                <a:latin typeface="Consolas"/>
              </a:rPr>
              <a:t>exit</a:t>
            </a:r>
            <a:r>
              <a:rPr lang="nl-NL" sz="1800" dirty="0">
                <a:latin typeface="Consolas"/>
              </a:rPr>
              <a:t>(-1);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no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valid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return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a[i - 1];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57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6BE67C72-B22A-4BFF-A7B6-5731F1AAB11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757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/>
              <a:t>Stack met </a:t>
            </a:r>
            <a:r>
              <a:rPr lang="en-US" dirty="0" smtClean="0"/>
              <a:t>array </a:t>
            </a:r>
            <a:r>
              <a:rPr lang="en-US" sz="3200" dirty="0" smtClean="0">
                <a:solidFill>
                  <a:srgbClr val="0000FF"/>
                </a:solidFill>
              </a:rPr>
              <a:t>(4 </a:t>
            </a:r>
            <a:r>
              <a:rPr lang="en-US" sz="3200" dirty="0">
                <a:solidFill>
                  <a:srgbClr val="0000FF"/>
                </a:solidFill>
              </a:rPr>
              <a:t>van 4)</a:t>
            </a:r>
            <a:endParaRPr lang="nl-NL" dirty="0"/>
          </a:p>
        </p:txBody>
      </p:sp>
      <p:sp>
        <p:nvSpPr>
          <p:cNvPr id="23757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empty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i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==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0</a:t>
            </a:r>
            <a:r>
              <a:rPr lang="nl-NL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StackWithArray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full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i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==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s;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endif</a:t>
            </a:r>
            <a:endParaRPr lang="nl-NL" sz="1800" dirty="0">
              <a:solidFill>
                <a:srgbClr val="0000FF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59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2E580525-EB32-46B4-A777-99291F238E6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85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Stacktest</a:t>
            </a:r>
          </a:p>
        </p:txBody>
      </p:sp>
      <p:sp>
        <p:nvSpPr>
          <p:cNvPr id="23859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2"/>
            <a:ext cx="8421688" cy="5472955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stackarray.h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b="1" dirty="0" err="1">
                <a:latin typeface="Consolas"/>
              </a:rPr>
              <a:t>StackWithArray</a:t>
            </a:r>
            <a:r>
              <a:rPr lang="nl-NL" sz="1800" b="1" dirty="0">
                <a:latin typeface="Consolas"/>
              </a:rPr>
              <a:t>&lt;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b="1" dirty="0">
                <a:latin typeface="Consolas"/>
              </a:rPr>
              <a:t>&gt;</a:t>
            </a:r>
            <a:r>
              <a:rPr lang="nl-NL" sz="1800" dirty="0">
                <a:latin typeface="Consolas"/>
              </a:rPr>
              <a:t> s(32);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latin typeface="Consolas"/>
              </a:rPr>
              <a:t> c;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"Type een tekst,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sluit af met ."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c !=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'.'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(!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empty</a:t>
            </a:r>
            <a:r>
              <a:rPr lang="nl-NL" sz="1800" dirty="0"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();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();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0;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61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DC97F66-4525-400A-9447-DD5B58C834D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3961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Stack</a:t>
            </a:r>
            <a:r>
              <a:rPr lang="en-US" dirty="0"/>
              <a:t> met </a:t>
            </a:r>
            <a:r>
              <a:rPr lang="en-US" dirty="0" err="1" smtClean="0"/>
              <a:t>lijst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sz="3200" dirty="0" smtClean="0">
                <a:solidFill>
                  <a:srgbClr val="0000FF"/>
                </a:solidFill>
              </a:rPr>
              <a:t>(1 </a:t>
            </a:r>
            <a:r>
              <a:rPr lang="en-US" sz="3200" dirty="0">
                <a:solidFill>
                  <a:srgbClr val="0000FF"/>
                </a:solidFill>
              </a:rPr>
              <a:t>van </a:t>
            </a:r>
            <a:r>
              <a:rPr lang="en-US" sz="3200" dirty="0" smtClean="0">
                <a:solidFill>
                  <a:srgbClr val="0000FF"/>
                </a:solidFill>
              </a:rPr>
              <a:t>3)</a:t>
            </a:r>
            <a:endParaRPr lang="nl-NL" dirty="0"/>
          </a:p>
        </p:txBody>
      </p:sp>
      <p:sp>
        <p:nvSpPr>
          <p:cNvPr id="23962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053108"/>
            <a:ext cx="8421688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stack.h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Stack&lt;T&gt;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</a:t>
            </a:r>
            <a:r>
              <a:rPr lang="nl-NL" sz="1800" dirty="0">
                <a:latin typeface="Consolas"/>
              </a:rPr>
              <a:t> ~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pop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</a:t>
            </a:r>
            <a:r>
              <a:rPr lang="nl-NL" sz="1800" b="1" dirty="0">
                <a:latin typeface="Consolas"/>
              </a:rPr>
              <a:t>top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empty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full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Node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Node(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t, Node* n);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T data;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Node* next;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Node* p;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pointer naar de top van de stack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</p:txBody>
      </p:sp>
      <p:sp>
        <p:nvSpPr>
          <p:cNvPr id="239621" name="Text Box 4"/>
          <p:cNvSpPr txBox="1">
            <a:spLocks noChangeArrowheads="1"/>
          </p:cNvSpPr>
          <p:nvPr/>
        </p:nvSpPr>
        <p:spPr bwMode="auto">
          <a:xfrm>
            <a:off x="4631884" y="3921812"/>
            <a:ext cx="691215" cy="341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</a:t>
            </a:r>
            <a:endParaRPr lang="nl-NL" dirty="0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9B6C34AD-4DE1-40B2-9719-CBDC6D0E4FE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0643" name="Rectangle 102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Stack</a:t>
            </a:r>
            <a:r>
              <a:rPr lang="en-US" dirty="0"/>
              <a:t> met </a:t>
            </a:r>
            <a:r>
              <a:rPr lang="en-US" dirty="0" err="1" smtClean="0"/>
              <a:t>lijst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sz="3200" dirty="0" smtClean="0">
                <a:solidFill>
                  <a:srgbClr val="0000FF"/>
                </a:solidFill>
              </a:rPr>
              <a:t>(2 </a:t>
            </a:r>
            <a:r>
              <a:rPr lang="en-US" sz="3200" dirty="0">
                <a:solidFill>
                  <a:srgbClr val="0000FF"/>
                </a:solidFill>
              </a:rPr>
              <a:t>van </a:t>
            </a:r>
            <a:r>
              <a:rPr lang="en-US" sz="3200" dirty="0" smtClean="0">
                <a:solidFill>
                  <a:srgbClr val="0000FF"/>
                </a:solidFill>
              </a:rPr>
              <a:t>3)</a:t>
            </a:r>
            <a:endParaRPr lang="nl-NL" dirty="0"/>
          </a:p>
        </p:txBody>
      </p:sp>
      <p:sp>
        <p:nvSpPr>
          <p:cNvPr id="240644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2"/>
            <a:ext cx="8651875" cy="5589587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(): p(0)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&lt;T&gt;::~</a:t>
            </a:r>
            <a:r>
              <a:rPr lang="nl-NL" sz="1800" b="1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(!empty())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>
                <a:latin typeface="Consolas"/>
              </a:rPr>
              <a:t>pop();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empty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p ==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full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false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</a:t>
            </a:r>
            <a:r>
              <a:rPr lang="nl-NL" sz="1800" dirty="0" smtClean="0">
                <a:latin typeface="Consolas"/>
              </a:rPr>
              <a:t>&gt;::Node::Node(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T&amp; t</a:t>
            </a:r>
            <a:r>
              <a:rPr lang="nl-NL" sz="1800" dirty="0" smtClean="0"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Node</a:t>
            </a:r>
            <a:r>
              <a:rPr lang="nl-NL" sz="1800" dirty="0">
                <a:latin typeface="Consolas"/>
              </a:rPr>
              <a:t>* n):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</a:t>
            </a:r>
            <a:r>
              <a:rPr lang="nl-NL" sz="1800" dirty="0">
                <a:latin typeface="Consolas"/>
              </a:rPr>
              <a:t>data(t), next(n)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483AFBDE-7D67-420C-A1CF-5DA5A39DF5E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166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Stack</a:t>
            </a:r>
            <a:r>
              <a:rPr lang="en-US" dirty="0"/>
              <a:t> met </a:t>
            </a:r>
            <a:r>
              <a:rPr lang="en-US" dirty="0" err="1" smtClean="0"/>
              <a:t>lijst</a:t>
            </a:r>
            <a:r>
              <a:rPr lang="en-US" dirty="0">
                <a:solidFill>
                  <a:srgbClr val="0000FF"/>
                </a:solidFill>
              </a:rPr>
              <a:t> </a:t>
            </a:r>
            <a:r>
              <a:rPr lang="en-US" sz="3200" dirty="0" smtClean="0">
                <a:solidFill>
                  <a:srgbClr val="0000FF"/>
                </a:solidFill>
              </a:rPr>
              <a:t>(3 </a:t>
            </a:r>
            <a:r>
              <a:rPr lang="en-US" sz="3200" dirty="0">
                <a:solidFill>
                  <a:srgbClr val="0000FF"/>
                </a:solidFill>
              </a:rPr>
              <a:t>van </a:t>
            </a:r>
            <a:r>
              <a:rPr lang="en-US" sz="3200" dirty="0" smtClean="0">
                <a:solidFill>
                  <a:srgbClr val="0000FF"/>
                </a:solidFill>
              </a:rPr>
              <a:t>3)</a:t>
            </a:r>
            <a:endParaRPr lang="nl-NL" dirty="0"/>
          </a:p>
        </p:txBody>
      </p:sp>
      <p:sp>
        <p:nvSpPr>
          <p:cNvPr id="24166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23528" y="1102624"/>
            <a:ext cx="8421688" cy="5639727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t)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p = new </a:t>
            </a:r>
            <a:r>
              <a:rPr lang="nl-NL" sz="1800" dirty="0">
                <a:latin typeface="Consolas"/>
              </a:rPr>
              <a:t>Node(t, p);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</a:t>
            </a:r>
            <a:r>
              <a:rPr lang="nl-NL" sz="1800" dirty="0" smtClean="0">
                <a:latin typeface="Consolas"/>
              </a:rPr>
              <a:t>&gt;::</a:t>
            </a:r>
            <a:r>
              <a:rPr lang="nl-NL" sz="1800" b="1" dirty="0" smtClean="0">
                <a:latin typeface="Consolas"/>
              </a:rPr>
              <a:t>pop</a:t>
            </a:r>
            <a:r>
              <a:rPr lang="nl-NL" sz="1800" dirty="0" smtClean="0">
                <a:latin typeface="Consolas"/>
              </a:rPr>
              <a:t>()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(empty())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cerr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Can't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pop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an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empty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stack"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>
                <a:latin typeface="Consolas"/>
              </a:rPr>
              <a:t>Node* </a:t>
            </a:r>
            <a:r>
              <a:rPr lang="nl-NL" sz="1800" dirty="0" err="1" smtClean="0">
                <a:latin typeface="Consolas"/>
              </a:rPr>
              <a:t>old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p;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smtClean="0">
                <a:latin typeface="Consolas"/>
              </a:rPr>
              <a:t>p = p-</a:t>
            </a:r>
            <a:r>
              <a:rPr lang="nl-NL" sz="1800" dirty="0">
                <a:latin typeface="Consolas"/>
              </a:rPr>
              <a:t>&gt;next;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old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T&gt;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T&amp; </a:t>
            </a:r>
            <a:r>
              <a:rPr lang="nl-NL" sz="1800" dirty="0" err="1">
                <a:latin typeface="Consolas"/>
              </a:rPr>
              <a:t>StackWithList</a:t>
            </a:r>
            <a:r>
              <a:rPr lang="nl-NL" sz="1800" dirty="0">
                <a:latin typeface="Consolas"/>
              </a:rPr>
              <a:t>&lt;T&gt;::</a:t>
            </a:r>
            <a:r>
              <a:rPr lang="nl-NL" sz="1800" b="1" dirty="0">
                <a:latin typeface="Consolas"/>
              </a:rPr>
              <a:t>top</a:t>
            </a:r>
            <a:r>
              <a:rPr lang="nl-NL" sz="1800" dirty="0"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(empty())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cerr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Can't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top 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an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 empty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stack"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::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   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 smtClean="0">
                <a:latin typeface="Consolas"/>
              </a:rPr>
              <a:t>::</a:t>
            </a:r>
            <a:r>
              <a:rPr lang="nl-NL" sz="1800" dirty="0" smtClean="0">
                <a:latin typeface="Consolas"/>
              </a:rPr>
              <a:t>exit</a:t>
            </a:r>
            <a:r>
              <a:rPr lang="nl-NL" sz="1800" dirty="0">
                <a:latin typeface="Consolas"/>
              </a:rPr>
              <a:t>(-1);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no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valid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 return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p-&gt;data;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8D80EAB-C164-4AE5-A0EF-0C66500CE9C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39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269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Array versus gelinkte lijst</a:t>
            </a:r>
          </a:p>
        </p:txBody>
      </p:sp>
      <p:sp>
        <p:nvSpPr>
          <p:cNvPr id="24269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Array is </a:t>
            </a:r>
            <a:r>
              <a:rPr lang="nl-NL" dirty="0">
                <a:solidFill>
                  <a:schemeClr val="hlink"/>
                </a:solidFill>
              </a:rPr>
              <a:t>sneller</a:t>
            </a:r>
            <a:r>
              <a:rPr lang="nl-NL" dirty="0"/>
              <a:t>.</a:t>
            </a:r>
            <a:endParaRPr lang="en-US" dirty="0"/>
          </a:p>
          <a:p>
            <a:r>
              <a:rPr lang="nl-NL" dirty="0"/>
              <a:t>Array is </a:t>
            </a:r>
            <a:r>
              <a:rPr lang="nl-NL" dirty="0">
                <a:solidFill>
                  <a:schemeClr val="hlink"/>
                </a:solidFill>
              </a:rPr>
              <a:t>statisch</a:t>
            </a:r>
            <a:r>
              <a:rPr lang="nl-NL" dirty="0"/>
              <a:t>. </a:t>
            </a:r>
            <a:br>
              <a:rPr lang="nl-NL" dirty="0"/>
            </a:br>
            <a:r>
              <a:rPr lang="nl-NL" dirty="0"/>
              <a:t>Niet gebruikte gedeelte is overhead.</a:t>
            </a:r>
            <a:endParaRPr lang="en-US" dirty="0"/>
          </a:p>
          <a:p>
            <a:r>
              <a:rPr lang="nl-NL" dirty="0"/>
              <a:t>Lijst is </a:t>
            </a:r>
            <a:r>
              <a:rPr lang="nl-NL" dirty="0">
                <a:solidFill>
                  <a:schemeClr val="hlink"/>
                </a:solidFill>
              </a:rPr>
              <a:t>dynamisch</a:t>
            </a:r>
            <a:r>
              <a:rPr lang="nl-NL" dirty="0"/>
              <a:t>. </a:t>
            </a:r>
            <a:br>
              <a:rPr lang="nl-NL" dirty="0"/>
            </a:br>
            <a:r>
              <a:rPr lang="nl-NL" dirty="0"/>
              <a:t>Heeft overhead van 1 pointer per element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71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301CEAC4-163B-414A-AF87-116066E4154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40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4371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Dynamisch stack kiezen</a:t>
            </a:r>
          </a:p>
        </p:txBody>
      </p:sp>
      <p:sp>
        <p:nvSpPr>
          <p:cNvPr id="24371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196752"/>
            <a:ext cx="8421688" cy="5472955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Stack&lt;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latin typeface="Consolas"/>
              </a:rPr>
              <a:t>&gt;* </a:t>
            </a:r>
            <a:r>
              <a:rPr lang="nl-NL" sz="1800" dirty="0" smtClean="0">
                <a:latin typeface="Consolas"/>
              </a:rPr>
              <a:t>s = 0;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Welke stack? (l = list, a = array):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latin typeface="Consolas"/>
              </a:rPr>
              <a:t>;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c;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do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'l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</a:t>
            </a:r>
            <a:r>
              <a:rPr lang="nl-NL" sz="1800" dirty="0">
                <a:latin typeface="Consolas"/>
              </a:rPr>
              <a:t> || </a:t>
            </a:r>
            <a:r>
              <a:rPr lang="nl-NL" sz="1800" dirty="0" smtClean="0">
                <a:latin typeface="Consolas"/>
              </a:rPr>
              <a:t>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'L'</a:t>
            </a:r>
            <a:r>
              <a:rPr lang="nl-NL" sz="1800" dirty="0" smtClean="0">
                <a:latin typeface="Consolas"/>
              </a:rPr>
              <a:t>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    </a:t>
            </a:r>
            <a:r>
              <a:rPr lang="nl-NL" sz="1800" dirty="0" smtClean="0">
                <a:latin typeface="Consolas"/>
              </a:rPr>
              <a:t>s =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b="1" dirty="0" err="1" smtClean="0">
                <a:latin typeface="Consolas"/>
              </a:rPr>
              <a:t>StackWithList</a:t>
            </a:r>
            <a:r>
              <a:rPr lang="nl-NL" sz="1800" b="1" dirty="0" smtClean="0">
                <a:latin typeface="Consolas"/>
              </a:rPr>
              <a:t>&lt;</a:t>
            </a:r>
            <a:r>
              <a:rPr lang="nl-NL" sz="1800" b="1" dirty="0" err="1" smtClean="0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b="1" dirty="0" smtClean="0">
                <a:latin typeface="Consolas"/>
              </a:rPr>
              <a:t>&gt;</a:t>
            </a:r>
            <a:r>
              <a:rPr lang="nl-NL" sz="1800" dirty="0" smtClean="0">
                <a:latin typeface="Consolas"/>
              </a:rPr>
              <a:t>;</a:t>
            </a:r>
            <a:br>
              <a:rPr lang="nl-NL" sz="1800" dirty="0" smtClean="0">
                <a:latin typeface="Consolas"/>
              </a:rPr>
            </a:br>
            <a:r>
              <a:rPr lang="nl-NL" sz="1800" dirty="0" smtClean="0">
                <a:latin typeface="Consolas"/>
              </a:rPr>
              <a:t>     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else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'a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</a:t>
            </a:r>
            <a:r>
              <a:rPr lang="nl-NL" sz="1800" dirty="0">
                <a:latin typeface="Consolas"/>
              </a:rPr>
              <a:t> || </a:t>
            </a:r>
            <a:r>
              <a:rPr lang="nl-NL" sz="1800" dirty="0" smtClean="0">
                <a:latin typeface="Consolas"/>
              </a:rPr>
              <a:t>c ==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'A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</a:t>
            </a:r>
            <a:r>
              <a:rPr lang="nl-NL" sz="1800" dirty="0">
                <a:latin typeface="Consolas"/>
              </a:rPr>
              <a:t>)</a:t>
            </a:r>
            <a:r>
              <a:rPr lang="en-US" sz="1800" dirty="0">
                <a:latin typeface="Consolas"/>
              </a:rPr>
              <a:t>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Hoeveel elementen?: "</a:t>
            </a:r>
            <a:r>
              <a:rPr lang="nl-NL" sz="1800" dirty="0">
                <a:latin typeface="Consolas"/>
              </a:rPr>
              <a:t>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i;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cin</a:t>
            </a:r>
            <a:r>
              <a:rPr lang="nl-NL" sz="1800" dirty="0" smtClean="0">
                <a:latin typeface="Consolas"/>
              </a:rPr>
              <a:t> &gt;&gt; i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</a:t>
            </a:r>
            <a:r>
              <a:rPr lang="en-US" sz="1800" dirty="0">
                <a:latin typeface="Consolas"/>
              </a:rPr>
              <a:t>         </a:t>
            </a:r>
            <a:r>
              <a:rPr lang="nl-NL" sz="1800" dirty="0" smtClean="0">
                <a:latin typeface="Consolas"/>
              </a:rPr>
              <a:t>s =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b="1" dirty="0" err="1">
                <a:latin typeface="Consolas"/>
              </a:rPr>
              <a:t>StackWithArray</a:t>
            </a:r>
            <a:r>
              <a:rPr lang="nl-NL" sz="1800" b="1" dirty="0">
                <a:latin typeface="Consolas"/>
              </a:rPr>
              <a:t>&lt;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b="1" dirty="0">
                <a:latin typeface="Consolas"/>
              </a:rPr>
              <a:t>&gt;(i)</a:t>
            </a:r>
            <a:r>
              <a:rPr lang="nl-NL" sz="1800" dirty="0">
                <a:latin typeface="Consolas"/>
              </a:rPr>
              <a:t>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</a:t>
            </a:r>
            <a:r>
              <a:rPr lang="en-US" sz="1800" dirty="0" smtClean="0">
                <a:latin typeface="Consolas"/>
              </a:rPr>
              <a:t>s == 0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Type een tekst, sluit af met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c !=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'.'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>
                <a:latin typeface="Consolas"/>
              </a:rPr>
              <a:t>s</a:t>
            </a:r>
            <a:r>
              <a:rPr lang="nl-NL" sz="1800" b="1" dirty="0">
                <a:latin typeface="Consolas"/>
              </a:rPr>
              <a:t>-&gt;push(c)</a:t>
            </a:r>
            <a:r>
              <a:rPr lang="nl-NL" sz="1800" dirty="0">
                <a:latin typeface="Consolas"/>
              </a:rPr>
              <a:t>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b="1" dirty="0">
                <a:solidFill>
                  <a:srgbClr val="0000FF"/>
                </a:solidFill>
                <a:latin typeface="Consolas"/>
              </a:rPr>
              <a:t>delete</a:t>
            </a:r>
            <a:r>
              <a:rPr lang="nl-NL" sz="1800" dirty="0">
                <a:latin typeface="Consolas"/>
              </a:rPr>
              <a:t> s;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smtClean="0">
                <a:solidFill>
                  <a:schemeClr val="tx2"/>
                </a:solidFill>
              </a:rPr>
              <a:t>Zelfstudie!</a:t>
            </a:r>
            <a:r>
              <a:rPr lang="nl-NL" dirty="0" smtClean="0"/>
              <a:t> </a:t>
            </a:r>
            <a:r>
              <a:rPr lang="nl-NL" sz="4000" dirty="0" smtClean="0"/>
              <a:t>(Zie studiewijzer)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Advanced C++ (namespace, exception, RTTI</a:t>
            </a:r>
            <a:r>
              <a:rPr lang="en-US" dirty="0" smtClean="0"/>
              <a:t>).</a:t>
            </a:r>
          </a:p>
          <a:p>
            <a:r>
              <a:rPr lang="nl-NL" dirty="0">
                <a:hlinkClick r:id="rId2" action="ppaction://hlinkfile"/>
              </a:rPr>
              <a:t>Dictaat OGOPRG</a:t>
            </a:r>
            <a:r>
              <a:rPr lang="nl-NL" dirty="0"/>
              <a:t> hoofdstuk </a:t>
            </a:r>
            <a:r>
              <a:rPr lang="nl-NL" dirty="0" smtClean="0"/>
              <a:t>6.2, 6.8 en </a:t>
            </a:r>
            <a:r>
              <a:rPr lang="nl-NL" dirty="0"/>
              <a:t>6.9</a:t>
            </a:r>
            <a:r>
              <a:rPr lang="nl-NL" dirty="0" smtClean="0"/>
              <a:t>.</a:t>
            </a:r>
          </a:p>
          <a:p>
            <a:r>
              <a:rPr lang="nl-NL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Zie eventueel voor extra informatie: </a:t>
            </a:r>
            <a: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TICPPV1 H10 </a:t>
            </a: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en</a:t>
            </a:r>
            <a: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pt-BR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TICPPV2 H1 en </a:t>
            </a:r>
            <a:r>
              <a:rPr lang="pt-BR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H8.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4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301CEAC4-163B-414A-AF87-116066E4154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41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6923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Algoritmen en Datastructuren</a:t>
            </a:r>
            <a:endParaRPr lang="nl-NL"/>
          </a:p>
        </p:txBody>
      </p:sp>
      <p:sp>
        <p:nvSpPr>
          <p:cNvPr id="39938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ALGODS Week 3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25533BF-AB7E-49D1-B5F9-41992CF918E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Standaard C++ Library</a:t>
            </a:r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Standaard algoritmen en</a:t>
            </a:r>
            <a:r>
              <a:rPr lang="en-US" dirty="0"/>
              <a:t> </a:t>
            </a:r>
            <a:r>
              <a:rPr lang="nl-NL" dirty="0"/>
              <a:t>datastructuren in C++</a:t>
            </a:r>
          </a:p>
          <a:p>
            <a:pPr lvl="1"/>
            <a:r>
              <a:rPr lang="en-US" dirty="0"/>
              <a:t>(</a:t>
            </a:r>
            <a:r>
              <a:rPr lang="nl-NL" dirty="0"/>
              <a:t>voorheen STL</a:t>
            </a:r>
            <a:r>
              <a:rPr lang="en-US" dirty="0"/>
              <a:t> = Standard Template Library</a:t>
            </a:r>
            <a:r>
              <a:rPr lang="en-US" dirty="0" smtClean="0"/>
              <a:t>).</a:t>
            </a:r>
            <a:endParaRPr lang="en-US" dirty="0"/>
          </a:p>
          <a:p>
            <a:pPr lvl="1"/>
            <a:r>
              <a:rPr lang="en-US" dirty="0" err="1" smtClean="0"/>
              <a:t>Zie</a:t>
            </a:r>
            <a:r>
              <a:rPr lang="en-US" dirty="0"/>
              <a:t> </a:t>
            </a:r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en.cppreference.com/w/cpp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Zie</a:t>
            </a:r>
            <a:r>
              <a:rPr lang="en-US" dirty="0" smtClean="0"/>
              <a:t> </a:t>
            </a:r>
            <a:r>
              <a:rPr lang="en-US" dirty="0" err="1"/>
              <a:t>dictaat</a:t>
            </a:r>
            <a:r>
              <a:rPr lang="en-US" dirty="0"/>
              <a:t> </a:t>
            </a:r>
            <a:r>
              <a:rPr lang="en-US" dirty="0" err="1"/>
              <a:t>hoofdstuk</a:t>
            </a:r>
            <a:r>
              <a:rPr lang="en-US" dirty="0"/>
              <a:t> </a:t>
            </a:r>
            <a:r>
              <a:rPr lang="en-US" dirty="0" smtClean="0"/>
              <a:t>6.</a:t>
            </a:r>
          </a:p>
          <a:p>
            <a:pPr lvl="1"/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Zie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en-US" dirty="0" err="1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eventueel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nl-NL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TICPPV2 hoofdstuk </a:t>
            </a:r>
            <a:r>
              <a:rPr lang="en-US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4</a:t>
            </a:r>
            <a:r>
              <a:rPr lang="nl-NL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en-US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en</a:t>
            </a:r>
            <a:r>
              <a:rPr lang="nl-NL" dirty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 </a:t>
            </a:r>
            <a:r>
              <a:rPr lang="nl-NL" dirty="0" smtClean="0">
                <a:solidFill>
                  <a:schemeClr val="tx1">
                    <a:lumMod val="50000"/>
                    <a:lumOff val="50000"/>
                  </a:schemeClr>
                </a:solidFill>
                <a:ea typeface="+mn-ea"/>
                <a:cs typeface="+mn-cs"/>
              </a:rPr>
              <a:t>5.</a:t>
            </a:r>
            <a:endParaRPr lang="en-US" dirty="0">
              <a:solidFill>
                <a:schemeClr val="tx1">
                  <a:lumMod val="50000"/>
                  <a:lumOff val="50000"/>
                </a:schemeClr>
              </a:solidFill>
              <a:ea typeface="+mn-ea"/>
              <a:cs typeface="+mn-cs"/>
            </a:endParaRPr>
          </a:p>
          <a:p>
            <a:pPr>
              <a:buFont typeface="Wingdings" pitchFamily="2" charset="2"/>
              <a:buNone/>
            </a:pPr>
            <a:endParaRPr lang="en-US" dirty="0"/>
          </a:p>
          <a:p>
            <a:pPr lvl="1"/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3CB4970-1149-4023-899C-1CE4CA505A8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198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STL</a:t>
            </a:r>
            <a:endParaRPr lang="nl-NL"/>
          </a:p>
        </p:txBody>
      </p:sp>
      <p:sp>
        <p:nvSpPr>
          <p:cNvPr id="4198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421688" cy="1550987"/>
          </a:xfrm>
        </p:spPr>
        <p:txBody>
          <a:bodyPr/>
          <a:lstStyle/>
          <a:p>
            <a:r>
              <a:rPr lang="en-US" dirty="0">
                <a:solidFill>
                  <a:schemeClr val="hlink"/>
                </a:solidFill>
              </a:rPr>
              <a:t>Containers</a:t>
            </a:r>
            <a:r>
              <a:rPr lang="en-US" dirty="0"/>
              <a:t> (</a:t>
            </a:r>
            <a:r>
              <a:rPr lang="en-US" dirty="0" err="1"/>
              <a:t>datastructuren</a:t>
            </a:r>
            <a:r>
              <a:rPr lang="en-US" dirty="0"/>
              <a:t>)</a:t>
            </a:r>
          </a:p>
          <a:p>
            <a:r>
              <a:rPr lang="en-US" dirty="0">
                <a:solidFill>
                  <a:schemeClr val="hlink"/>
                </a:solidFill>
              </a:rPr>
              <a:t>Iterators</a:t>
            </a:r>
            <a:r>
              <a:rPr lang="en-US" dirty="0"/>
              <a:t> (</a:t>
            </a:r>
            <a:r>
              <a:rPr lang="en-US" dirty="0" err="1"/>
              <a:t>om</a:t>
            </a:r>
            <a:r>
              <a:rPr lang="en-US" dirty="0"/>
              <a:t> door </a:t>
            </a:r>
            <a:r>
              <a:rPr lang="en-US" dirty="0" err="1"/>
              <a:t>een</a:t>
            </a:r>
            <a:r>
              <a:rPr lang="en-US" dirty="0"/>
              <a:t> container </a:t>
            </a:r>
            <a:r>
              <a:rPr lang="en-US" dirty="0" err="1"/>
              <a:t>te</a:t>
            </a:r>
            <a:r>
              <a:rPr lang="en-US" dirty="0"/>
              <a:t> </a:t>
            </a:r>
            <a:r>
              <a:rPr lang="en-US" dirty="0" err="1"/>
              <a:t>wandelen</a:t>
            </a:r>
            <a:r>
              <a:rPr lang="en-US" dirty="0"/>
              <a:t>)</a:t>
            </a:r>
          </a:p>
          <a:p>
            <a:r>
              <a:rPr lang="en-US" dirty="0" err="1">
                <a:solidFill>
                  <a:schemeClr val="hlink"/>
                </a:solidFill>
              </a:rPr>
              <a:t>Algoritmen</a:t>
            </a:r>
            <a:r>
              <a:rPr lang="en-US" dirty="0"/>
              <a:t> (</a:t>
            </a:r>
            <a:r>
              <a:rPr lang="en-US" dirty="0" err="1"/>
              <a:t>generiek</a:t>
            </a:r>
            <a:r>
              <a:rPr lang="en-US" dirty="0"/>
              <a:t>)</a:t>
            </a:r>
          </a:p>
        </p:txBody>
      </p:sp>
      <p:sp>
        <p:nvSpPr>
          <p:cNvPr id="41989" name="Text Box 4"/>
          <p:cNvSpPr txBox="1">
            <a:spLocks noChangeArrowheads="1"/>
          </p:cNvSpPr>
          <p:nvPr/>
        </p:nvSpPr>
        <p:spPr bwMode="auto">
          <a:xfrm>
            <a:off x="457200" y="2971800"/>
            <a:ext cx="8001000" cy="47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endParaRPr lang="nl-NL">
              <a:latin typeface="calibri" pitchFamily="34" charset="0"/>
            </a:endParaRPr>
          </a:p>
        </p:txBody>
      </p:sp>
      <p:sp>
        <p:nvSpPr>
          <p:cNvPr id="41990" name="Text Box 5"/>
          <p:cNvSpPr txBox="1">
            <a:spLocks noChangeArrowheads="1"/>
          </p:cNvSpPr>
          <p:nvPr/>
        </p:nvSpPr>
        <p:spPr bwMode="auto">
          <a:xfrm>
            <a:off x="304800" y="3048000"/>
            <a:ext cx="862647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marL="342900" indent="-342900">
              <a:buClr>
                <a:schemeClr val="tx1"/>
              </a:buClr>
            </a:pP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Het gebruik van </a:t>
            </a:r>
            <a:r>
              <a:rPr lang="nl-NL" sz="2000" dirty="0" err="1" smtClean="0">
                <a:solidFill>
                  <a:schemeClr val="tx1"/>
                </a:solidFill>
                <a:latin typeface="+mn-lt"/>
              </a:rPr>
              <a:t>iterators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maakt </a:t>
            </a:r>
            <a:r>
              <a:rPr lang="nl-NL" sz="2000" dirty="0" smtClean="0">
                <a:latin typeface="calibri" pitchFamily="34" charset="0"/>
              </a:rPr>
              <a:t>generiek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programmeren (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generic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programming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) mogelijk. Een generiek algoritme kan op </a:t>
            </a:r>
            <a:r>
              <a:rPr lang="nl-NL" sz="2000" dirty="0" smtClean="0">
                <a:solidFill>
                  <a:srgbClr val="009900"/>
                </a:solidFill>
                <a:latin typeface="calibri" pitchFamily="34" charset="0"/>
              </a:rPr>
              <a:t>verschillende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datatypes (containers) toegepast worden.</a:t>
            </a:r>
            <a:endParaRPr lang="nl-NL" sz="9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>
              <a:buClr>
                <a:schemeClr val="tx1"/>
              </a:buClr>
            </a:pP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Generic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programming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is dus </a:t>
            </a:r>
            <a:r>
              <a:rPr lang="nl-NL" sz="2000" dirty="0" smtClean="0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OOP.</a:t>
            </a:r>
            <a:endParaRPr lang="nl-NL" sz="9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>
              <a:buClr>
                <a:schemeClr val="tx1"/>
              </a:buClr>
            </a:pP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Met behulp van 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iterators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kun je een algoritme op de objecten in een container uitvoeren.</a:t>
            </a:r>
            <a:endParaRPr lang="nl-NL" sz="9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>
              <a:buClr>
                <a:schemeClr val="tx1"/>
              </a:buClr>
            </a:pP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De algoritmen zijn zo </a:t>
            </a:r>
            <a:r>
              <a:rPr lang="nl-NL" sz="2000" dirty="0" err="1" smtClean="0">
                <a:solidFill>
                  <a:srgbClr val="009900"/>
                </a:solidFill>
                <a:latin typeface="calibri" pitchFamily="34" charset="0"/>
              </a:rPr>
              <a:t>efficient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mogelijk (</a:t>
            </a:r>
            <a:r>
              <a:rPr lang="nl-NL" sz="2000" dirty="0" smtClean="0">
                <a:solidFill>
                  <a:schemeClr val="tx2"/>
                </a:solidFill>
                <a:latin typeface="calibri" pitchFamily="34" charset="0"/>
              </a:rPr>
              <a:t>geen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inheritance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en virtuele functies gebruikt).</a:t>
            </a:r>
            <a:endParaRPr lang="nl-NL" sz="900" dirty="0" smtClean="0">
              <a:solidFill>
                <a:schemeClr val="tx1"/>
              </a:solidFill>
              <a:latin typeface="calibri" pitchFamily="34" charset="0"/>
            </a:endParaRPr>
          </a:p>
          <a:p>
            <a:pPr marL="342900" indent="-342900">
              <a:buClr>
                <a:schemeClr val="tx1"/>
              </a:buClr>
            </a:pP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Je kunt eigen algoritmen, containers en </a:t>
            </a:r>
            <a:r>
              <a:rPr lang="nl-NL" sz="2000" dirty="0" err="1" smtClean="0">
                <a:solidFill>
                  <a:schemeClr val="tx1"/>
                </a:solidFill>
                <a:latin typeface="calibri" pitchFamily="34" charset="0"/>
              </a:rPr>
              <a:t>iteratoren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 </a:t>
            </a:r>
            <a:r>
              <a:rPr lang="nl-NL" sz="2000" dirty="0" smtClean="0">
                <a:solidFill>
                  <a:srgbClr val="009900"/>
                </a:solidFill>
                <a:latin typeface="calibri" pitchFamily="34" charset="0"/>
              </a:rPr>
              <a:t>toevoegen</a:t>
            </a:r>
            <a:r>
              <a:rPr lang="nl-NL" sz="2000" dirty="0" smtClean="0">
                <a:solidFill>
                  <a:schemeClr val="tx1"/>
                </a:solidFill>
                <a:latin typeface="calibri" pitchFamily="34" charset="0"/>
              </a:rPr>
              <a:t>.</a:t>
            </a:r>
          </a:p>
          <a:p>
            <a:pPr>
              <a:buClr>
                <a:schemeClr val="tx1"/>
              </a:buClr>
              <a:buFont typeface="Wingdings" pitchFamily="2" charset="2"/>
              <a:buNone/>
            </a:pPr>
            <a:endParaRPr lang="nl-NL" sz="20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jdelijke aanduiding voor dianummer 2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91994EE8-D6D6-4B33-BFEF-83B0E3D5984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30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STL </a:t>
            </a:r>
            <a:r>
              <a:rPr lang="nl-NL"/>
              <a:t>componenten</a:t>
            </a:r>
          </a:p>
        </p:txBody>
      </p:sp>
      <p:sp>
        <p:nvSpPr>
          <p:cNvPr id="43013" name="Text Box 5"/>
          <p:cNvSpPr txBox="1">
            <a:spLocks noChangeArrowheads="1"/>
          </p:cNvSpPr>
          <p:nvPr/>
        </p:nvSpPr>
        <p:spPr bwMode="auto">
          <a:xfrm>
            <a:off x="5796867" y="1204913"/>
            <a:ext cx="2913746" cy="1877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+mn-lt"/>
              </a:rPr>
              <a:t>C = container</a:t>
            </a:r>
          </a:p>
          <a:p>
            <a:pPr algn="r"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+mn-lt"/>
              </a:rPr>
              <a:t>A = algoritme</a:t>
            </a:r>
          </a:p>
          <a:p>
            <a:pPr algn="r"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+mn-lt"/>
              </a:rPr>
              <a:t>i = </a:t>
            </a:r>
            <a:r>
              <a:rPr lang="nl-NL" sz="2000" dirty="0" err="1" smtClean="0">
                <a:solidFill>
                  <a:schemeClr val="tx1"/>
                </a:solidFill>
                <a:latin typeface="+mn-lt"/>
              </a:rPr>
              <a:t>iterator</a:t>
            </a:r>
            <a:endParaRPr lang="nl-NL" sz="2000" dirty="0" smtClean="0">
              <a:solidFill>
                <a:schemeClr val="tx1"/>
              </a:solidFill>
              <a:latin typeface="+mn-lt"/>
            </a:endParaRPr>
          </a:p>
          <a:p>
            <a:pPr algn="r">
              <a:buFont typeface="Wingdings" pitchFamily="2" charset="2"/>
              <a:buNone/>
            </a:pPr>
            <a:r>
              <a:rPr lang="nl-NL" sz="2000" dirty="0" smtClean="0">
                <a:solidFill>
                  <a:schemeClr val="tx1"/>
                </a:solidFill>
                <a:latin typeface="+mn-lt"/>
              </a:rPr>
              <a:t>b = begin, e = end</a:t>
            </a:r>
          </a:p>
          <a:p>
            <a:pPr algn="r">
              <a:buFont typeface="Wingdings" pitchFamily="2" charset="2"/>
              <a:buNone/>
            </a:pPr>
            <a:r>
              <a:rPr lang="nl-NL" sz="2000" dirty="0" smtClean="0">
                <a:solidFill>
                  <a:schemeClr val="tx1"/>
                </a:solidFill>
                <a:latin typeface="+mn-lt"/>
              </a:rPr>
              <a:t>[</a:t>
            </a:r>
            <a:r>
              <a:rPr lang="nl-NL" sz="2000" dirty="0" err="1" smtClean="0">
                <a:solidFill>
                  <a:schemeClr val="tx1"/>
                </a:solidFill>
                <a:latin typeface="+mn-lt"/>
              </a:rPr>
              <a:t>ib,ie</a:t>
            </a:r>
            <a:r>
              <a:rPr lang="nl-NL" sz="2000" dirty="0" smtClean="0">
                <a:solidFill>
                  <a:schemeClr val="tx1"/>
                </a:solidFill>
                <a:latin typeface="+mn-lt"/>
              </a:rPr>
              <a:t>) = range van ib </a:t>
            </a:r>
            <a:r>
              <a:rPr lang="nl-NL" sz="2000" b="1" dirty="0" smtClean="0">
                <a:solidFill>
                  <a:schemeClr val="tx1"/>
                </a:solidFill>
                <a:latin typeface="+mn-lt"/>
              </a:rPr>
              <a:t>tot</a:t>
            </a:r>
            <a:r>
              <a:rPr lang="nl-NL" sz="2000" dirty="0" smtClean="0">
                <a:solidFill>
                  <a:schemeClr val="tx1"/>
                </a:solidFill>
                <a:latin typeface="+mn-lt"/>
              </a:rPr>
              <a:t> ie</a:t>
            </a:r>
            <a:endParaRPr lang="nl-NL" sz="2000" dirty="0">
              <a:solidFill>
                <a:schemeClr val="tx1"/>
              </a:solidFill>
              <a:latin typeface="+mn-lt"/>
            </a:endParaRPr>
          </a:p>
        </p:txBody>
      </p:sp>
      <p:sp>
        <p:nvSpPr>
          <p:cNvPr id="43014" name="Text Box 8"/>
          <p:cNvSpPr txBox="1">
            <a:spLocks noChangeArrowheads="1"/>
          </p:cNvSpPr>
          <p:nvPr/>
        </p:nvSpPr>
        <p:spPr bwMode="auto">
          <a:xfrm>
            <a:off x="3657600" y="4724400"/>
            <a:ext cx="4876800" cy="156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dirty="0">
                <a:latin typeface="+mn-lt"/>
              </a:rPr>
              <a:t>Een algoritme kan ook </a:t>
            </a:r>
            <a:r>
              <a:rPr lang="nl-NL" dirty="0" smtClean="0">
                <a:latin typeface="+mn-lt"/>
              </a:rPr>
              <a:t>uit één</a:t>
            </a:r>
            <a:r>
              <a:rPr lang="en-US" dirty="0" smtClean="0">
                <a:latin typeface="+mn-lt"/>
              </a:rPr>
              <a:t> </a:t>
            </a:r>
            <a:r>
              <a:rPr lang="nl-NL" dirty="0">
                <a:latin typeface="+mn-lt"/>
              </a:rPr>
              <a:t>container lezen en in dezelfde container schrijven</a:t>
            </a:r>
          </a:p>
          <a:p>
            <a:pPr algn="ctr">
              <a:buFont typeface="Wingdings" pitchFamily="2" charset="2"/>
              <a:buNone/>
            </a:pPr>
            <a:endParaRPr lang="nl-NL" sz="1800" dirty="0">
              <a:latin typeface="+mn-lt"/>
            </a:endParaRPr>
          </a:p>
        </p:txBody>
      </p:sp>
      <p:grpSp>
        <p:nvGrpSpPr>
          <p:cNvPr id="6" name="Groep 5"/>
          <p:cNvGrpSpPr/>
          <p:nvPr/>
        </p:nvGrpSpPr>
        <p:grpSpPr>
          <a:xfrm>
            <a:off x="611560" y="2348880"/>
            <a:ext cx="5328592" cy="2736304"/>
            <a:chOff x="611560" y="2348880"/>
            <a:chExt cx="5328592" cy="2736304"/>
          </a:xfrm>
        </p:grpSpPr>
        <p:sp>
          <p:nvSpPr>
            <p:cNvPr id="2" name="Cilinder 1"/>
            <p:cNvSpPr/>
            <p:nvPr/>
          </p:nvSpPr>
          <p:spPr bwMode="auto">
            <a:xfrm>
              <a:off x="611560" y="2348880"/>
              <a:ext cx="1152128" cy="936104"/>
            </a:xfrm>
            <a:prstGeom prst="can">
              <a:avLst/>
            </a:prstGeom>
            <a:solidFill>
              <a:srgbClr val="00B05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lt"/>
                </a:rPr>
                <a:t>C</a:t>
              </a:r>
            </a:p>
          </p:txBody>
        </p:sp>
        <p:sp>
          <p:nvSpPr>
            <p:cNvPr id="8" name="Cilinder 7"/>
            <p:cNvSpPr/>
            <p:nvPr/>
          </p:nvSpPr>
          <p:spPr bwMode="auto">
            <a:xfrm>
              <a:off x="611560" y="4149080"/>
              <a:ext cx="1152128" cy="936104"/>
            </a:xfrm>
            <a:prstGeom prst="can">
              <a:avLst/>
            </a:prstGeom>
            <a:solidFill>
              <a:srgbClr val="00B05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lt"/>
                </a:rPr>
                <a:t>C</a:t>
              </a:r>
            </a:p>
          </p:txBody>
        </p:sp>
        <p:sp>
          <p:nvSpPr>
            <p:cNvPr id="9" name="Cilinder 8"/>
            <p:cNvSpPr/>
            <p:nvPr/>
          </p:nvSpPr>
          <p:spPr bwMode="auto">
            <a:xfrm>
              <a:off x="4788024" y="3284984"/>
              <a:ext cx="1152128" cy="936104"/>
            </a:xfrm>
            <a:prstGeom prst="can">
              <a:avLst/>
            </a:prstGeom>
            <a:solidFill>
              <a:srgbClr val="00B05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00"/>
                  </a:solidFill>
                  <a:effectLst/>
                  <a:latin typeface="+mn-lt"/>
                </a:rPr>
                <a:t>C</a:t>
              </a:r>
            </a:p>
          </p:txBody>
        </p:sp>
        <p:sp>
          <p:nvSpPr>
            <p:cNvPr id="3" name="Rechthoek 2"/>
            <p:cNvSpPr/>
            <p:nvPr/>
          </p:nvSpPr>
          <p:spPr bwMode="auto">
            <a:xfrm>
              <a:off x="2577480" y="3368089"/>
              <a:ext cx="1274440" cy="792088"/>
            </a:xfrm>
            <a:prstGeom prst="rect">
              <a:avLst/>
            </a:prstGeom>
            <a:solidFill>
              <a:srgbClr val="FF00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chemeClr val="bg1"/>
                  </a:solidFill>
                  <a:effectLst/>
                  <a:latin typeface="+mn-lt"/>
                </a:rPr>
                <a:t>A</a:t>
              </a:r>
            </a:p>
          </p:txBody>
        </p:sp>
        <p:sp>
          <p:nvSpPr>
            <p:cNvPr id="4" name="PIJL-RECHTS 3"/>
            <p:cNvSpPr/>
            <p:nvPr/>
          </p:nvSpPr>
          <p:spPr bwMode="auto">
            <a:xfrm rot="1800000">
              <a:off x="1500342" y="2592556"/>
              <a:ext cx="1224136" cy="1116124"/>
            </a:xfrm>
            <a:prstGeom prst="rightArrow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lang="nl-NL" sz="2400" dirty="0" smtClean="0">
                  <a:solidFill>
                    <a:srgbClr val="0000FF"/>
                  </a:solidFill>
                  <a:latin typeface="+mn-lt"/>
                </a:rPr>
                <a:t>[</a:t>
              </a:r>
              <a:r>
                <a:rPr lang="nl-NL" sz="2400" dirty="0" err="1" smtClean="0">
                  <a:solidFill>
                    <a:srgbClr val="0000FF"/>
                  </a:solidFill>
                  <a:latin typeface="+mn-lt"/>
                </a:rPr>
                <a:t>ib,ie</a:t>
              </a:r>
              <a:r>
                <a:rPr lang="nl-NL" sz="2400" dirty="0" smtClean="0">
                  <a:solidFill>
                    <a:srgbClr val="0000FF"/>
                  </a:solidFill>
                  <a:latin typeface="+mn-lt"/>
                </a:rPr>
                <a:t>)</a:t>
              </a: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2" name="PIJL-RECHTS 11"/>
            <p:cNvSpPr/>
            <p:nvPr/>
          </p:nvSpPr>
          <p:spPr bwMode="auto">
            <a:xfrm rot="19800000">
              <a:off x="1498937" y="3814955"/>
              <a:ext cx="1224136" cy="1116124"/>
            </a:xfrm>
            <a:prstGeom prst="rightArrow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lang="nl-NL" sz="2400" dirty="0" smtClean="0">
                  <a:solidFill>
                    <a:srgbClr val="0000FF"/>
                  </a:solidFill>
                  <a:latin typeface="+mn-lt"/>
                </a:rPr>
                <a:t>[</a:t>
              </a:r>
              <a:r>
                <a:rPr lang="nl-NL" sz="2400" dirty="0" err="1" smtClean="0">
                  <a:solidFill>
                    <a:srgbClr val="0000FF"/>
                  </a:solidFill>
                  <a:latin typeface="+mn-lt"/>
                </a:rPr>
                <a:t>ib,ie</a:t>
              </a:r>
              <a:r>
                <a:rPr lang="nl-NL" sz="2400" dirty="0" smtClean="0">
                  <a:solidFill>
                    <a:srgbClr val="0000FF"/>
                  </a:solidFill>
                  <a:latin typeface="+mn-lt"/>
                </a:rPr>
                <a:t>)</a:t>
              </a: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3" name="PIJL-RECHTS 12"/>
            <p:cNvSpPr/>
            <p:nvPr/>
          </p:nvSpPr>
          <p:spPr bwMode="auto">
            <a:xfrm>
              <a:off x="3707904" y="3206071"/>
              <a:ext cx="1224136" cy="1116124"/>
            </a:xfrm>
            <a:prstGeom prst="rightArrow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r>
                <a:rPr lang="nl-NL" sz="2400" dirty="0" smtClean="0">
                  <a:solidFill>
                    <a:srgbClr val="0000FF"/>
                  </a:solidFill>
                  <a:latin typeface="+mn-lt"/>
                </a:rPr>
                <a:t>[</a:t>
              </a:r>
              <a:r>
                <a:rPr lang="nl-NL" sz="2400" dirty="0" err="1" smtClean="0">
                  <a:solidFill>
                    <a:srgbClr val="0000FF"/>
                  </a:solidFill>
                  <a:latin typeface="+mn-lt"/>
                </a:rPr>
                <a:t>ib,ie</a:t>
              </a:r>
              <a:r>
                <a:rPr lang="nl-NL" sz="2400" dirty="0" smtClean="0">
                  <a:solidFill>
                    <a:srgbClr val="0000FF"/>
                  </a:solidFill>
                  <a:latin typeface="+mn-lt"/>
                </a:rPr>
                <a:t>)</a:t>
              </a: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06853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5759A5C-3A6A-485C-8E45-53E53E2B751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Iterator </a:t>
            </a:r>
            <a:r>
              <a:rPr lang="en-US" sz="3200"/>
              <a:t>voorbeeld</a:t>
            </a:r>
            <a:endParaRPr lang="nl-NL" sz="3200"/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421688" cy="1398587"/>
          </a:xfrm>
        </p:spPr>
        <p:txBody>
          <a:bodyPr/>
          <a:lstStyle/>
          <a:p>
            <a:r>
              <a:rPr lang="nl-NL" dirty="0"/>
              <a:t>Met behulp van een </a:t>
            </a:r>
            <a:r>
              <a:rPr lang="nl-NL" dirty="0" err="1">
                <a:solidFill>
                  <a:schemeClr val="hlink"/>
                </a:solidFill>
              </a:rPr>
              <a:t>iterator</a:t>
            </a:r>
            <a:r>
              <a:rPr lang="nl-NL" dirty="0"/>
              <a:t> kun je door een 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string</a:t>
            </a:r>
            <a:r>
              <a:rPr lang="nl-NL" dirty="0"/>
              <a:t> lopen op dezelfde manier als dat je met een </a:t>
            </a:r>
            <a:r>
              <a:rPr lang="nl-NL" dirty="0">
                <a:solidFill>
                  <a:schemeClr val="hlink"/>
                </a:solidFill>
              </a:rPr>
              <a:t>pointer</a:t>
            </a:r>
            <a:r>
              <a:rPr lang="nl-NL" dirty="0"/>
              <a:t> door een 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char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[]</a:t>
            </a:r>
            <a:r>
              <a:rPr lang="nl-NL" dirty="0" smtClean="0"/>
              <a:t> </a:t>
            </a:r>
            <a:r>
              <a:rPr lang="nl-NL" dirty="0"/>
              <a:t>kunt lopen.</a:t>
            </a:r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611560" y="2780928"/>
            <a:ext cx="8136904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naam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[]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Henk"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(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b="1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p = naam;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p !=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'\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0'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++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p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 {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p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string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naam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"Harry"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(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string::</a:t>
            </a:r>
            <a:r>
              <a:rPr lang="nl-NL" sz="2000" b="1" dirty="0" err="1">
                <a:solidFill>
                  <a:schemeClr val="tx1"/>
                </a:solidFill>
                <a:latin typeface="Consolas"/>
              </a:rPr>
              <a:t>const_iterator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naam.begin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</a:p>
          <a:p>
            <a:pPr algn="r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!=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naam.end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 </a:t>
            </a:r>
            <a:r>
              <a:rPr lang="nl-NL" sz="2000" b="1" dirty="0">
                <a:solidFill>
                  <a:schemeClr val="tx1"/>
                </a:solidFill>
                <a:latin typeface="Consolas"/>
              </a:rPr>
              <a:t>++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i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 {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b="1" dirty="0" smtClean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5759A5C-3A6A-485C-8E45-53E53E2B751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403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/>
              <a:t>Iterator </a:t>
            </a:r>
            <a:r>
              <a:rPr lang="en-US" sz="3200" dirty="0" err="1" smtClean="0"/>
              <a:t>voorbeeld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sz="3200" dirty="0"/>
          </a:p>
        </p:txBody>
      </p:sp>
      <p:sp>
        <p:nvSpPr>
          <p:cNvPr id="440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421688" cy="1398587"/>
          </a:xfrm>
        </p:spPr>
        <p:txBody>
          <a:bodyPr/>
          <a:lstStyle/>
          <a:p>
            <a:r>
              <a:rPr lang="nl-NL" dirty="0"/>
              <a:t>Met behulp van een </a:t>
            </a:r>
            <a:r>
              <a:rPr lang="nl-NL" dirty="0" err="1">
                <a:solidFill>
                  <a:schemeClr val="hlink"/>
                </a:solidFill>
              </a:rPr>
              <a:t>iterator</a:t>
            </a:r>
            <a:r>
              <a:rPr lang="nl-NL" dirty="0"/>
              <a:t> kun je door een 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string</a:t>
            </a:r>
            <a:r>
              <a:rPr lang="nl-NL" dirty="0"/>
              <a:t> lopen op dezelfde manier als dat je met een </a:t>
            </a:r>
            <a:r>
              <a:rPr lang="nl-NL" dirty="0">
                <a:solidFill>
                  <a:schemeClr val="hlink"/>
                </a:solidFill>
              </a:rPr>
              <a:t>pointer</a:t>
            </a:r>
            <a:r>
              <a:rPr lang="nl-NL" dirty="0"/>
              <a:t> door een 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char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[]</a:t>
            </a:r>
            <a:r>
              <a:rPr lang="nl-NL" dirty="0" smtClean="0"/>
              <a:t> </a:t>
            </a:r>
            <a:r>
              <a:rPr lang="nl-NL" dirty="0"/>
              <a:t>kunt lopen.</a:t>
            </a:r>
          </a:p>
        </p:txBody>
      </p:sp>
      <p:sp>
        <p:nvSpPr>
          <p:cNvPr id="44037" name="Text Box 4"/>
          <p:cNvSpPr txBox="1">
            <a:spLocks noChangeArrowheads="1"/>
          </p:cNvSpPr>
          <p:nvPr/>
        </p:nvSpPr>
        <p:spPr bwMode="auto">
          <a:xfrm>
            <a:off x="611560" y="2780928"/>
            <a:ext cx="7992887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naam[]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Henk"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b="1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*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p = naam; 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*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p !=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'\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0'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 ++p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 {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*p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string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naam =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"Harry"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i 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naam.cbegin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();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i !=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naam.cend</a:t>
            </a:r>
            <a:r>
              <a:rPr lang="nl-NL" sz="2000" dirty="0">
                <a:solidFill>
                  <a:schemeClr val="tx1"/>
                </a:solidFill>
                <a:latin typeface="Consolas"/>
              </a:rPr>
              <a:t>(); ++i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) {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 &lt;&lt; *i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}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cout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&lt;&lt;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endl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" name="Toelichting met afgeronde rechthoek 5"/>
          <p:cNvSpPr/>
          <p:nvPr/>
        </p:nvSpPr>
        <p:spPr bwMode="auto">
          <a:xfrm>
            <a:off x="2771800" y="4005064"/>
            <a:ext cx="6192688" cy="504056"/>
          </a:xfrm>
          <a:prstGeom prst="wedgeRoundRectCallout">
            <a:avLst>
              <a:gd name="adj1" fmla="val -32621"/>
              <a:gd name="adj2" fmla="val 14693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Consolas"/>
              </a:rPr>
              <a:t>cbegin</a:t>
            </a:r>
            <a:r>
              <a:rPr lang="en-US" sz="2400" dirty="0" smtClean="0">
                <a:solidFill>
                  <a:srgbClr val="0000FF"/>
                </a:solidFill>
                <a:latin typeface="Consolas"/>
              </a:rPr>
              <a:t>()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+mn-lt"/>
              </a:rPr>
              <a:t>geeft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+mn-lt"/>
              </a:rPr>
              <a:t>een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Consolas"/>
              </a:rPr>
              <a:t>const_iterator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FF"/>
                </a:solidFill>
                <a:latin typeface="+mn-lt"/>
              </a:rPr>
              <a:t>terug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625711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FC03B8B-0BCA-49D0-ACE0-161C7DB61FB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505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 Containers</a:t>
            </a:r>
          </a:p>
        </p:txBody>
      </p:sp>
      <p:sp>
        <p:nvSpPr>
          <p:cNvPr id="4506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Sequentiële containers (</a:t>
            </a:r>
            <a:r>
              <a:rPr lang="nl-NL" dirty="0" err="1"/>
              <a:t>linear</a:t>
            </a:r>
            <a:r>
              <a:rPr lang="nl-NL" dirty="0"/>
              <a:t>)</a:t>
            </a:r>
            <a:endParaRPr lang="en-US" dirty="0"/>
          </a:p>
          <a:p>
            <a:pPr lvl="1"/>
            <a:r>
              <a:rPr lang="nl-NL" sz="2000" dirty="0" smtClean="0">
                <a:solidFill>
                  <a:schemeClr val="hlink"/>
                </a:solidFill>
                <a:latin typeface="Consolas"/>
              </a:rPr>
              <a:t>[]</a:t>
            </a:r>
          </a:p>
          <a:p>
            <a:pPr lvl="1"/>
            <a:r>
              <a:rPr lang="nl-NL" sz="2000" dirty="0" smtClean="0">
                <a:solidFill>
                  <a:schemeClr val="hlink"/>
                </a:solidFill>
                <a:latin typeface="Consolas"/>
              </a:rPr>
              <a:t>string</a:t>
            </a:r>
          </a:p>
          <a:p>
            <a:pPr lvl="1"/>
            <a:r>
              <a:rPr lang="en-US" sz="2000" dirty="0" smtClean="0">
                <a:solidFill>
                  <a:schemeClr val="hlink"/>
                </a:solidFill>
                <a:latin typeface="Consolas"/>
              </a:rPr>
              <a:t>array</a:t>
            </a:r>
            <a:r>
              <a:rPr lang="en-US" sz="2000" dirty="0" smtClean="0">
                <a:solidFill>
                  <a:schemeClr val="hlink"/>
                </a:solidFill>
              </a:rPr>
              <a:t> </a:t>
            </a:r>
            <a:r>
              <a:rPr lang="en-US" sz="2000" dirty="0" smtClean="0"/>
              <a:t>(</a:t>
            </a:r>
            <a:r>
              <a:rPr lang="en-US" sz="2000" dirty="0" err="1" smtClean="0"/>
              <a:t>sinds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C++11</a:t>
            </a:r>
            <a:r>
              <a:rPr lang="en-US" sz="2000" dirty="0" smtClean="0"/>
              <a:t>)</a:t>
            </a:r>
            <a:endParaRPr lang="nl-NL" sz="2000" dirty="0"/>
          </a:p>
          <a:p>
            <a:pPr lvl="1"/>
            <a:r>
              <a:rPr lang="nl-NL" sz="2000" dirty="0" smtClean="0">
                <a:solidFill>
                  <a:schemeClr val="hlink"/>
                </a:solidFill>
                <a:latin typeface="Consolas"/>
              </a:rPr>
              <a:t>vector</a:t>
            </a:r>
          </a:p>
          <a:p>
            <a:pPr lvl="1"/>
            <a:r>
              <a:rPr lang="en-US" sz="2000" dirty="0" err="1" smtClean="0">
                <a:solidFill>
                  <a:schemeClr val="hlink"/>
                </a:solidFill>
                <a:latin typeface="Consolas"/>
              </a:rPr>
              <a:t>forward_list</a:t>
            </a:r>
            <a:r>
              <a:rPr lang="en-US" sz="2000" dirty="0" smtClean="0">
                <a:solidFill>
                  <a:schemeClr val="hlink"/>
                </a:solidFill>
              </a:rPr>
              <a:t> </a:t>
            </a:r>
            <a:r>
              <a:rPr lang="en-US" sz="2000" dirty="0" smtClean="0"/>
              <a:t>(single linked list, </a:t>
            </a:r>
            <a:r>
              <a:rPr lang="en-US" sz="2000" dirty="0" err="1" smtClean="0"/>
              <a:t>sinds</a:t>
            </a:r>
            <a:r>
              <a:rPr lang="en-US" sz="2000" dirty="0" smtClean="0"/>
              <a:t> </a:t>
            </a:r>
            <a:r>
              <a:rPr lang="en-US" sz="2000" dirty="0" smtClean="0">
                <a:solidFill>
                  <a:schemeClr val="tx2"/>
                </a:solidFill>
              </a:rPr>
              <a:t>C++11</a:t>
            </a:r>
            <a:r>
              <a:rPr lang="en-US" sz="2000" dirty="0" smtClean="0"/>
              <a:t>)</a:t>
            </a:r>
            <a:endParaRPr lang="nl-NL" sz="2000" dirty="0" smtClean="0">
              <a:solidFill>
                <a:schemeClr val="hlink"/>
              </a:solidFill>
            </a:endParaRPr>
          </a:p>
          <a:p>
            <a:pPr lvl="1"/>
            <a:r>
              <a:rPr lang="nl-NL" sz="2000" dirty="0" smtClean="0">
                <a:solidFill>
                  <a:schemeClr val="hlink"/>
                </a:solidFill>
                <a:latin typeface="Consolas"/>
              </a:rPr>
              <a:t>list</a:t>
            </a:r>
            <a:r>
              <a:rPr lang="nl-NL" sz="2000" dirty="0" smtClean="0">
                <a:solidFill>
                  <a:schemeClr val="hlink"/>
                </a:solidFill>
              </a:rPr>
              <a:t> </a:t>
            </a:r>
            <a:r>
              <a:rPr lang="nl-NL" sz="2000" dirty="0" smtClean="0"/>
              <a:t>(double </a:t>
            </a:r>
            <a:r>
              <a:rPr lang="nl-NL" sz="2000" dirty="0" err="1" smtClean="0"/>
              <a:t>linked</a:t>
            </a:r>
            <a:r>
              <a:rPr lang="nl-NL" sz="2000" dirty="0" smtClean="0"/>
              <a:t> list)</a:t>
            </a:r>
            <a:endParaRPr lang="nl-NL" sz="2000" dirty="0">
              <a:solidFill>
                <a:schemeClr val="hlink"/>
              </a:solidFill>
            </a:endParaRP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deque</a:t>
            </a:r>
            <a:r>
              <a:rPr lang="nl-NL" sz="2000" dirty="0"/>
              <a:t> (</a:t>
            </a:r>
            <a:r>
              <a:rPr lang="nl-NL" sz="2000" u="sng" dirty="0"/>
              <a:t>d</a:t>
            </a:r>
            <a:r>
              <a:rPr lang="nl-NL" sz="2000" dirty="0"/>
              <a:t>ouble </a:t>
            </a:r>
            <a:r>
              <a:rPr lang="nl-NL" sz="2000" u="sng" dirty="0" err="1"/>
              <a:t>e</a:t>
            </a:r>
            <a:r>
              <a:rPr lang="nl-NL" sz="2000" dirty="0" err="1"/>
              <a:t>nded</a:t>
            </a:r>
            <a:r>
              <a:rPr lang="nl-NL" sz="2000" dirty="0"/>
              <a:t> </a:t>
            </a:r>
            <a:r>
              <a:rPr lang="nl-NL" sz="2000" u="sng" dirty="0"/>
              <a:t>que</a:t>
            </a:r>
            <a:r>
              <a:rPr lang="nl-NL" sz="2000" dirty="0"/>
              <a:t>ue</a:t>
            </a:r>
            <a:r>
              <a:rPr lang="en-US" sz="2000" dirty="0"/>
              <a:t>,</a:t>
            </a:r>
            <a:r>
              <a:rPr lang="nl-NL" sz="2000" dirty="0"/>
              <a:t> eigenlijk een </a:t>
            </a:r>
            <a:r>
              <a:rPr lang="nl-NL" sz="2000" dirty="0" err="1"/>
              <a:t>devector</a:t>
            </a:r>
            <a:r>
              <a:rPr lang="nl-NL" sz="2000" dirty="0"/>
              <a:t>)</a:t>
            </a:r>
          </a:p>
          <a:p>
            <a:pPr lvl="1"/>
            <a:r>
              <a:rPr lang="nl-NL" sz="2000" dirty="0" err="1">
                <a:latin typeface="Consolas"/>
              </a:rPr>
              <a:t>bitset</a:t>
            </a:r>
            <a:r>
              <a:rPr lang="nl-NL" sz="2000" dirty="0"/>
              <a:t> (slaan wij over)</a:t>
            </a:r>
          </a:p>
          <a:p>
            <a:pPr lvl="1"/>
            <a:r>
              <a:rPr lang="nl-NL" sz="2000" dirty="0"/>
              <a:t>adapters (in combinatie met </a:t>
            </a:r>
            <a:r>
              <a:rPr lang="nl-NL" sz="2000" dirty="0">
                <a:latin typeface="Consolas"/>
              </a:rPr>
              <a:t>vector</a:t>
            </a:r>
            <a:r>
              <a:rPr lang="nl-NL" sz="2000" dirty="0"/>
              <a:t>, </a:t>
            </a:r>
            <a:r>
              <a:rPr lang="nl-NL" sz="2000" dirty="0">
                <a:latin typeface="Consolas"/>
              </a:rPr>
              <a:t>list</a:t>
            </a:r>
            <a:r>
              <a:rPr lang="nl-NL" sz="2000" dirty="0"/>
              <a:t> of </a:t>
            </a:r>
            <a:r>
              <a:rPr lang="nl-NL" sz="2000" dirty="0" err="1">
                <a:latin typeface="Consolas"/>
              </a:rPr>
              <a:t>deque</a:t>
            </a:r>
            <a:r>
              <a:rPr lang="nl-NL" sz="2000" dirty="0"/>
              <a:t>)</a:t>
            </a:r>
          </a:p>
          <a:p>
            <a:pPr lvl="2"/>
            <a:r>
              <a:rPr lang="nl-NL" sz="2000" dirty="0">
                <a:solidFill>
                  <a:schemeClr val="hlink"/>
                </a:solidFill>
                <a:latin typeface="Consolas"/>
              </a:rPr>
              <a:t>stack</a:t>
            </a:r>
          </a:p>
          <a:p>
            <a:pPr lvl="2"/>
            <a:r>
              <a:rPr lang="nl-NL" sz="2000" dirty="0">
                <a:solidFill>
                  <a:schemeClr val="hlink"/>
                </a:solidFill>
                <a:latin typeface="Consolas"/>
              </a:rPr>
              <a:t>queue</a:t>
            </a:r>
          </a:p>
          <a:p>
            <a:pPr lvl="2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priority_queue</a:t>
            </a:r>
            <a:endParaRPr lang="nl-NL" sz="2000" dirty="0">
              <a:solidFill>
                <a:schemeClr val="hlink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CD15A5C-38A6-44C2-AE1B-151801A2175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49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Containers </a:t>
            </a:r>
            <a:r>
              <a:rPr lang="en-US" sz="3200"/>
              <a:t>(vervolg)</a:t>
            </a:r>
            <a:endParaRPr lang="nl-NL" sz="3200"/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Associatieve containers (elementen op volgorde van sleutelwaarde opgeslagen)</a:t>
            </a:r>
          </a:p>
          <a:p>
            <a:pPr lvl="1"/>
            <a:r>
              <a:rPr lang="nl-NL" dirty="0">
                <a:solidFill>
                  <a:schemeClr val="hlink"/>
                </a:solidFill>
                <a:latin typeface="Consolas"/>
              </a:rPr>
              <a:t>set</a:t>
            </a:r>
            <a:endParaRPr lang="en-US" dirty="0"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sleutels</a:t>
            </a:r>
            <a:r>
              <a:rPr lang="en-US" dirty="0"/>
              <a:t> (k</a:t>
            </a:r>
            <a:r>
              <a:rPr lang="nl-NL" dirty="0" err="1"/>
              <a:t>ey</a:t>
            </a:r>
            <a:r>
              <a:rPr lang="en-US" dirty="0"/>
              <a:t>s). </a:t>
            </a: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moet</a:t>
            </a:r>
            <a:r>
              <a:rPr lang="en-US" dirty="0"/>
              <a:t> </a:t>
            </a:r>
            <a:r>
              <a:rPr lang="nl-NL" dirty="0" err="1"/>
              <a:t>orgineel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lang="nl-NL" dirty="0"/>
          </a:p>
          <a:p>
            <a:pPr lvl="1"/>
            <a:r>
              <a:rPr lang="en-US" dirty="0">
                <a:solidFill>
                  <a:schemeClr val="hlink"/>
                </a:solidFill>
                <a:latin typeface="Consolas"/>
              </a:rPr>
              <a:t>m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ultiset</a:t>
            </a:r>
            <a:endParaRPr lang="en-US" dirty="0">
              <a:solidFill>
                <a:schemeClr val="hlink"/>
              </a:solidFill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sleutels</a:t>
            </a:r>
            <a:r>
              <a:rPr lang="en-US" dirty="0"/>
              <a:t> (k</a:t>
            </a:r>
            <a:r>
              <a:rPr lang="nl-NL" dirty="0" err="1"/>
              <a:t>ey</a:t>
            </a:r>
            <a:r>
              <a:rPr lang="en-US" dirty="0"/>
              <a:t>s). </a:t>
            </a: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meerdere</a:t>
            </a:r>
            <a:r>
              <a:rPr lang="en-US" dirty="0"/>
              <a:t> </a:t>
            </a:r>
            <a:r>
              <a:rPr lang="en-US" dirty="0" err="1"/>
              <a:t>malen</a:t>
            </a:r>
            <a:r>
              <a:rPr lang="en-US" dirty="0"/>
              <a:t> </a:t>
            </a:r>
            <a:r>
              <a:rPr lang="en-US" dirty="0" err="1"/>
              <a:t>voorkomen</a:t>
            </a:r>
            <a:r>
              <a:rPr lang="en-US" dirty="0"/>
              <a:t>.</a:t>
            </a:r>
            <a:endParaRPr lang="nl-NL" dirty="0"/>
          </a:p>
          <a:p>
            <a:pPr lvl="1"/>
            <a:r>
              <a:rPr lang="nl-NL" dirty="0">
                <a:solidFill>
                  <a:schemeClr val="hlink"/>
                </a:solidFill>
                <a:latin typeface="Consolas"/>
              </a:rPr>
              <a:t>map</a:t>
            </a:r>
            <a:endParaRPr lang="en-US" dirty="0"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paren</a:t>
            </a:r>
            <a:r>
              <a:rPr lang="en-US" dirty="0"/>
              <a:t> (</a:t>
            </a:r>
            <a:r>
              <a:rPr lang="en-US" dirty="0" err="1"/>
              <a:t>sleutel</a:t>
            </a:r>
            <a:r>
              <a:rPr lang="en-US" dirty="0"/>
              <a:t>, </a:t>
            </a:r>
            <a:r>
              <a:rPr lang="en-US" dirty="0" err="1"/>
              <a:t>waarde</a:t>
            </a:r>
            <a:r>
              <a:rPr lang="en-US" dirty="0"/>
              <a:t>) (k</a:t>
            </a:r>
            <a:r>
              <a:rPr lang="nl-NL" dirty="0" err="1"/>
              <a:t>ey</a:t>
            </a:r>
            <a:r>
              <a:rPr lang="en-US" dirty="0"/>
              <a:t>, value).</a:t>
            </a: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moet</a:t>
            </a:r>
            <a:r>
              <a:rPr lang="en-US" dirty="0"/>
              <a:t> </a:t>
            </a:r>
            <a:r>
              <a:rPr lang="nl-NL" dirty="0" err="1"/>
              <a:t>orgineel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lang="nl-NL" dirty="0"/>
          </a:p>
          <a:p>
            <a:pPr lvl="1"/>
            <a:r>
              <a:rPr lang="en-US" dirty="0">
                <a:solidFill>
                  <a:schemeClr val="hlink"/>
                </a:solidFill>
              </a:rPr>
              <a:t>m</a:t>
            </a:r>
            <a:r>
              <a:rPr lang="nl-NL" dirty="0" err="1">
                <a:solidFill>
                  <a:schemeClr val="hlink"/>
                </a:solidFill>
              </a:rPr>
              <a:t>ultimap</a:t>
            </a:r>
            <a:endParaRPr lang="en-US" dirty="0">
              <a:solidFill>
                <a:schemeClr val="hlink"/>
              </a:solidFill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paren</a:t>
            </a:r>
            <a:r>
              <a:rPr lang="en-US" dirty="0"/>
              <a:t> (</a:t>
            </a:r>
            <a:r>
              <a:rPr lang="en-US" dirty="0" err="1"/>
              <a:t>sleutel</a:t>
            </a:r>
            <a:r>
              <a:rPr lang="en-US" dirty="0"/>
              <a:t>, </a:t>
            </a:r>
            <a:r>
              <a:rPr lang="en-US" dirty="0" err="1"/>
              <a:t>waarde</a:t>
            </a:r>
            <a:r>
              <a:rPr lang="en-US" dirty="0"/>
              <a:t>) (k</a:t>
            </a:r>
            <a:r>
              <a:rPr lang="nl-NL" dirty="0" err="1"/>
              <a:t>ey</a:t>
            </a:r>
            <a:r>
              <a:rPr lang="en-US" dirty="0"/>
              <a:t>, value).</a:t>
            </a:r>
            <a:endParaRPr lang="en-US" dirty="0">
              <a:solidFill>
                <a:schemeClr val="hlink"/>
              </a:solidFill>
            </a:endParaRP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meerdere</a:t>
            </a:r>
            <a:r>
              <a:rPr lang="en-US" dirty="0"/>
              <a:t> </a:t>
            </a:r>
            <a:r>
              <a:rPr lang="en-US" dirty="0" err="1"/>
              <a:t>malen</a:t>
            </a:r>
            <a:r>
              <a:rPr lang="en-US" dirty="0"/>
              <a:t> </a:t>
            </a:r>
            <a:r>
              <a:rPr lang="en-US" dirty="0" err="1"/>
              <a:t>voorkomen</a:t>
            </a:r>
            <a:r>
              <a:rPr lang="en-US" dirty="0" smtClean="0"/>
              <a:t>.</a:t>
            </a:r>
            <a:endParaRPr lang="nl-NL" dirty="0"/>
          </a:p>
        </p:txBody>
      </p:sp>
      <p:sp>
        <p:nvSpPr>
          <p:cNvPr id="2" name="Tekstvak 1"/>
          <p:cNvSpPr txBox="1"/>
          <p:nvPr/>
        </p:nvSpPr>
        <p:spPr bwMode="auto">
          <a:xfrm>
            <a:off x="4932040" y="1772816"/>
            <a:ext cx="3828716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Geïmplementeerd</a:t>
            </a:r>
            <a:r>
              <a:rPr lang="en-US" sz="2400" dirty="0" smtClean="0">
                <a:latin typeface="+mn-lt"/>
              </a:rPr>
              <a:t> met </a:t>
            </a:r>
            <a:r>
              <a:rPr lang="en-US" sz="2400" dirty="0" err="1" smtClean="0">
                <a:latin typeface="+mn-lt"/>
              </a:rPr>
              <a:t>een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i="1" dirty="0" err="1" smtClean="0">
                <a:latin typeface="+mn-lt"/>
              </a:rPr>
              <a:t>binairy</a:t>
            </a:r>
            <a:r>
              <a:rPr lang="en-US" sz="2400" i="1" dirty="0" smtClean="0">
                <a:latin typeface="+mn-lt"/>
              </a:rPr>
              <a:t> search tree</a:t>
            </a:r>
            <a:endParaRPr lang="nl-NL" sz="24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CD15A5C-38A6-44C2-AE1B-151801A2175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608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/>
              <a:t>Containers </a:t>
            </a:r>
            <a:r>
              <a:rPr lang="en-US" sz="3200" dirty="0"/>
              <a:t>(</a:t>
            </a:r>
            <a:r>
              <a:rPr lang="en-US" sz="3200" dirty="0" err="1"/>
              <a:t>vervolg</a:t>
            </a:r>
            <a:r>
              <a:rPr lang="en-US" sz="3200" dirty="0" smtClean="0"/>
              <a:t>)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C++11</a:t>
            </a:r>
            <a:endParaRPr lang="nl-NL" sz="3200" dirty="0"/>
          </a:p>
        </p:txBody>
      </p:sp>
      <p:sp>
        <p:nvSpPr>
          <p:cNvPr id="4608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Associatieve containers (elementen </a:t>
            </a:r>
            <a:r>
              <a:rPr lang="nl-NL" dirty="0" smtClean="0"/>
              <a:t>in willekeurige </a:t>
            </a:r>
            <a:r>
              <a:rPr lang="nl-NL" dirty="0"/>
              <a:t>volgorde </a:t>
            </a:r>
            <a:r>
              <a:rPr lang="nl-NL" dirty="0" smtClean="0"/>
              <a:t>opgeslagen</a:t>
            </a:r>
            <a:r>
              <a:rPr lang="nl-NL" dirty="0"/>
              <a:t>)</a:t>
            </a:r>
          </a:p>
          <a:p>
            <a:pPr lvl="1"/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unordered_set</a:t>
            </a:r>
            <a:endParaRPr lang="en-US" dirty="0"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sleutels</a:t>
            </a:r>
            <a:r>
              <a:rPr lang="en-US" dirty="0"/>
              <a:t> (k</a:t>
            </a:r>
            <a:r>
              <a:rPr lang="nl-NL" dirty="0" err="1"/>
              <a:t>ey</a:t>
            </a:r>
            <a:r>
              <a:rPr lang="en-US" dirty="0"/>
              <a:t>s). </a:t>
            </a: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moet</a:t>
            </a:r>
            <a:r>
              <a:rPr lang="en-US" dirty="0"/>
              <a:t> </a:t>
            </a:r>
            <a:r>
              <a:rPr lang="nl-NL" dirty="0" err="1"/>
              <a:t>orgineel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lang="nl-NL" dirty="0"/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unordered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_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m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ultiset</a:t>
            </a:r>
            <a:endParaRPr lang="en-US" dirty="0">
              <a:solidFill>
                <a:schemeClr val="hlink"/>
              </a:solidFill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sleutels</a:t>
            </a:r>
            <a:r>
              <a:rPr lang="en-US" dirty="0"/>
              <a:t> (k</a:t>
            </a:r>
            <a:r>
              <a:rPr lang="nl-NL" dirty="0" err="1"/>
              <a:t>ey</a:t>
            </a:r>
            <a:r>
              <a:rPr lang="en-US" dirty="0"/>
              <a:t>s). </a:t>
            </a: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meerdere</a:t>
            </a:r>
            <a:r>
              <a:rPr lang="en-US" dirty="0"/>
              <a:t> </a:t>
            </a:r>
            <a:r>
              <a:rPr lang="en-US" dirty="0" err="1"/>
              <a:t>malen</a:t>
            </a:r>
            <a:r>
              <a:rPr lang="en-US" dirty="0"/>
              <a:t> </a:t>
            </a:r>
            <a:r>
              <a:rPr lang="en-US" dirty="0" err="1"/>
              <a:t>voorkomen</a:t>
            </a:r>
            <a:r>
              <a:rPr lang="en-US" dirty="0"/>
              <a:t>.</a:t>
            </a:r>
            <a:endParaRPr lang="nl-NL" dirty="0"/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unordered_map</a:t>
            </a:r>
            <a:endParaRPr lang="en-US" dirty="0"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paren</a:t>
            </a:r>
            <a:r>
              <a:rPr lang="en-US" dirty="0"/>
              <a:t> (</a:t>
            </a:r>
            <a:r>
              <a:rPr lang="en-US" dirty="0" err="1"/>
              <a:t>sleutel</a:t>
            </a:r>
            <a:r>
              <a:rPr lang="en-US" dirty="0"/>
              <a:t>, </a:t>
            </a:r>
            <a:r>
              <a:rPr lang="en-US" dirty="0" err="1"/>
              <a:t>waarde</a:t>
            </a:r>
            <a:r>
              <a:rPr lang="en-US" dirty="0"/>
              <a:t>) (k</a:t>
            </a:r>
            <a:r>
              <a:rPr lang="nl-NL" dirty="0" err="1"/>
              <a:t>ey</a:t>
            </a:r>
            <a:r>
              <a:rPr lang="en-US" dirty="0"/>
              <a:t>, value).</a:t>
            </a: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moet</a:t>
            </a:r>
            <a:r>
              <a:rPr lang="en-US" dirty="0"/>
              <a:t> </a:t>
            </a:r>
            <a:r>
              <a:rPr lang="nl-NL" dirty="0" err="1"/>
              <a:t>orgineel</a:t>
            </a:r>
            <a:r>
              <a:rPr lang="en-US" dirty="0"/>
              <a:t> </a:t>
            </a:r>
            <a:r>
              <a:rPr lang="en-US" dirty="0" err="1"/>
              <a:t>zijn</a:t>
            </a:r>
            <a:r>
              <a:rPr lang="en-US" dirty="0"/>
              <a:t>.</a:t>
            </a:r>
            <a:endParaRPr lang="nl-NL" dirty="0"/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unordered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_</a:t>
            </a:r>
            <a:r>
              <a:rPr lang="en-US" dirty="0" smtClean="0">
                <a:solidFill>
                  <a:schemeClr val="hlink"/>
                </a:solidFill>
                <a:latin typeface="Consolas"/>
              </a:rPr>
              <a:t>m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ultimap</a:t>
            </a:r>
            <a:endParaRPr lang="en-US" dirty="0">
              <a:solidFill>
                <a:schemeClr val="hlink"/>
              </a:solidFill>
              <a:latin typeface="Consolas"/>
            </a:endParaRPr>
          </a:p>
          <a:p>
            <a:pPr lvl="2"/>
            <a:r>
              <a:rPr lang="en-US" dirty="0" err="1"/>
              <a:t>Verzameling</a:t>
            </a:r>
            <a:r>
              <a:rPr lang="en-US" dirty="0"/>
              <a:t> van </a:t>
            </a:r>
            <a:r>
              <a:rPr lang="en-US" dirty="0" err="1"/>
              <a:t>paren</a:t>
            </a:r>
            <a:r>
              <a:rPr lang="en-US" dirty="0"/>
              <a:t> (</a:t>
            </a:r>
            <a:r>
              <a:rPr lang="en-US" dirty="0" err="1"/>
              <a:t>sleutel</a:t>
            </a:r>
            <a:r>
              <a:rPr lang="en-US" dirty="0"/>
              <a:t>, </a:t>
            </a:r>
            <a:r>
              <a:rPr lang="en-US" dirty="0" err="1"/>
              <a:t>waarde</a:t>
            </a:r>
            <a:r>
              <a:rPr lang="en-US" dirty="0"/>
              <a:t>) (k</a:t>
            </a:r>
            <a:r>
              <a:rPr lang="nl-NL" dirty="0" err="1"/>
              <a:t>ey</a:t>
            </a:r>
            <a:r>
              <a:rPr lang="en-US" dirty="0"/>
              <a:t>, value).</a:t>
            </a:r>
            <a:endParaRPr lang="en-US" dirty="0">
              <a:solidFill>
                <a:schemeClr val="hlink"/>
              </a:solidFill>
            </a:endParaRPr>
          </a:p>
          <a:p>
            <a:pPr lvl="2"/>
            <a:r>
              <a:rPr lang="en-US" dirty="0" err="1"/>
              <a:t>Sleutel</a:t>
            </a:r>
            <a:r>
              <a:rPr lang="en-US" dirty="0"/>
              <a:t> </a:t>
            </a:r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/>
              <a:t>meerdere</a:t>
            </a:r>
            <a:r>
              <a:rPr lang="en-US" dirty="0"/>
              <a:t> </a:t>
            </a:r>
            <a:r>
              <a:rPr lang="en-US" dirty="0" err="1"/>
              <a:t>malen</a:t>
            </a:r>
            <a:r>
              <a:rPr lang="en-US" dirty="0"/>
              <a:t> </a:t>
            </a:r>
            <a:r>
              <a:rPr lang="en-US" dirty="0" err="1"/>
              <a:t>voorkomen</a:t>
            </a:r>
            <a:r>
              <a:rPr lang="en-US" dirty="0"/>
              <a:t>.</a:t>
            </a:r>
            <a:endParaRPr lang="nl-NL" dirty="0"/>
          </a:p>
          <a:p>
            <a:pPr lvl="2"/>
            <a:endParaRPr lang="en-US" dirty="0">
              <a:solidFill>
                <a:schemeClr val="hlink"/>
              </a:solidFill>
            </a:endParaRPr>
          </a:p>
        </p:txBody>
      </p:sp>
      <p:sp>
        <p:nvSpPr>
          <p:cNvPr id="5" name="Tekstvak 4"/>
          <p:cNvSpPr txBox="1"/>
          <p:nvPr/>
        </p:nvSpPr>
        <p:spPr bwMode="auto">
          <a:xfrm>
            <a:off x="4932040" y="1772816"/>
            <a:ext cx="3828716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Geïmplementeerd</a:t>
            </a:r>
            <a:r>
              <a:rPr lang="en-US" sz="2400" dirty="0" smtClean="0">
                <a:latin typeface="+mn-lt"/>
              </a:rPr>
              <a:t> met </a:t>
            </a:r>
            <a:r>
              <a:rPr lang="en-US" sz="2400" dirty="0" err="1" smtClean="0">
                <a:latin typeface="+mn-lt"/>
              </a:rPr>
              <a:t>een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i="1" dirty="0" smtClean="0">
                <a:latin typeface="+mn-lt"/>
              </a:rPr>
              <a:t>hash table</a:t>
            </a:r>
            <a:endParaRPr lang="nl-NL" sz="2400" i="1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132398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B23E739-A699-426E-BE80-291F1BDB224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71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Containers</a:t>
            </a:r>
            <a:endParaRPr lang="nl-NL"/>
          </a:p>
        </p:txBody>
      </p:sp>
      <p:sp>
        <p:nvSpPr>
          <p:cNvPr id="4710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De containers regelen hun eigen </a:t>
            </a:r>
            <a:r>
              <a:rPr lang="nl-NL" dirty="0">
                <a:solidFill>
                  <a:schemeClr val="hlink"/>
                </a:solidFill>
              </a:rPr>
              <a:t>geheugenbeheer</a:t>
            </a:r>
            <a:r>
              <a:rPr lang="nl-NL" dirty="0"/>
              <a:t>.</a:t>
            </a:r>
          </a:p>
          <a:p>
            <a:endParaRPr lang="nl-NL" dirty="0"/>
          </a:p>
          <a:p>
            <a:r>
              <a:rPr lang="nl-NL" dirty="0"/>
              <a:t>De containers maken </a:t>
            </a:r>
            <a:r>
              <a:rPr lang="nl-NL" dirty="0">
                <a:solidFill>
                  <a:schemeClr val="hlink"/>
                </a:solidFill>
              </a:rPr>
              <a:t>kopietjes</a:t>
            </a:r>
            <a:r>
              <a:rPr lang="nl-NL" dirty="0"/>
              <a:t> van de elementen die erin gestopt worden.  Als je dat niet wilt dan moet je een container met pointers gebruiken.</a:t>
            </a:r>
          </a:p>
          <a:p>
            <a:endParaRPr lang="nl-NL" dirty="0"/>
          </a:p>
          <a:p>
            <a:r>
              <a:rPr lang="nl-NL" dirty="0"/>
              <a:t>Alle objecten in een container zijn van </a:t>
            </a:r>
            <a:r>
              <a:rPr lang="nl-NL" dirty="0" smtClean="0">
                <a:solidFill>
                  <a:schemeClr val="hlink"/>
                </a:solidFill>
              </a:rPr>
              <a:t>hetzelfde </a:t>
            </a:r>
            <a:r>
              <a:rPr lang="nl-NL" dirty="0">
                <a:solidFill>
                  <a:schemeClr val="hlink"/>
                </a:solidFill>
              </a:rPr>
              <a:t>type</a:t>
            </a:r>
            <a:r>
              <a:rPr lang="nl-NL" dirty="0"/>
              <a:t>. (Dat kan wel een </a:t>
            </a:r>
            <a:r>
              <a:rPr lang="nl-NL" dirty="0" err="1"/>
              <a:t>polymor</a:t>
            </a:r>
            <a:r>
              <a:rPr lang="en-US" dirty="0"/>
              <a:t>f</a:t>
            </a:r>
            <a:r>
              <a:rPr lang="nl-NL" dirty="0"/>
              <a:t> pointertype zijn!)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9" name="Rechte verbindingslijn met pijl 28"/>
          <p:cNvCxnSpPr>
            <a:stCxn id="50" idx="3"/>
            <a:endCxn id="53" idx="1"/>
          </p:cNvCxnSpPr>
          <p:nvPr/>
        </p:nvCxnSpPr>
        <p:spPr bwMode="auto">
          <a:xfrm>
            <a:off x="6012160" y="2871356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2" name="Rechte verbindingslijn met pijl 61"/>
          <p:cNvCxnSpPr>
            <a:stCxn id="53" idx="3"/>
            <a:endCxn id="55" idx="1"/>
          </p:cNvCxnSpPr>
          <p:nvPr/>
        </p:nvCxnSpPr>
        <p:spPr bwMode="auto">
          <a:xfrm>
            <a:off x="6732240" y="2871356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48129" name="Rechte verbindingslijn met pijl 48128"/>
          <p:cNvCxnSpPr>
            <a:stCxn id="55" idx="3"/>
            <a:endCxn id="56" idx="1"/>
          </p:cNvCxnSpPr>
          <p:nvPr/>
        </p:nvCxnSpPr>
        <p:spPr bwMode="auto">
          <a:xfrm>
            <a:off x="7452320" y="2871356"/>
            <a:ext cx="366801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4" name="Rechte verbindingslijn met pijl 73"/>
          <p:cNvCxnSpPr/>
          <p:nvPr/>
        </p:nvCxnSpPr>
        <p:spPr bwMode="auto">
          <a:xfrm>
            <a:off x="6012160" y="4238060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5" name="Rechte verbindingslijn met pijl 74"/>
          <p:cNvCxnSpPr/>
          <p:nvPr/>
        </p:nvCxnSpPr>
        <p:spPr bwMode="auto">
          <a:xfrm>
            <a:off x="6728883" y="4238060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76" name="Rechte verbindingslijn met pijl 75"/>
          <p:cNvCxnSpPr/>
          <p:nvPr/>
        </p:nvCxnSpPr>
        <p:spPr bwMode="auto">
          <a:xfrm>
            <a:off x="7452320" y="4238060"/>
            <a:ext cx="366801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81" name="Rechte verbindingslijn met pijl 80"/>
          <p:cNvCxnSpPr/>
          <p:nvPr/>
        </p:nvCxnSpPr>
        <p:spPr bwMode="auto">
          <a:xfrm flipH="1">
            <a:off x="6012160" y="4396640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82" name="Rechte verbindingslijn met pijl 81"/>
          <p:cNvCxnSpPr/>
          <p:nvPr/>
        </p:nvCxnSpPr>
        <p:spPr bwMode="auto">
          <a:xfrm flipH="1">
            <a:off x="6728883" y="4399581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83" name="Rechte verbindingslijn met pijl 82"/>
          <p:cNvCxnSpPr/>
          <p:nvPr/>
        </p:nvCxnSpPr>
        <p:spPr bwMode="auto">
          <a:xfrm flipH="1">
            <a:off x="7452320" y="4402522"/>
            <a:ext cx="360040" cy="0"/>
          </a:xfrm>
          <a:prstGeom prst="straightConnector1">
            <a:avLst/>
          </a:prstGeom>
          <a:solidFill>
            <a:srgbClr val="FFFFFF"/>
          </a:solidFill>
          <a:ln w="50800" cap="flat" cmpd="sng" algn="ctr">
            <a:solidFill>
              <a:srgbClr val="009900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sp>
        <p:nvSpPr>
          <p:cNvPr id="48130" name="Tijdelijke aanduiding voor dianummer 2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CCFDBA9-9541-4C48-9221-5C3C93E5EB5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813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Sequentiële containers</a:t>
            </a:r>
          </a:p>
        </p:txBody>
      </p:sp>
      <p:sp>
        <p:nvSpPr>
          <p:cNvPr id="4" name="Tekstvak 3"/>
          <p:cNvSpPr txBox="1"/>
          <p:nvPr/>
        </p:nvSpPr>
        <p:spPr bwMode="auto">
          <a:xfrm>
            <a:off x="1834417" y="1468101"/>
            <a:ext cx="1314784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3200" b="1" dirty="0">
                <a:solidFill>
                  <a:schemeClr val="tx1"/>
                </a:solidFill>
                <a:latin typeface="Consolas"/>
              </a:rPr>
              <a:t>a</a:t>
            </a:r>
            <a:r>
              <a:rPr lang="en-US" sz="3200" b="1" dirty="0" smtClean="0">
                <a:solidFill>
                  <a:schemeClr val="tx1"/>
                </a:solidFill>
                <a:latin typeface="Consolas"/>
              </a:rPr>
              <a:t>rray</a:t>
            </a:r>
            <a:endParaRPr lang="nl-NL" sz="3200" b="1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18" name="Tekstvak 17"/>
          <p:cNvSpPr txBox="1"/>
          <p:nvPr/>
        </p:nvSpPr>
        <p:spPr bwMode="auto">
          <a:xfrm>
            <a:off x="1775252" y="2898439"/>
            <a:ext cx="1540806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3200" b="1" dirty="0" smtClean="0">
                <a:solidFill>
                  <a:schemeClr val="tx1"/>
                </a:solidFill>
                <a:latin typeface="Consolas"/>
              </a:rPr>
              <a:t>vector</a:t>
            </a:r>
            <a:endParaRPr lang="nl-NL" sz="3200" b="1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13" name="PIJL-RECHTS 12"/>
          <p:cNvSpPr/>
          <p:nvPr/>
        </p:nvSpPr>
        <p:spPr bwMode="auto">
          <a:xfrm>
            <a:off x="3995936" y="3450974"/>
            <a:ext cx="504056" cy="550778"/>
          </a:xfrm>
          <a:prstGeom prst="rightArrow">
            <a:avLst/>
          </a:prstGeom>
          <a:solidFill>
            <a:srgbClr val="0099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35" name="Tekstvak 34"/>
          <p:cNvSpPr txBox="1"/>
          <p:nvPr/>
        </p:nvSpPr>
        <p:spPr bwMode="auto">
          <a:xfrm>
            <a:off x="1878814" y="4340255"/>
            <a:ext cx="1314784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3200" b="1" dirty="0" err="1" smtClean="0">
                <a:solidFill>
                  <a:schemeClr val="tx1"/>
                </a:solidFill>
                <a:latin typeface="Consolas"/>
              </a:rPr>
              <a:t>deque</a:t>
            </a:r>
            <a:endParaRPr lang="nl-NL" sz="3200" b="1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32" name="PIJL-RECHTS 31"/>
          <p:cNvSpPr/>
          <p:nvPr/>
        </p:nvSpPr>
        <p:spPr bwMode="auto">
          <a:xfrm>
            <a:off x="3986486" y="4892790"/>
            <a:ext cx="504056" cy="550778"/>
          </a:xfrm>
          <a:prstGeom prst="rightArrow">
            <a:avLst/>
          </a:prstGeom>
          <a:solidFill>
            <a:srgbClr val="0099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44" name="PIJL-RECHTS 43"/>
          <p:cNvSpPr/>
          <p:nvPr/>
        </p:nvSpPr>
        <p:spPr bwMode="auto">
          <a:xfrm rot="10800000">
            <a:off x="491055" y="4892790"/>
            <a:ext cx="504056" cy="550778"/>
          </a:xfrm>
          <a:prstGeom prst="rightArrow">
            <a:avLst/>
          </a:prstGeom>
          <a:solidFill>
            <a:srgbClr val="0099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50" name="Rechthoek 49"/>
          <p:cNvSpPr/>
          <p:nvPr/>
        </p:nvSpPr>
        <p:spPr bwMode="auto">
          <a:xfrm>
            <a:off x="5652120" y="2691336"/>
            <a:ext cx="360040" cy="360040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53" name="Rechthoek 52"/>
          <p:cNvSpPr/>
          <p:nvPr/>
        </p:nvSpPr>
        <p:spPr bwMode="auto">
          <a:xfrm>
            <a:off x="6372200" y="2691336"/>
            <a:ext cx="360040" cy="360040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55" name="Rechthoek 54"/>
          <p:cNvSpPr/>
          <p:nvPr/>
        </p:nvSpPr>
        <p:spPr bwMode="auto">
          <a:xfrm>
            <a:off x="7092280" y="2692993"/>
            <a:ext cx="360040" cy="356726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56" name="Rechthoek 55"/>
          <p:cNvSpPr/>
          <p:nvPr/>
        </p:nvSpPr>
        <p:spPr bwMode="auto">
          <a:xfrm>
            <a:off x="7819121" y="2692993"/>
            <a:ext cx="360040" cy="356726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49" name="Tekstvak 48"/>
          <p:cNvSpPr txBox="1"/>
          <p:nvPr/>
        </p:nvSpPr>
        <p:spPr bwMode="auto">
          <a:xfrm>
            <a:off x="5460429" y="2041774"/>
            <a:ext cx="2896948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3200" b="1" dirty="0" err="1" smtClean="0">
                <a:solidFill>
                  <a:schemeClr val="tx1"/>
                </a:solidFill>
                <a:latin typeface="Consolas"/>
              </a:rPr>
              <a:t>forward_list</a:t>
            </a:r>
            <a:endParaRPr lang="nl-NL" sz="3200" b="1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69" name="Rechthoek 68"/>
          <p:cNvSpPr/>
          <p:nvPr/>
        </p:nvSpPr>
        <p:spPr bwMode="auto">
          <a:xfrm>
            <a:off x="5652120" y="4152490"/>
            <a:ext cx="360040" cy="360040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70" name="Rechthoek 69"/>
          <p:cNvSpPr/>
          <p:nvPr/>
        </p:nvSpPr>
        <p:spPr bwMode="auto">
          <a:xfrm>
            <a:off x="6372200" y="4152490"/>
            <a:ext cx="360040" cy="360040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71" name="Rechthoek 70"/>
          <p:cNvSpPr/>
          <p:nvPr/>
        </p:nvSpPr>
        <p:spPr bwMode="auto">
          <a:xfrm>
            <a:off x="7092280" y="4154147"/>
            <a:ext cx="360040" cy="356726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72" name="Rechthoek 71"/>
          <p:cNvSpPr/>
          <p:nvPr/>
        </p:nvSpPr>
        <p:spPr bwMode="auto">
          <a:xfrm>
            <a:off x="7819121" y="4154147"/>
            <a:ext cx="360040" cy="356726"/>
          </a:xfrm>
          <a:prstGeom prst="rect">
            <a:avLst/>
          </a:prstGeom>
          <a:solidFill>
            <a:srgbClr val="FFFF00"/>
          </a:solidFill>
          <a:ln w="1905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73" name="Tekstvak 72"/>
          <p:cNvSpPr txBox="1"/>
          <p:nvPr/>
        </p:nvSpPr>
        <p:spPr bwMode="auto">
          <a:xfrm>
            <a:off x="6367880" y="3481767"/>
            <a:ext cx="1088761" cy="584775"/>
          </a:xfrm>
          <a:prstGeom prst="rect">
            <a:avLst/>
          </a:prstGeom>
          <a:noFill/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3200" b="1" dirty="0" smtClean="0">
                <a:solidFill>
                  <a:schemeClr val="tx1"/>
                </a:solidFill>
                <a:latin typeface="Consolas"/>
              </a:rPr>
              <a:t>list</a:t>
            </a:r>
            <a:endParaRPr lang="nl-NL" sz="3200" b="1" dirty="0">
              <a:solidFill>
                <a:schemeClr val="tx1"/>
              </a:solidFill>
              <a:latin typeface="Consolas"/>
            </a:endParaRPr>
          </a:p>
        </p:txBody>
      </p:sp>
      <p:grpSp>
        <p:nvGrpSpPr>
          <p:cNvPr id="51" name="Groep 50"/>
          <p:cNvGrpSpPr/>
          <p:nvPr/>
        </p:nvGrpSpPr>
        <p:grpSpPr>
          <a:xfrm>
            <a:off x="1055009" y="2122240"/>
            <a:ext cx="2880320" cy="358382"/>
            <a:chOff x="1055009" y="2122240"/>
            <a:chExt cx="2880320" cy="358382"/>
          </a:xfrm>
        </p:grpSpPr>
        <p:sp>
          <p:nvSpPr>
            <p:cNvPr id="2" name="Rechthoek 1"/>
            <p:cNvSpPr/>
            <p:nvPr/>
          </p:nvSpPr>
          <p:spPr bwMode="auto">
            <a:xfrm>
              <a:off x="1055009" y="2122242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6" name="Rechthoek 5"/>
            <p:cNvSpPr/>
            <p:nvPr/>
          </p:nvSpPr>
          <p:spPr bwMode="auto">
            <a:xfrm>
              <a:off x="1415212" y="2122240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7" name="Rechthoek 6"/>
            <p:cNvSpPr/>
            <p:nvPr/>
          </p:nvSpPr>
          <p:spPr bwMode="auto">
            <a:xfrm>
              <a:off x="213512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8" name="Rechthoek 7"/>
            <p:cNvSpPr/>
            <p:nvPr/>
          </p:nvSpPr>
          <p:spPr bwMode="auto">
            <a:xfrm>
              <a:off x="177508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9" name="Rechthoek 8"/>
            <p:cNvSpPr/>
            <p:nvPr/>
          </p:nvSpPr>
          <p:spPr bwMode="auto">
            <a:xfrm>
              <a:off x="3215249" y="2122242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" name="Rechthoek 9"/>
            <p:cNvSpPr/>
            <p:nvPr/>
          </p:nvSpPr>
          <p:spPr bwMode="auto">
            <a:xfrm>
              <a:off x="249516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2" name="Rechthoek 11"/>
            <p:cNvSpPr/>
            <p:nvPr/>
          </p:nvSpPr>
          <p:spPr bwMode="auto">
            <a:xfrm>
              <a:off x="2855209" y="2122240"/>
              <a:ext cx="360040" cy="358381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98" name="Rechthoek 97"/>
            <p:cNvSpPr/>
            <p:nvPr/>
          </p:nvSpPr>
          <p:spPr bwMode="auto">
            <a:xfrm>
              <a:off x="3575289" y="2122240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</p:grpSp>
      <p:grpSp>
        <p:nvGrpSpPr>
          <p:cNvPr id="99" name="Groep 98"/>
          <p:cNvGrpSpPr/>
          <p:nvPr/>
        </p:nvGrpSpPr>
        <p:grpSpPr>
          <a:xfrm>
            <a:off x="1055009" y="4988988"/>
            <a:ext cx="2880320" cy="358382"/>
            <a:chOff x="1055009" y="2122240"/>
            <a:chExt cx="2880320" cy="358382"/>
          </a:xfrm>
        </p:grpSpPr>
        <p:sp>
          <p:nvSpPr>
            <p:cNvPr id="100" name="Rechthoek 99"/>
            <p:cNvSpPr/>
            <p:nvPr/>
          </p:nvSpPr>
          <p:spPr bwMode="auto">
            <a:xfrm>
              <a:off x="1055009" y="2122242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1" name="Rechthoek 100"/>
            <p:cNvSpPr/>
            <p:nvPr/>
          </p:nvSpPr>
          <p:spPr bwMode="auto">
            <a:xfrm>
              <a:off x="1415212" y="2122240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2" name="Rechthoek 101"/>
            <p:cNvSpPr/>
            <p:nvPr/>
          </p:nvSpPr>
          <p:spPr bwMode="auto">
            <a:xfrm>
              <a:off x="213512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3" name="Rechthoek 102"/>
            <p:cNvSpPr/>
            <p:nvPr/>
          </p:nvSpPr>
          <p:spPr bwMode="auto">
            <a:xfrm>
              <a:off x="177508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4" name="Rechthoek 103"/>
            <p:cNvSpPr/>
            <p:nvPr/>
          </p:nvSpPr>
          <p:spPr bwMode="auto">
            <a:xfrm>
              <a:off x="3215249" y="2122242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5" name="Rechthoek 104"/>
            <p:cNvSpPr/>
            <p:nvPr/>
          </p:nvSpPr>
          <p:spPr bwMode="auto">
            <a:xfrm>
              <a:off x="249516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6" name="Rechthoek 105"/>
            <p:cNvSpPr/>
            <p:nvPr/>
          </p:nvSpPr>
          <p:spPr bwMode="auto">
            <a:xfrm>
              <a:off x="2855209" y="2122240"/>
              <a:ext cx="360040" cy="358381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07" name="Rechthoek 106"/>
            <p:cNvSpPr/>
            <p:nvPr/>
          </p:nvSpPr>
          <p:spPr bwMode="auto">
            <a:xfrm>
              <a:off x="3575289" y="2122240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</p:grpSp>
      <p:grpSp>
        <p:nvGrpSpPr>
          <p:cNvPr id="108" name="Groep 107"/>
          <p:cNvGrpSpPr/>
          <p:nvPr/>
        </p:nvGrpSpPr>
        <p:grpSpPr>
          <a:xfrm>
            <a:off x="1055009" y="3547172"/>
            <a:ext cx="2880320" cy="358382"/>
            <a:chOff x="1055009" y="2122240"/>
            <a:chExt cx="2880320" cy="358382"/>
          </a:xfrm>
        </p:grpSpPr>
        <p:sp>
          <p:nvSpPr>
            <p:cNvPr id="109" name="Rechthoek 108"/>
            <p:cNvSpPr/>
            <p:nvPr/>
          </p:nvSpPr>
          <p:spPr bwMode="auto">
            <a:xfrm>
              <a:off x="1055009" y="2122242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0" name="Rechthoek 109"/>
            <p:cNvSpPr/>
            <p:nvPr/>
          </p:nvSpPr>
          <p:spPr bwMode="auto">
            <a:xfrm>
              <a:off x="1415212" y="2122240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1" name="Rechthoek 110"/>
            <p:cNvSpPr/>
            <p:nvPr/>
          </p:nvSpPr>
          <p:spPr bwMode="auto">
            <a:xfrm>
              <a:off x="213512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2" name="Rechthoek 111"/>
            <p:cNvSpPr/>
            <p:nvPr/>
          </p:nvSpPr>
          <p:spPr bwMode="auto">
            <a:xfrm>
              <a:off x="177508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3" name="Rechthoek 112"/>
            <p:cNvSpPr/>
            <p:nvPr/>
          </p:nvSpPr>
          <p:spPr bwMode="auto">
            <a:xfrm>
              <a:off x="3215249" y="2122242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4" name="Rechthoek 113"/>
            <p:cNvSpPr/>
            <p:nvPr/>
          </p:nvSpPr>
          <p:spPr bwMode="auto">
            <a:xfrm>
              <a:off x="2495169" y="2122240"/>
              <a:ext cx="360040" cy="358382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5" name="Rechthoek 114"/>
            <p:cNvSpPr/>
            <p:nvPr/>
          </p:nvSpPr>
          <p:spPr bwMode="auto">
            <a:xfrm>
              <a:off x="2855209" y="2122240"/>
              <a:ext cx="360040" cy="358381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  <p:sp>
          <p:nvSpPr>
            <p:cNvPr id="116" name="Rechthoek 115"/>
            <p:cNvSpPr/>
            <p:nvPr/>
          </p:nvSpPr>
          <p:spPr bwMode="auto">
            <a:xfrm>
              <a:off x="3575289" y="2122240"/>
              <a:ext cx="360040" cy="358380"/>
            </a:xfrm>
            <a:prstGeom prst="rect">
              <a:avLst/>
            </a:prstGeom>
            <a:solidFill>
              <a:srgbClr val="FFFF00"/>
            </a:solidFill>
            <a:ln w="19050" cap="flat" cmpd="sng" algn="ctr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R="0" algn="ctr" defTabSz="914400" rtl="0" eaLnBrk="0" fontAlgn="base" latinLnBrk="0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>
                  <a:schemeClr val="hlink"/>
                </a:buClr>
                <a:buSzPct val="90000"/>
                <a:buNone/>
                <a:tabLst/>
              </a:pPr>
              <a:endPara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endParaRPr>
            </a:p>
          </p:txBody>
        </p:sp>
      </p:grpSp>
      <p:sp>
        <p:nvSpPr>
          <p:cNvPr id="14" name="Rechthoek 13"/>
          <p:cNvSpPr/>
          <p:nvPr/>
        </p:nvSpPr>
        <p:spPr bwMode="auto">
          <a:xfrm>
            <a:off x="3812948" y="3483213"/>
            <a:ext cx="144016" cy="52019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45" name="Rechthoek 44"/>
          <p:cNvSpPr/>
          <p:nvPr/>
        </p:nvSpPr>
        <p:spPr bwMode="auto">
          <a:xfrm rot="10800000">
            <a:off x="1014163" y="4873251"/>
            <a:ext cx="144016" cy="52019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33" name="Rechthoek 32"/>
          <p:cNvSpPr/>
          <p:nvPr/>
        </p:nvSpPr>
        <p:spPr bwMode="auto">
          <a:xfrm>
            <a:off x="3812948" y="4925029"/>
            <a:ext cx="144016" cy="52019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8064AA5-6D53-4084-89BC-939732611B6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Sequentiële containers</a:t>
            </a:r>
          </a:p>
        </p:txBody>
      </p:sp>
      <p:sp>
        <p:nvSpPr>
          <p:cNvPr id="491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143000"/>
            <a:ext cx="8421688" cy="52562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>
                <a:latin typeface="Consolas"/>
              </a:rPr>
              <a:t>v</a:t>
            </a:r>
            <a:r>
              <a:rPr lang="nl-NL" b="1" dirty="0" err="1">
                <a:latin typeface="Consolas"/>
              </a:rPr>
              <a:t>ector</a:t>
            </a:r>
            <a:endParaRPr lang="nl-NL" b="1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dirty="0"/>
              <a:t>random </a:t>
            </a:r>
            <a:r>
              <a:rPr lang="nl-NL" dirty="0" smtClean="0"/>
              <a:t>access op index</a:t>
            </a:r>
            <a:endParaRPr lang="nl-NL" dirty="0"/>
          </a:p>
          <a:p>
            <a:pPr lvl="2">
              <a:lnSpc>
                <a:spcPct val="90000"/>
              </a:lnSpc>
            </a:pPr>
            <a:r>
              <a:rPr lang="nl-NL" dirty="0">
                <a:solidFill>
                  <a:schemeClr val="hlink"/>
                </a:solidFill>
                <a:latin typeface="Consolas"/>
              </a:rPr>
              <a:t>operator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[]</a:t>
            </a:r>
            <a:r>
              <a:rPr lang="en-US" dirty="0"/>
              <a:t>, </a:t>
            </a:r>
            <a:r>
              <a:rPr lang="nl-NL" dirty="0">
                <a:solidFill>
                  <a:srgbClr val="0000FF"/>
                </a:solidFill>
                <a:latin typeface="Consolas"/>
              </a:rPr>
              <a:t>at</a:t>
            </a:r>
            <a:r>
              <a:rPr lang="nl-NL" dirty="0" smtClean="0">
                <a:latin typeface="Consolas"/>
              </a:rPr>
              <a:t>(…)</a:t>
            </a:r>
            <a:r>
              <a:rPr lang="nl-NL" dirty="0" smtClean="0"/>
              <a:t> </a:t>
            </a:r>
            <a:r>
              <a:rPr lang="nl-NL" dirty="0"/>
              <a:t>gooit </a:t>
            </a:r>
            <a:r>
              <a:rPr lang="nl-NL" dirty="0" err="1"/>
              <a:t>exception</a:t>
            </a:r>
            <a:r>
              <a:rPr lang="nl-NL" dirty="0"/>
              <a:t> </a:t>
            </a:r>
            <a:r>
              <a:rPr lang="nl-NL" dirty="0" err="1">
                <a:latin typeface="Consolas"/>
              </a:rPr>
              <a:t>out_of_range</a:t>
            </a:r>
            <a:endParaRPr lang="nl-NL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dirty="0"/>
              <a:t>toevoegen of verwijderen</a:t>
            </a:r>
          </a:p>
          <a:p>
            <a:pPr lvl="2">
              <a:lnSpc>
                <a:spcPct val="90000"/>
              </a:lnSpc>
            </a:pPr>
            <a:r>
              <a:rPr lang="nl-NL" dirty="0" err="1">
                <a:solidFill>
                  <a:schemeClr val="hlink"/>
                </a:solidFill>
                <a:latin typeface="Consolas"/>
              </a:rPr>
              <a:t>push_back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en-US" dirty="0" smtClean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pop_back</a:t>
            </a:r>
            <a:r>
              <a:rPr lang="nl-NL" dirty="0">
                <a:latin typeface="Consolas"/>
              </a:rPr>
              <a:t>()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lvl="2">
              <a:lnSpc>
                <a:spcPct val="90000"/>
              </a:lnSpc>
            </a:pPr>
            <a:r>
              <a:rPr lang="nl-NL" dirty="0" err="1">
                <a:solidFill>
                  <a:schemeClr val="hlink"/>
                </a:solidFill>
                <a:latin typeface="Consolas"/>
              </a:rPr>
              <a:t>insert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en-US" dirty="0" smtClean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erase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chemeClr val="tx2"/>
                </a:solidFill>
              </a:rPr>
              <a:t>n</a:t>
            </a:r>
            <a:r>
              <a:rPr lang="nl-NL" dirty="0" smtClean="0"/>
              <a:t>)</a:t>
            </a:r>
            <a:endParaRPr lang="nl-NL" dirty="0"/>
          </a:p>
          <a:p>
            <a:pPr>
              <a:lnSpc>
                <a:spcPct val="90000"/>
              </a:lnSpc>
            </a:pPr>
            <a:endParaRPr lang="en-US" b="1" dirty="0" smtClean="0"/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onsolas"/>
              </a:rPr>
              <a:t>d</a:t>
            </a:r>
            <a:r>
              <a:rPr lang="nl-NL" b="1" dirty="0" err="1">
                <a:latin typeface="Consolas"/>
              </a:rPr>
              <a:t>eque</a:t>
            </a:r>
            <a:endParaRPr lang="nl-NL" b="1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dirty="0" smtClean="0"/>
              <a:t>random access op index</a:t>
            </a:r>
          </a:p>
          <a:p>
            <a:pPr lvl="2">
              <a:lnSpc>
                <a:spcPct val="90000"/>
              </a:lnSpc>
            </a:pPr>
            <a:r>
              <a:rPr lang="nl-NL" dirty="0">
                <a:solidFill>
                  <a:schemeClr val="hlink"/>
                </a:solidFill>
                <a:latin typeface="Consolas"/>
              </a:rPr>
              <a:t>operator[]</a:t>
            </a:r>
            <a:r>
              <a:rPr lang="en-US" dirty="0"/>
              <a:t>, </a:t>
            </a:r>
            <a:r>
              <a:rPr lang="nl-NL" dirty="0">
                <a:solidFill>
                  <a:srgbClr val="0000FF"/>
                </a:solidFill>
                <a:latin typeface="Consolas"/>
              </a:rPr>
              <a:t>at</a:t>
            </a:r>
            <a:r>
              <a:rPr lang="nl-NL" dirty="0">
                <a:latin typeface="Consolas"/>
              </a:rPr>
              <a:t>(…)</a:t>
            </a:r>
            <a:r>
              <a:rPr lang="nl-NL" dirty="0"/>
              <a:t> gooit </a:t>
            </a:r>
            <a:r>
              <a:rPr lang="nl-NL" dirty="0" err="1"/>
              <a:t>exception</a:t>
            </a:r>
            <a:r>
              <a:rPr lang="nl-NL" dirty="0"/>
              <a:t> </a:t>
            </a:r>
            <a:r>
              <a:rPr lang="nl-NL" dirty="0" err="1">
                <a:latin typeface="Consolas"/>
              </a:rPr>
              <a:t>out_of_range</a:t>
            </a:r>
            <a:endParaRPr lang="nl-NL" dirty="0" smtClean="0"/>
          </a:p>
          <a:p>
            <a:pPr lvl="1">
              <a:lnSpc>
                <a:spcPct val="90000"/>
              </a:lnSpc>
            </a:pPr>
            <a:r>
              <a:rPr lang="nl-NL" dirty="0" smtClean="0"/>
              <a:t>toevoegen </a:t>
            </a:r>
            <a:r>
              <a:rPr lang="nl-NL" dirty="0"/>
              <a:t>of verwijderen</a:t>
            </a:r>
          </a:p>
          <a:p>
            <a:pPr lvl="2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push_front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pop_front</a:t>
            </a:r>
            <a:r>
              <a:rPr lang="nl-NL" dirty="0" smtClean="0">
                <a:latin typeface="Consolas"/>
              </a:rPr>
              <a:t>()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lvl="2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push_back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en-US" dirty="0" smtClean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pop_back</a:t>
            </a:r>
            <a:r>
              <a:rPr lang="nl-NL" dirty="0" smtClean="0">
                <a:latin typeface="Consolas"/>
              </a:rPr>
              <a:t>()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lvl="2">
              <a:lnSpc>
                <a:spcPct val="90000"/>
              </a:lnSpc>
            </a:pPr>
            <a:r>
              <a:rPr lang="nl-NL" dirty="0" err="1">
                <a:solidFill>
                  <a:schemeClr val="hlink"/>
                </a:solidFill>
                <a:latin typeface="Consolas"/>
              </a:rPr>
              <a:t>insert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en-US" dirty="0" smtClean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erase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chemeClr val="tx2"/>
                </a:solidFill>
              </a:rPr>
              <a:t>n</a:t>
            </a:r>
            <a:r>
              <a:rPr lang="nl-NL" dirty="0" smtClean="0"/>
              <a:t>)</a:t>
            </a:r>
            <a:endParaRPr lang="nl-NL" dirty="0"/>
          </a:p>
          <a:p>
            <a:pPr marL="0" indent="0">
              <a:lnSpc>
                <a:spcPct val="90000"/>
              </a:lnSpc>
              <a:buNone/>
            </a:pPr>
            <a:endParaRPr lang="nl-NL" sz="1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8064AA5-6D53-4084-89BC-939732611B6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91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Sequentiële containers</a:t>
            </a:r>
          </a:p>
        </p:txBody>
      </p:sp>
      <p:sp>
        <p:nvSpPr>
          <p:cNvPr id="491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143000"/>
            <a:ext cx="8421688" cy="52562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b="1" dirty="0" err="1" smtClean="0">
                <a:latin typeface="Consolas"/>
              </a:rPr>
              <a:t>forward_l</a:t>
            </a:r>
            <a:r>
              <a:rPr lang="nl-NL" b="1" dirty="0" err="1">
                <a:latin typeface="Consolas"/>
              </a:rPr>
              <a:t>ist</a:t>
            </a:r>
            <a:endParaRPr lang="nl-NL" b="1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dirty="0">
                <a:solidFill>
                  <a:schemeClr val="tx2"/>
                </a:solidFill>
              </a:rPr>
              <a:t>geen</a:t>
            </a:r>
            <a:r>
              <a:rPr lang="nl-NL" dirty="0"/>
              <a:t> random </a:t>
            </a:r>
            <a:r>
              <a:rPr lang="nl-NL" dirty="0" smtClean="0"/>
              <a:t>access op index</a:t>
            </a:r>
            <a:endParaRPr lang="nl-NL" dirty="0"/>
          </a:p>
          <a:p>
            <a:pPr lvl="1">
              <a:lnSpc>
                <a:spcPct val="90000"/>
              </a:lnSpc>
            </a:pPr>
            <a:r>
              <a:rPr lang="nl-NL" dirty="0"/>
              <a:t>toevoegen of verwijderen</a:t>
            </a:r>
          </a:p>
          <a:p>
            <a:pPr lvl="2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push_front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pop_front</a:t>
            </a:r>
            <a:r>
              <a:rPr lang="nl-NL" dirty="0">
                <a:latin typeface="Consolas"/>
              </a:rPr>
              <a:t>()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lvl="2">
              <a:lnSpc>
                <a:spcPct val="90000"/>
              </a:lnSpc>
            </a:pPr>
            <a:r>
              <a:rPr lang="nl-NL" dirty="0" err="1">
                <a:solidFill>
                  <a:schemeClr val="hlink"/>
                </a:solidFill>
                <a:latin typeface="Consolas"/>
              </a:rPr>
              <a:t>i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nsert_after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erase_after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 smtClean="0"/>
              <a:t>)</a:t>
            </a:r>
          </a:p>
          <a:p>
            <a:pPr>
              <a:lnSpc>
                <a:spcPct val="90000"/>
              </a:lnSpc>
            </a:pPr>
            <a:endParaRPr lang="en-US" b="1" dirty="0" smtClean="0"/>
          </a:p>
          <a:p>
            <a:pPr>
              <a:lnSpc>
                <a:spcPct val="90000"/>
              </a:lnSpc>
            </a:pPr>
            <a:r>
              <a:rPr lang="en-US" b="1" dirty="0" smtClean="0">
                <a:latin typeface="Consolas"/>
              </a:rPr>
              <a:t>l</a:t>
            </a:r>
            <a:r>
              <a:rPr lang="nl-NL" b="1" dirty="0" err="1">
                <a:latin typeface="Consolas"/>
              </a:rPr>
              <a:t>ist</a:t>
            </a:r>
            <a:endParaRPr lang="nl-NL" b="1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dirty="0">
                <a:solidFill>
                  <a:schemeClr val="tx2"/>
                </a:solidFill>
              </a:rPr>
              <a:t>geen</a:t>
            </a:r>
            <a:r>
              <a:rPr lang="nl-NL" dirty="0"/>
              <a:t> random </a:t>
            </a:r>
            <a:r>
              <a:rPr lang="nl-NL" dirty="0" smtClean="0"/>
              <a:t>access op index</a:t>
            </a:r>
            <a:endParaRPr lang="nl-NL" dirty="0"/>
          </a:p>
          <a:p>
            <a:pPr lvl="1">
              <a:lnSpc>
                <a:spcPct val="90000"/>
              </a:lnSpc>
            </a:pPr>
            <a:r>
              <a:rPr lang="nl-NL" dirty="0"/>
              <a:t>toevoegen of verwijderen</a:t>
            </a:r>
          </a:p>
          <a:p>
            <a:pPr lvl="2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push_front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pop_front</a:t>
            </a:r>
            <a:r>
              <a:rPr lang="nl-NL" dirty="0" smtClean="0">
                <a:latin typeface="Consolas"/>
              </a:rPr>
              <a:t>()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lvl="2">
              <a:lnSpc>
                <a:spcPct val="90000"/>
              </a:lnSpc>
            </a:pP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push_back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en-US" dirty="0" smtClean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pop_back</a:t>
            </a:r>
            <a:r>
              <a:rPr lang="nl-NL" dirty="0" smtClean="0">
                <a:latin typeface="Consolas"/>
              </a:rPr>
              <a:t>()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lvl="2">
              <a:lnSpc>
                <a:spcPct val="90000"/>
              </a:lnSpc>
            </a:pPr>
            <a:r>
              <a:rPr lang="nl-NL" dirty="0" err="1">
                <a:solidFill>
                  <a:schemeClr val="hlink"/>
                </a:solidFill>
                <a:latin typeface="Consolas"/>
              </a:rPr>
              <a:t>insert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>
                <a:latin typeface="Consolas"/>
              </a:rPr>
              <a:t>	</a:t>
            </a:r>
            <a:r>
              <a:rPr lang="en-US" dirty="0" smtClean="0">
                <a:latin typeface="Consolas"/>
              </a:rPr>
              <a:t>	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erase</a:t>
            </a:r>
            <a:r>
              <a:rPr lang="nl-NL" dirty="0" smtClean="0">
                <a:latin typeface="Consolas"/>
              </a:rPr>
              <a:t>(…)</a:t>
            </a: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nl-NL" dirty="0" smtClean="0"/>
              <a:t>O(</a:t>
            </a:r>
            <a:r>
              <a:rPr lang="nl-NL" dirty="0" smtClean="0">
                <a:solidFill>
                  <a:srgbClr val="009900"/>
                </a:solidFill>
              </a:rPr>
              <a:t>1</a:t>
            </a:r>
            <a:r>
              <a:rPr lang="nl-NL" dirty="0"/>
              <a:t>)</a:t>
            </a:r>
          </a:p>
          <a:p>
            <a:pPr marL="0" indent="0">
              <a:lnSpc>
                <a:spcPct val="90000"/>
              </a:lnSpc>
              <a:buNone/>
            </a:pPr>
            <a:endParaRPr lang="nl-NL" sz="2600" dirty="0"/>
          </a:p>
        </p:txBody>
      </p:sp>
    </p:spTree>
    <p:extLst>
      <p:ext uri="{BB962C8B-B14F-4D97-AF65-F5344CB8AC3E}">
        <p14:creationId xmlns:p14="http://schemas.microsoft.com/office/powerpoint/2010/main" val="904614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B2DEDCD-06E5-4301-9429-CAA9135D735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01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v</a:t>
            </a:r>
            <a:r>
              <a:rPr lang="nl-NL" dirty="0" err="1">
                <a:latin typeface="Consolas"/>
              </a:rPr>
              <a:t>ector</a:t>
            </a:r>
            <a:r>
              <a:rPr lang="nl-NL" dirty="0"/>
              <a:t> </a:t>
            </a:r>
            <a:r>
              <a:rPr lang="nl-NL" sz="3200" dirty="0"/>
              <a:t>voorbeeld</a:t>
            </a:r>
          </a:p>
        </p:txBody>
      </p:sp>
      <p:sp>
        <p:nvSpPr>
          <p:cNvPr id="5018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115866"/>
            <a:ext cx="8421688" cy="5733256"/>
          </a:xfrm>
        </p:spPr>
        <p:txBody>
          <a:bodyPr/>
          <a:lstStyle/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&lt;vector&gt;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b="1" dirty="0">
                <a:latin typeface="Consolas"/>
              </a:rPr>
              <a:t>vector&lt;</a:t>
            </a:r>
            <a:r>
              <a:rPr lang="nl-NL" sz="1800" b="1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>
                <a:latin typeface="Consolas"/>
              </a:rPr>
              <a:t>&gt;</a:t>
            </a:r>
            <a:r>
              <a:rPr lang="nl-NL" sz="1800" dirty="0">
                <a:latin typeface="Consolas"/>
              </a:rPr>
              <a:t> v;</a:t>
            </a:r>
            <a:endParaRPr lang="en-US" sz="1800" dirty="0"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print(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&gt;&amp; </a:t>
            </a:r>
            <a:r>
              <a:rPr lang="nl-NL" sz="1800" dirty="0" err="1">
                <a:latin typeface="Consolas"/>
              </a:rPr>
              <a:t>vec</a:t>
            </a:r>
            <a:r>
              <a:rPr lang="nl-NL" sz="1800" dirty="0">
                <a:latin typeface="Consolas"/>
              </a:rPr>
              <a:t>)</a:t>
            </a:r>
            <a:r>
              <a:rPr lang="en-US" sz="1800" dirty="0">
                <a:latin typeface="Consolas"/>
              </a:rPr>
              <a:t>;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zelf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gedefinieerd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i;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cin</a:t>
            </a:r>
            <a:r>
              <a:rPr lang="nl-NL" sz="1800" dirty="0" smtClean="0">
                <a:latin typeface="Consolas"/>
              </a:rPr>
              <a:t> &gt;&gt; i</a:t>
            </a:r>
            <a:r>
              <a:rPr lang="nl-NL" sz="1800" dirty="0">
                <a:latin typeface="Consolas"/>
              </a:rPr>
              <a:t>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i != 0</a:t>
            </a:r>
            <a:r>
              <a:rPr lang="nl-NL" sz="1800" dirty="0">
                <a:latin typeface="Consolas"/>
              </a:rPr>
              <a:t>) {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v.</a:t>
            </a:r>
            <a:r>
              <a:rPr lang="nl-NL" sz="1800" b="1" dirty="0" err="1" smtClean="0">
                <a:latin typeface="Consolas"/>
              </a:rPr>
              <a:t>push_back</a:t>
            </a:r>
            <a:r>
              <a:rPr lang="nl-NL" sz="1800" dirty="0" smtClean="0">
                <a:latin typeface="Consolas"/>
              </a:rPr>
              <a:t>(i</a:t>
            </a:r>
            <a:r>
              <a:rPr lang="nl-NL" sz="1800" dirty="0">
                <a:latin typeface="Consolas"/>
              </a:rPr>
              <a:t>);</a:t>
            </a:r>
            <a:r>
              <a:rPr lang="en-US" sz="1800" dirty="0">
                <a:latin typeface="Consolas"/>
              </a:rPr>
              <a:t> 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cin</a:t>
            </a:r>
            <a:r>
              <a:rPr lang="nl-NL" sz="1800" dirty="0" smtClean="0">
                <a:latin typeface="Consolas"/>
              </a:rPr>
              <a:t> &gt;&gt; i</a:t>
            </a:r>
            <a:r>
              <a:rPr lang="nl-NL" sz="1800" dirty="0">
                <a:latin typeface="Consolas"/>
              </a:rPr>
              <a:t>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print(v);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err="1" smtClean="0">
                <a:latin typeface="Consolas"/>
              </a:rPr>
              <a:t>v.</a:t>
            </a:r>
            <a:r>
              <a:rPr lang="nl-NL" sz="1800" b="1" dirty="0" err="1" smtClean="0">
                <a:latin typeface="Consolas"/>
              </a:rPr>
              <a:t>size</a:t>
            </a:r>
            <a:r>
              <a:rPr lang="nl-NL" sz="1800" dirty="0" smtClean="0">
                <a:latin typeface="Consolas"/>
              </a:rPr>
              <a:t>() &gt;= 4</a:t>
            </a:r>
            <a:r>
              <a:rPr lang="nl-NL" sz="1800" dirty="0">
                <a:latin typeface="Consolas"/>
              </a:rPr>
              <a:t>) </a:t>
            </a:r>
            <a:r>
              <a:rPr lang="nl-NL" sz="1800" dirty="0" smtClean="0">
                <a:latin typeface="Consolas"/>
              </a:rPr>
              <a:t>{</a:t>
            </a:r>
            <a:endParaRPr lang="nl-NL" sz="1800" dirty="0"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(vector&lt;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&gt;::</a:t>
            </a:r>
            <a:r>
              <a:rPr lang="nl-NL" sz="1800" b="1" dirty="0" err="1">
                <a:latin typeface="Consolas"/>
              </a:rPr>
              <a:t>iterator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= </a:t>
            </a:r>
            <a:r>
              <a:rPr lang="nl-NL" sz="1800" dirty="0" err="1" smtClean="0">
                <a:latin typeface="Consolas"/>
              </a:rPr>
              <a:t>v.</a:t>
            </a:r>
            <a:r>
              <a:rPr lang="nl-NL" sz="1800" b="1" dirty="0" err="1" smtClean="0">
                <a:latin typeface="Consolas"/>
              </a:rPr>
              <a:t>begin</a:t>
            </a:r>
            <a:r>
              <a:rPr lang="nl-NL" sz="1800" dirty="0" smtClean="0">
                <a:latin typeface="Consolas"/>
              </a:rPr>
              <a:t>() + 2;</a:t>
            </a:r>
          </a:p>
          <a:p>
            <a:pPr marL="0" algn="r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!= </a:t>
            </a:r>
            <a:r>
              <a:rPr lang="nl-NL" sz="1800" dirty="0" err="1" smtClean="0">
                <a:latin typeface="Consolas"/>
              </a:rPr>
              <a:t>v.</a:t>
            </a:r>
            <a:r>
              <a:rPr lang="nl-NL" sz="1800" b="1" dirty="0" err="1" smtClean="0">
                <a:latin typeface="Consolas"/>
              </a:rPr>
              <a:t>begin</a:t>
            </a:r>
            <a:r>
              <a:rPr lang="nl-NL" sz="1800" dirty="0" smtClean="0">
                <a:latin typeface="Consolas"/>
              </a:rPr>
              <a:t>() + 4</a:t>
            </a:r>
            <a:r>
              <a:rPr lang="nl-NL" sz="1800" dirty="0">
                <a:latin typeface="Consolas"/>
              </a:rPr>
              <a:t>; ++</a:t>
            </a:r>
            <a:r>
              <a:rPr lang="nl-NL" sz="1800" dirty="0" err="1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) { </a:t>
            </a:r>
            <a:endParaRPr lang="nl-NL" sz="1800" dirty="0"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    </a:t>
            </a:r>
            <a:r>
              <a:rPr lang="nl-NL" sz="1800" dirty="0">
                <a:latin typeface="Consolas"/>
              </a:rPr>
              <a:t>*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*= 2;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    }</a:t>
            </a: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print(v);</a:t>
            </a:r>
            <a:endParaRPr lang="en-US" sz="1800" dirty="0">
              <a:latin typeface="Consolas"/>
            </a:endParaRPr>
          </a:p>
          <a:p>
            <a:pPr marL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    //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oelichting met afgeronde rechthoek 4"/>
          <p:cNvSpPr/>
          <p:nvPr/>
        </p:nvSpPr>
        <p:spPr bwMode="auto">
          <a:xfrm>
            <a:off x="3131840" y="4005064"/>
            <a:ext cx="5544616" cy="504056"/>
          </a:xfrm>
          <a:prstGeom prst="wedgeRoundRectCallout">
            <a:avLst>
              <a:gd name="adj1" fmla="val -42570"/>
              <a:gd name="adj2" fmla="val 14860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Je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kunt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hier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in C++11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ook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nsolas"/>
              </a:rPr>
              <a:t>auto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gebruiken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5DA52D93-B17B-4949-9683-0F6A9A6F6FB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120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v</a:t>
            </a:r>
            <a:r>
              <a:rPr lang="nl-NL" dirty="0" err="1">
                <a:latin typeface="Consolas"/>
              </a:rPr>
              <a:t>ector</a:t>
            </a:r>
            <a:r>
              <a:rPr lang="nl-NL" dirty="0"/>
              <a:t> </a:t>
            </a:r>
            <a:r>
              <a:rPr lang="nl-NL" sz="3200" dirty="0"/>
              <a:t>voorbeeld</a:t>
            </a:r>
          </a:p>
        </p:txBody>
      </p:sp>
      <p:sp>
        <p:nvSpPr>
          <p:cNvPr id="5120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 print met behulp van een index: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print(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&gt;&amp; </a:t>
            </a:r>
            <a:r>
              <a:rPr lang="nl-NL" sz="1800" dirty="0" err="1">
                <a:latin typeface="Consolas"/>
              </a:rPr>
              <a:t>vec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De inhoud van de vector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b="1" dirty="0" smtClean="0">
                <a:latin typeface="Consolas"/>
              </a:rPr>
              <a:t>vector&lt;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 smtClean="0">
                <a:latin typeface="Consolas"/>
              </a:rPr>
              <a:t>&gt;::</a:t>
            </a:r>
            <a:r>
              <a:rPr lang="nl-NL" sz="1800" b="1" dirty="0" err="1" smtClean="0">
                <a:latin typeface="Consolas"/>
              </a:rPr>
              <a:t>size_type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index = 0; index != </a:t>
            </a:r>
            <a:r>
              <a:rPr lang="nl-NL" sz="1800" dirty="0" err="1" smtClean="0">
                <a:latin typeface="Consolas"/>
              </a:rPr>
              <a:t>vec.</a:t>
            </a:r>
            <a:r>
              <a:rPr lang="nl-NL" sz="1800" b="1" dirty="0" err="1" smtClean="0">
                <a:latin typeface="Consolas"/>
              </a:rPr>
              <a:t>size</a:t>
            </a:r>
            <a:r>
              <a:rPr lang="nl-NL" sz="1800" dirty="0" smtClean="0">
                <a:latin typeface="Consolas"/>
              </a:rPr>
              <a:t>();</a:t>
            </a:r>
          </a:p>
          <a:p>
            <a:pPr marL="0" indent="0" algn="r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latin typeface="Consolas"/>
              </a:rPr>
              <a:t>++index)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vec</a:t>
            </a:r>
            <a:r>
              <a:rPr lang="nl-NL" sz="1800" b="1" dirty="0" smtClean="0">
                <a:latin typeface="Consolas"/>
              </a:rPr>
              <a:t>[</a:t>
            </a:r>
            <a:r>
              <a:rPr lang="nl-NL" sz="1800" dirty="0" smtClean="0">
                <a:latin typeface="Consolas"/>
              </a:rPr>
              <a:t>index</a:t>
            </a:r>
            <a:r>
              <a:rPr lang="nl-NL" sz="1800" b="1" dirty="0" smtClean="0">
                <a:latin typeface="Consolas"/>
              </a:rPr>
              <a:t>]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print met behulp van een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iterator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print(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&gt;&amp; </a:t>
            </a:r>
            <a:r>
              <a:rPr lang="nl-NL" sz="1800" dirty="0" err="1">
                <a:latin typeface="Consolas"/>
              </a:rPr>
              <a:t>vec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De inhoud van de vector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</a:t>
            </a:r>
            <a:r>
              <a:rPr lang="nl-NL" sz="1800" dirty="0" err="1" smtClean="0">
                <a:latin typeface="Consolas"/>
              </a:rPr>
              <a:t>vec.</a:t>
            </a:r>
            <a:r>
              <a:rPr lang="nl-NL" sz="1800" b="1" dirty="0" err="1" smtClean="0">
                <a:latin typeface="Consolas"/>
              </a:rPr>
              <a:t>cbegin</a:t>
            </a:r>
            <a:r>
              <a:rPr lang="nl-NL" sz="1800" dirty="0" smtClean="0">
                <a:latin typeface="Consolas"/>
              </a:rPr>
              <a:t>(); 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!= </a:t>
            </a:r>
            <a:r>
              <a:rPr lang="nl-NL" sz="1800" dirty="0" err="1" smtClean="0">
                <a:latin typeface="Consolas"/>
              </a:rPr>
              <a:t>vec.</a:t>
            </a:r>
            <a:r>
              <a:rPr lang="nl-NL" sz="1800" b="1" dirty="0" err="1" smtClean="0">
                <a:latin typeface="Consolas"/>
              </a:rPr>
              <a:t>cend</a:t>
            </a:r>
            <a:r>
              <a:rPr lang="nl-NL" sz="1800" dirty="0">
                <a:latin typeface="Consolas"/>
              </a:rPr>
              <a:t>(); ++</a:t>
            </a:r>
            <a:r>
              <a:rPr lang="nl-NL" sz="1800" dirty="0" err="1">
                <a:latin typeface="Consolas"/>
              </a:rPr>
              <a:t>iter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</a:t>
            </a: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*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  <p:sp>
        <p:nvSpPr>
          <p:cNvPr id="51205" name="Text Box 7"/>
          <p:cNvSpPr txBox="1">
            <a:spLocks noChangeArrowheads="1"/>
          </p:cNvSpPr>
          <p:nvPr/>
        </p:nvSpPr>
        <p:spPr bwMode="auto">
          <a:xfrm>
            <a:off x="4661768" y="2958043"/>
            <a:ext cx="4158704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sz="2400" dirty="0">
                <a:latin typeface="+mn-lt"/>
              </a:rPr>
              <a:t>Is het niet beter om </a:t>
            </a:r>
            <a:r>
              <a:rPr lang="nl-NL" sz="2400" dirty="0" err="1">
                <a:latin typeface="+mn-lt"/>
              </a:rPr>
              <a:t>hie</a:t>
            </a:r>
            <a:r>
              <a:rPr lang="en-US" sz="2400" dirty="0">
                <a:latin typeface="+mn-lt"/>
              </a:rPr>
              <a:t>r</a:t>
            </a:r>
            <a:r>
              <a:rPr lang="nl-NL" sz="2400" dirty="0">
                <a:latin typeface="+mn-lt"/>
              </a:rPr>
              <a:t> </a:t>
            </a:r>
            <a:r>
              <a:rPr lang="nl-NL" sz="2400" dirty="0">
                <a:latin typeface="Consolas"/>
              </a:rPr>
              <a:t>vec.at(index)</a:t>
            </a:r>
            <a:r>
              <a:rPr lang="nl-NL" sz="2400" dirty="0">
                <a:latin typeface="+mn-lt"/>
              </a:rPr>
              <a:t> te gebruiken?</a:t>
            </a:r>
          </a:p>
        </p:txBody>
      </p:sp>
      <p:sp>
        <p:nvSpPr>
          <p:cNvPr id="51206" name="Text Box 9"/>
          <p:cNvSpPr txBox="1">
            <a:spLocks noChangeArrowheads="1"/>
          </p:cNvSpPr>
          <p:nvPr/>
        </p:nvSpPr>
        <p:spPr bwMode="auto">
          <a:xfrm>
            <a:off x="3059832" y="6096000"/>
            <a:ext cx="336369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>
                <a:latin typeface="+mn-lt"/>
              </a:rPr>
              <a:t>Welke versie is beter</a:t>
            </a:r>
            <a:r>
              <a:rPr lang="nl-NL" sz="2400">
                <a:latin typeface="+mn-lt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05" grpId="0" animBg="1"/>
      <p:bldP spid="51206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B09BCDF-ED8F-483B-B3BB-4A4C84CA5B2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Generiek</a:t>
            </a:r>
            <a:r>
              <a:rPr lang="nl-NL"/>
              <a:t> </a:t>
            </a:r>
            <a:r>
              <a:rPr lang="nl-NL" sz="3200"/>
              <a:t>voorbeeld</a:t>
            </a: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95537" y="1268413"/>
            <a:ext cx="8352928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 print met behulp van een index: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1800" dirty="0" smtClean="0">
                <a:latin typeface="Consolas"/>
              </a:rPr>
              <a:t>&lt;</a:t>
            </a:r>
            <a:r>
              <a:rPr lang="en-US" sz="1800" b="1" dirty="0" err="1" smtClean="0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1800" b="1" dirty="0" smtClean="0">
                <a:latin typeface="Consolas"/>
              </a:rPr>
              <a:t> </a:t>
            </a:r>
            <a:r>
              <a:rPr lang="en-US" sz="1800" b="1" dirty="0">
                <a:latin typeface="Consolas"/>
              </a:rPr>
              <a:t>C</a:t>
            </a:r>
            <a:r>
              <a:rPr lang="en-US" sz="1800" dirty="0">
                <a:latin typeface="Consolas"/>
              </a:rPr>
              <a:t>&gt;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print(</a:t>
            </a:r>
            <a:r>
              <a:rPr lang="en-US" sz="18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b="1" dirty="0">
                <a:latin typeface="Consolas"/>
              </a:rPr>
              <a:t> </a:t>
            </a:r>
            <a:r>
              <a:rPr lang="en-US" sz="1800" b="1" dirty="0" smtClean="0">
                <a:latin typeface="Consolas"/>
              </a:rPr>
              <a:t>C&amp; </a:t>
            </a:r>
            <a:r>
              <a:rPr lang="en-US" sz="1800" b="1" dirty="0">
                <a:latin typeface="Consolas"/>
              </a:rPr>
              <a:t>c</a:t>
            </a:r>
            <a:r>
              <a:rPr lang="en-US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De </a:t>
            </a:r>
            <a:r>
              <a:rPr lang="en-US" sz="1800" dirty="0" err="1">
                <a:solidFill>
                  <a:srgbClr val="A31515"/>
                </a:solidFill>
                <a:latin typeface="Consolas"/>
              </a:rPr>
              <a:t>inhoud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 van de container is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:"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err="1" smtClean="0">
                <a:latin typeface="Consolas"/>
              </a:rPr>
              <a:t>endl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(</a:t>
            </a:r>
            <a:r>
              <a:rPr lang="en-US" sz="1800" b="1" dirty="0" err="1" smtClean="0">
                <a:solidFill>
                  <a:srgbClr val="0000FF"/>
                </a:solidFill>
                <a:latin typeface="Consolas"/>
              </a:rPr>
              <a:t>decltype</a:t>
            </a:r>
            <a:r>
              <a:rPr lang="en-US" sz="1800" b="1" dirty="0" smtClean="0">
                <a:solidFill>
                  <a:srgbClr val="000000"/>
                </a:solidFill>
                <a:latin typeface="Consolas"/>
              </a:rPr>
              <a:t>(</a:t>
            </a:r>
            <a:r>
              <a:rPr lang="en-US" sz="1800" b="1" dirty="0" err="1" smtClean="0">
                <a:solidFill>
                  <a:srgbClr val="000000"/>
                </a:solidFill>
                <a:latin typeface="Consolas"/>
              </a:rPr>
              <a:t>c.size</a:t>
            </a:r>
            <a:r>
              <a:rPr lang="en-US" sz="1800" b="1" dirty="0" smtClean="0">
                <a:solidFill>
                  <a:srgbClr val="000000"/>
                </a:solidFill>
                <a:latin typeface="Consolas"/>
              </a:rPr>
              <a:t>())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 err="1" smtClean="0">
                <a:latin typeface="Consolas"/>
              </a:rPr>
              <a:t>i</a:t>
            </a:r>
            <a:r>
              <a:rPr lang="en-US" sz="1800" dirty="0" smtClean="0">
                <a:latin typeface="Consolas"/>
              </a:rPr>
              <a:t> = 0; </a:t>
            </a:r>
            <a:r>
              <a:rPr lang="en-US" sz="1800" dirty="0" err="1" smtClean="0">
                <a:latin typeface="Consolas"/>
              </a:rPr>
              <a:t>i</a:t>
            </a:r>
            <a:r>
              <a:rPr lang="en-US" sz="1800" dirty="0" smtClean="0">
                <a:latin typeface="Consolas"/>
              </a:rPr>
              <a:t> != </a:t>
            </a:r>
            <a:r>
              <a:rPr lang="en-US" sz="1800" b="1" dirty="0" err="1" smtClean="0">
                <a:latin typeface="Consolas"/>
              </a:rPr>
              <a:t>c.size</a:t>
            </a:r>
            <a:r>
              <a:rPr lang="en-US" sz="1800" dirty="0">
                <a:latin typeface="Consolas"/>
              </a:rPr>
              <a:t>(); ++</a:t>
            </a:r>
            <a:r>
              <a:rPr lang="en-US" sz="1800" dirty="0" err="1">
                <a:latin typeface="Consolas"/>
              </a:rPr>
              <a:t>i</a:t>
            </a:r>
            <a:r>
              <a:rPr lang="en-US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b="1" dirty="0" smtClean="0">
                <a:latin typeface="Consolas"/>
              </a:rPr>
              <a:t>c[</a:t>
            </a:r>
            <a:r>
              <a:rPr lang="en-US" sz="1800" dirty="0" err="1" smtClean="0">
                <a:latin typeface="Consolas"/>
              </a:rPr>
              <a:t>i</a:t>
            </a:r>
            <a:r>
              <a:rPr lang="en-US" sz="1800" b="1" dirty="0" smtClean="0">
                <a:latin typeface="Consolas"/>
              </a:rPr>
              <a:t>]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err="1" smtClean="0">
                <a:latin typeface="Consolas"/>
              </a:rPr>
              <a:t>endl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print met behulp van een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iterator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1800" dirty="0" smtClean="0">
                <a:latin typeface="Consolas"/>
              </a:rPr>
              <a:t>&lt;</a:t>
            </a:r>
            <a:r>
              <a:rPr lang="en-US" sz="1800" b="1" dirty="0" err="1" smtClean="0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1800" b="1" dirty="0" smtClean="0">
                <a:latin typeface="Consolas"/>
              </a:rPr>
              <a:t> </a:t>
            </a:r>
            <a:r>
              <a:rPr lang="en-US" sz="1800" b="1" dirty="0">
                <a:latin typeface="Consolas"/>
              </a:rPr>
              <a:t>C</a:t>
            </a:r>
            <a:r>
              <a:rPr lang="en-US" sz="1800" dirty="0" smtClean="0">
                <a:latin typeface="Consolas"/>
              </a:rPr>
              <a:t>&gt;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print(</a:t>
            </a:r>
            <a:r>
              <a:rPr lang="en-US" sz="1800" b="1" dirty="0" err="1">
                <a:latin typeface="Consolas"/>
              </a:rPr>
              <a:t>const</a:t>
            </a:r>
            <a:r>
              <a:rPr lang="en-US" sz="1800" b="1" dirty="0">
                <a:latin typeface="Consolas"/>
              </a:rPr>
              <a:t> </a:t>
            </a:r>
            <a:r>
              <a:rPr lang="en-US" sz="1800" b="1" dirty="0" smtClean="0">
                <a:latin typeface="Consolas"/>
              </a:rPr>
              <a:t>C&amp; </a:t>
            </a:r>
            <a:r>
              <a:rPr lang="en-US" sz="1800" b="1" dirty="0">
                <a:latin typeface="Consolas"/>
              </a:rPr>
              <a:t>c</a:t>
            </a:r>
            <a:r>
              <a:rPr lang="en-US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De </a:t>
            </a:r>
            <a:r>
              <a:rPr lang="en-US" sz="1800" dirty="0" err="1">
                <a:solidFill>
                  <a:srgbClr val="A31515"/>
                </a:solidFill>
                <a:latin typeface="Consolas"/>
              </a:rPr>
              <a:t>inhoud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 van de container is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:"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err="1" smtClean="0">
                <a:latin typeface="Consolas"/>
              </a:rPr>
              <a:t>endl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(</a:t>
            </a:r>
            <a:r>
              <a:rPr lang="en-US" sz="1800" b="1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 err="1" smtClean="0">
                <a:latin typeface="Consolas"/>
              </a:rPr>
              <a:t>iter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= </a:t>
            </a:r>
            <a:r>
              <a:rPr lang="en-US" sz="1800" b="1" dirty="0" err="1" smtClean="0">
                <a:latin typeface="Consolas"/>
              </a:rPr>
              <a:t>c.cbegin</a:t>
            </a:r>
            <a:r>
              <a:rPr lang="en-US" sz="1800" b="1" dirty="0" smtClean="0">
                <a:latin typeface="Consolas"/>
              </a:rPr>
              <a:t>()</a:t>
            </a:r>
            <a:r>
              <a:rPr lang="en-US" sz="1800" dirty="0" smtClean="0">
                <a:latin typeface="Consolas"/>
              </a:rPr>
              <a:t>; </a:t>
            </a:r>
            <a:r>
              <a:rPr lang="en-US" sz="1800" dirty="0" err="1" smtClean="0">
                <a:latin typeface="Consolas"/>
              </a:rPr>
              <a:t>iter</a:t>
            </a:r>
            <a:r>
              <a:rPr lang="en-US" sz="1800" dirty="0" smtClean="0">
                <a:latin typeface="Consolas"/>
              </a:rPr>
              <a:t> != </a:t>
            </a:r>
            <a:r>
              <a:rPr lang="en-US" sz="1800" b="1" dirty="0" err="1" smtClean="0">
                <a:latin typeface="Consolas"/>
              </a:rPr>
              <a:t>c.cend</a:t>
            </a:r>
            <a:r>
              <a:rPr lang="en-US" sz="1800" b="1" dirty="0">
                <a:latin typeface="Consolas"/>
              </a:rPr>
              <a:t>()</a:t>
            </a:r>
            <a:r>
              <a:rPr lang="en-US" sz="1800" dirty="0">
                <a:latin typeface="Consolas"/>
              </a:rPr>
              <a:t>; </a:t>
            </a:r>
            <a:r>
              <a:rPr lang="en-US" sz="1800" b="1" dirty="0">
                <a:latin typeface="Consolas"/>
              </a:rPr>
              <a:t>++</a:t>
            </a:r>
            <a:r>
              <a:rPr lang="en-US" sz="1800" dirty="0" err="1">
                <a:latin typeface="Consolas"/>
              </a:rPr>
              <a:t>iter</a:t>
            </a:r>
            <a:r>
              <a:rPr lang="en-US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b="1" dirty="0" smtClean="0">
                <a:latin typeface="Consolas"/>
              </a:rPr>
              <a:t>*</a:t>
            </a:r>
            <a:r>
              <a:rPr lang="en-US" sz="1800" dirty="0" err="1" smtClean="0">
                <a:latin typeface="Consolas"/>
              </a:rPr>
              <a:t>iter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err="1" smtClean="0">
                <a:latin typeface="Consolas"/>
              </a:rPr>
              <a:t>endl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}</a:t>
            </a:r>
            <a:endParaRPr lang="nl-NL" sz="1800" dirty="0">
              <a:latin typeface="Consolas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4500959" y="2967335"/>
            <a:ext cx="352742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Welke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versie</a:t>
            </a:r>
            <a:r>
              <a:rPr lang="en-US" sz="2400" dirty="0">
                <a:latin typeface="+mn-lt"/>
              </a:rPr>
              <a:t> is </a:t>
            </a:r>
            <a:r>
              <a:rPr lang="en-US" sz="2400" dirty="0" err="1">
                <a:latin typeface="+mn-lt"/>
              </a:rPr>
              <a:t>beter</a:t>
            </a:r>
            <a:r>
              <a:rPr lang="nl-NL" sz="2400" dirty="0">
                <a:latin typeface="+mn-lt"/>
              </a:rPr>
              <a:t>?</a:t>
            </a:r>
          </a:p>
        </p:txBody>
      </p:sp>
      <p:sp>
        <p:nvSpPr>
          <p:cNvPr id="52231" name="Text Box 5"/>
          <p:cNvSpPr txBox="1">
            <a:spLocks noChangeArrowheads="1"/>
          </p:cNvSpPr>
          <p:nvPr/>
        </p:nvSpPr>
        <p:spPr bwMode="auto">
          <a:xfrm>
            <a:off x="2843808" y="6092825"/>
            <a:ext cx="352742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Kan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dat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niet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eenvoudiger</a:t>
            </a:r>
            <a:r>
              <a:rPr lang="nl-NL" sz="2400" dirty="0">
                <a:latin typeface="+mn-lt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1" animBg="1"/>
      <p:bldP spid="52231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B09BCDF-ED8F-483B-B3BB-4A4C84CA5B2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58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22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Generiek</a:t>
            </a:r>
            <a:r>
              <a:rPr lang="nl-NL"/>
              <a:t> </a:t>
            </a:r>
            <a:r>
              <a:rPr lang="nl-NL" sz="3200"/>
              <a:t>voorbeeld</a:t>
            </a:r>
          </a:p>
        </p:txBody>
      </p:sp>
      <p:sp>
        <p:nvSpPr>
          <p:cNvPr id="522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 print met behulp van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range </a:t>
            </a:r>
            <a:r>
              <a:rPr lang="nl-NL" sz="1800" dirty="0" err="1" smtClean="0">
                <a:solidFill>
                  <a:srgbClr val="008000"/>
                </a:solidFill>
                <a:latin typeface="Consolas"/>
              </a:rPr>
              <a:t>based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rgbClr val="008000"/>
                </a:solidFill>
                <a:latin typeface="Consolas"/>
              </a:rPr>
              <a:t>for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: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1800" dirty="0" smtClean="0">
                <a:latin typeface="Consolas"/>
              </a:rPr>
              <a:t>&lt;</a:t>
            </a:r>
            <a:r>
              <a:rPr lang="en-US" sz="1800" b="1" dirty="0" err="1" smtClean="0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1800" b="1" dirty="0" smtClean="0">
                <a:latin typeface="Consolas"/>
              </a:rPr>
              <a:t> </a:t>
            </a:r>
            <a:r>
              <a:rPr lang="en-US" sz="1800" b="1" dirty="0">
                <a:latin typeface="Consolas"/>
              </a:rPr>
              <a:t>C</a:t>
            </a:r>
            <a:r>
              <a:rPr lang="en-US" sz="1800" dirty="0">
                <a:latin typeface="Consolas"/>
              </a:rPr>
              <a:t>&gt;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print(</a:t>
            </a:r>
            <a:r>
              <a:rPr lang="en-US" sz="1800" b="1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b="1" dirty="0">
                <a:latin typeface="Consolas"/>
              </a:rPr>
              <a:t> </a:t>
            </a:r>
            <a:r>
              <a:rPr lang="en-US" sz="1800" b="1" dirty="0" smtClean="0">
                <a:latin typeface="Consolas"/>
              </a:rPr>
              <a:t>C&amp; </a:t>
            </a:r>
            <a:r>
              <a:rPr lang="en-US" sz="1800" b="1" dirty="0">
                <a:latin typeface="Consolas"/>
              </a:rPr>
              <a:t>c</a:t>
            </a:r>
            <a:r>
              <a:rPr lang="en-US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De </a:t>
            </a:r>
            <a:r>
              <a:rPr lang="en-US" sz="1800" dirty="0" err="1">
                <a:solidFill>
                  <a:srgbClr val="A31515"/>
                </a:solidFill>
                <a:latin typeface="Consolas"/>
              </a:rPr>
              <a:t>inhoud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 van de container is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:"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err="1" smtClean="0">
                <a:latin typeface="Consolas"/>
              </a:rPr>
              <a:t>endl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(</a:t>
            </a:r>
            <a:r>
              <a:rPr lang="en-US" sz="18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b="1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b="1" dirty="0" smtClean="0">
                <a:latin typeface="Consolas"/>
              </a:rPr>
              <a:t>&amp;</a:t>
            </a:r>
            <a:r>
              <a:rPr lang="en-US" sz="1800" dirty="0" smtClean="0">
                <a:latin typeface="Consolas"/>
              </a:rPr>
              <a:t> elm: c) </a:t>
            </a:r>
            <a:r>
              <a:rPr lang="en-US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b="1" dirty="0" smtClean="0">
                <a:latin typeface="Consolas"/>
              </a:rPr>
              <a:t>elm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cout</a:t>
            </a:r>
            <a:r>
              <a:rPr lang="en-US" sz="1800" dirty="0" smtClean="0">
                <a:latin typeface="Consolas"/>
              </a:rPr>
              <a:t> &lt;&lt; </a:t>
            </a:r>
            <a:r>
              <a:rPr lang="en-US" sz="1800" dirty="0" err="1" smtClean="0">
                <a:latin typeface="Consolas"/>
              </a:rPr>
              <a:t>endl</a:t>
            </a:r>
            <a:r>
              <a:rPr lang="en-US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</p:txBody>
      </p:sp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2843807" y="4509120"/>
            <a:ext cx="352742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Welke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versie</a:t>
            </a:r>
            <a:r>
              <a:rPr lang="en-US" sz="2400" dirty="0">
                <a:latin typeface="+mn-lt"/>
              </a:rPr>
              <a:t> is </a:t>
            </a:r>
            <a:r>
              <a:rPr lang="en-US" sz="2400" dirty="0" err="1">
                <a:latin typeface="+mn-lt"/>
              </a:rPr>
              <a:t>beter</a:t>
            </a:r>
            <a:r>
              <a:rPr lang="nl-NL" sz="2400" dirty="0">
                <a:latin typeface="+mn-lt"/>
              </a:rPr>
              <a:t>?</a:t>
            </a:r>
          </a:p>
        </p:txBody>
      </p:sp>
      <p:sp>
        <p:nvSpPr>
          <p:cNvPr id="52231" name="Text Box 5"/>
          <p:cNvSpPr txBox="1">
            <a:spLocks noChangeArrowheads="1"/>
          </p:cNvSpPr>
          <p:nvPr/>
        </p:nvSpPr>
        <p:spPr bwMode="auto">
          <a:xfrm>
            <a:off x="2843808" y="5301208"/>
            <a:ext cx="3527425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smtClean="0">
                <a:latin typeface="+mn-lt"/>
              </a:rPr>
              <a:t>Hoe kun je </a:t>
            </a:r>
            <a:r>
              <a:rPr lang="en-US" sz="2400" b="1" dirty="0" err="1" smtClean="0">
                <a:latin typeface="+mn-lt"/>
              </a:rPr>
              <a:t>een</a:t>
            </a:r>
            <a:r>
              <a:rPr lang="en-US" sz="2400" b="1" dirty="0" smtClean="0">
                <a:latin typeface="+mn-lt"/>
              </a:rPr>
              <a:t> </a:t>
            </a:r>
            <a:r>
              <a:rPr lang="en-US" sz="2400" b="1" dirty="0" err="1" smtClean="0">
                <a:latin typeface="+mn-lt"/>
              </a:rPr>
              <a:t>deel</a:t>
            </a:r>
            <a:r>
              <a:rPr lang="en-US" sz="2400" b="1" dirty="0" smtClean="0">
                <a:latin typeface="+mn-lt"/>
              </a:rPr>
              <a:t> van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een</a:t>
            </a:r>
            <a:r>
              <a:rPr lang="en-US" sz="2400" dirty="0" smtClean="0">
                <a:latin typeface="+mn-lt"/>
              </a:rPr>
              <a:t> container </a:t>
            </a:r>
            <a:r>
              <a:rPr lang="en-US" sz="2400" dirty="0" err="1" smtClean="0">
                <a:latin typeface="+mn-lt"/>
              </a:rPr>
              <a:t>printen</a:t>
            </a:r>
            <a:r>
              <a:rPr lang="nl-NL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008915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9" grpId="0" animBg="1"/>
      <p:bldP spid="52231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D706A802-FD63-44EB-BD95-0307FFA4E0A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59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1469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Generiek</a:t>
            </a:r>
            <a:r>
              <a:rPr lang="nl-NL"/>
              <a:t> </a:t>
            </a:r>
            <a:r>
              <a:rPr lang="nl-NL" sz="3200"/>
              <a:t>voorbeeld</a:t>
            </a:r>
          </a:p>
        </p:txBody>
      </p:sp>
      <p:sp>
        <p:nvSpPr>
          <p:cNvPr id="11469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print met behulp van twee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iteratoren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nl-NL" sz="1800" dirty="0">
                <a:latin typeface="Consolas"/>
              </a:rPr>
              <a:t> 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&gt;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print(</a:t>
            </a:r>
            <a:r>
              <a:rPr lang="nl-NL" sz="1800" b="1" dirty="0" err="1" smtClean="0">
                <a:latin typeface="Consolas"/>
              </a:rPr>
              <a:t>Iter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begin, </a:t>
            </a:r>
            <a:r>
              <a:rPr lang="nl-NL" sz="1800" b="1" dirty="0" err="1" smtClean="0">
                <a:latin typeface="Consolas"/>
              </a:rPr>
              <a:t>Iter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end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De inhoud van de container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b="1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= </a:t>
            </a:r>
            <a:r>
              <a:rPr lang="nl-NL" sz="1800" b="1" dirty="0" smtClean="0">
                <a:latin typeface="Consolas"/>
              </a:rPr>
              <a:t>begin</a:t>
            </a:r>
            <a:r>
              <a:rPr lang="nl-NL" sz="1800" dirty="0" smtClean="0">
                <a:latin typeface="Consolas"/>
              </a:rPr>
              <a:t>; 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!= </a:t>
            </a:r>
            <a:r>
              <a:rPr lang="nl-NL" sz="1800" b="1" dirty="0" smtClean="0">
                <a:latin typeface="Consolas"/>
              </a:rPr>
              <a:t>end</a:t>
            </a:r>
            <a:r>
              <a:rPr lang="nl-NL" sz="1800" dirty="0">
                <a:latin typeface="Consolas"/>
              </a:rPr>
              <a:t>; ++</a:t>
            </a:r>
            <a:r>
              <a:rPr lang="nl-NL" sz="1800" dirty="0" err="1">
                <a:latin typeface="Consolas"/>
              </a:rPr>
              <a:t>iter</a:t>
            </a:r>
            <a:r>
              <a:rPr lang="nl-NL" sz="1800" dirty="0"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*</a:t>
            </a:r>
            <a:r>
              <a:rPr lang="nl-NL" sz="1800" dirty="0" err="1" smtClean="0">
                <a:latin typeface="Consolas"/>
              </a:rPr>
              <a:t>iter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v;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double</a:t>
            </a:r>
            <a:r>
              <a:rPr lang="nl-NL" sz="1800" dirty="0">
                <a:latin typeface="Consolas"/>
              </a:rPr>
              <a:t>&gt; l;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 = 1; i &lt;= 10</a:t>
            </a:r>
            <a:r>
              <a:rPr lang="nl-NL" sz="1800" dirty="0">
                <a:latin typeface="Consolas"/>
              </a:rPr>
              <a:t>; ++i)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    </a:t>
            </a:r>
            <a:r>
              <a:rPr lang="nl-NL" sz="1800" dirty="0" err="1">
                <a:latin typeface="Consolas"/>
              </a:rPr>
              <a:t>v.push_back</a:t>
            </a:r>
            <a:r>
              <a:rPr lang="nl-NL" sz="1800" dirty="0">
                <a:latin typeface="Consolas"/>
              </a:rPr>
              <a:t>(i);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l.push_back</a:t>
            </a:r>
            <a:r>
              <a:rPr lang="nl-NL" sz="1800" dirty="0" smtClean="0">
                <a:latin typeface="Consolas"/>
              </a:rPr>
              <a:t>(1.0 / i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print(</a:t>
            </a:r>
            <a:r>
              <a:rPr lang="nl-NL" sz="1800" b="1" dirty="0" err="1" smtClean="0">
                <a:latin typeface="Consolas"/>
              </a:rPr>
              <a:t>v.cbegin</a:t>
            </a:r>
            <a:r>
              <a:rPr lang="nl-NL" sz="1800" b="1" dirty="0" smtClean="0">
                <a:latin typeface="Consolas"/>
              </a:rPr>
              <a:t>()</a:t>
            </a:r>
            <a:r>
              <a:rPr lang="nl-NL" sz="1800" dirty="0" smtClean="0">
                <a:latin typeface="Consolas"/>
              </a:rPr>
              <a:t>, </a:t>
            </a:r>
            <a:r>
              <a:rPr lang="nl-NL" sz="1800" b="1" dirty="0" err="1" smtClean="0">
                <a:latin typeface="Consolas"/>
              </a:rPr>
              <a:t>v.cend</a:t>
            </a:r>
            <a:r>
              <a:rPr lang="nl-NL" sz="1800" b="1" dirty="0" smtClean="0">
                <a:latin typeface="Consolas"/>
              </a:rPr>
              <a:t>()</a:t>
            </a:r>
            <a:r>
              <a:rPr lang="nl-NL" sz="1800" dirty="0" smtClean="0">
                <a:latin typeface="Consolas"/>
              </a:rPr>
              <a:t>);        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print 1 t/m 10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print(</a:t>
            </a:r>
            <a:r>
              <a:rPr lang="nl-NL" sz="1800" b="1" dirty="0" err="1" smtClean="0">
                <a:latin typeface="Consolas"/>
              </a:rPr>
              <a:t>v.cbegin</a:t>
            </a:r>
            <a:r>
              <a:rPr lang="nl-NL" sz="1800" b="1" dirty="0">
                <a:latin typeface="Consolas"/>
              </a:rPr>
              <a:t>() + 1</a:t>
            </a:r>
            <a:r>
              <a:rPr lang="nl-NL" sz="1800" dirty="0">
                <a:latin typeface="Consolas"/>
              </a:rPr>
              <a:t>, </a:t>
            </a:r>
            <a:r>
              <a:rPr lang="nl-NL" sz="1800" b="1" dirty="0" err="1">
                <a:latin typeface="Consolas"/>
              </a:rPr>
              <a:t>v.cend</a:t>
            </a:r>
            <a:r>
              <a:rPr lang="nl-NL" sz="1800" b="1" dirty="0">
                <a:latin typeface="Consolas"/>
              </a:rPr>
              <a:t>() - 1</a:t>
            </a:r>
            <a:r>
              <a:rPr lang="nl-NL" sz="1800" dirty="0">
                <a:latin typeface="Consolas"/>
              </a:rPr>
              <a:t>);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print 2 t/m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9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print(</a:t>
            </a:r>
            <a:r>
              <a:rPr lang="nl-NL" sz="1800" b="1" dirty="0" err="1" smtClean="0">
                <a:latin typeface="Consolas"/>
              </a:rPr>
              <a:t>l.cbegin</a:t>
            </a:r>
            <a:r>
              <a:rPr lang="nl-NL" sz="1800" b="1" dirty="0">
                <a:latin typeface="Consolas"/>
              </a:rPr>
              <a:t>()</a:t>
            </a:r>
            <a:r>
              <a:rPr lang="nl-NL" sz="1800" dirty="0">
                <a:latin typeface="Consolas"/>
              </a:rPr>
              <a:t>, </a:t>
            </a:r>
            <a:r>
              <a:rPr lang="nl-NL" sz="1800" b="1" dirty="0" err="1" smtClean="0">
                <a:latin typeface="Consolas"/>
              </a:rPr>
              <a:t>l.cend</a:t>
            </a:r>
            <a:r>
              <a:rPr lang="nl-NL" sz="1800" b="1" dirty="0">
                <a:latin typeface="Consolas"/>
              </a:rPr>
              <a:t>()</a:t>
            </a:r>
            <a:r>
              <a:rPr lang="nl-NL" sz="1800" dirty="0">
                <a:latin typeface="Consolas"/>
              </a:rPr>
              <a:t>);</a:t>
            </a:r>
          </a:p>
        </p:txBody>
      </p:sp>
      <p:sp>
        <p:nvSpPr>
          <p:cNvPr id="114693" name="Text Box 5"/>
          <p:cNvSpPr txBox="1">
            <a:spLocks noChangeArrowheads="1"/>
          </p:cNvSpPr>
          <p:nvPr/>
        </p:nvSpPr>
        <p:spPr bwMode="auto">
          <a:xfrm>
            <a:off x="4788024" y="3367871"/>
            <a:ext cx="3332688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Welke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versie</a:t>
            </a:r>
            <a:r>
              <a:rPr lang="en-US" sz="2400" dirty="0">
                <a:latin typeface="+mn-lt"/>
              </a:rPr>
              <a:t> is </a:t>
            </a:r>
            <a:r>
              <a:rPr lang="en-US" sz="2400" dirty="0" err="1">
                <a:latin typeface="+mn-lt"/>
              </a:rPr>
              <a:t>beter</a:t>
            </a:r>
            <a:r>
              <a:rPr lang="nl-NL" sz="2400" dirty="0">
                <a:latin typeface="+mn-lt"/>
              </a:rPr>
              <a:t>?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3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3FF8660-1476-46D7-8A29-27AD22B7ABC1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325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l</a:t>
            </a:r>
            <a:r>
              <a:rPr lang="nl-NL" dirty="0" err="1">
                <a:latin typeface="Consolas"/>
              </a:rPr>
              <a:t>ist</a:t>
            </a:r>
            <a:r>
              <a:rPr lang="nl-NL" dirty="0"/>
              <a:t> </a:t>
            </a:r>
            <a:r>
              <a:rPr lang="nl-NL" sz="3200" dirty="0"/>
              <a:t>voorbeeld</a:t>
            </a:r>
          </a:p>
        </p:txBody>
      </p:sp>
      <p:sp>
        <p:nvSpPr>
          <p:cNvPr id="5325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Hond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blaf()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Tekkel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Hond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  <a:r>
              <a:rPr lang="en-US" sz="1800" dirty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SintBernard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Hond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  <a:r>
              <a:rPr lang="en-US" sz="1800" dirty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</p:txBody>
      </p:sp>
      <p:sp>
        <p:nvSpPr>
          <p:cNvPr id="53253" name="Text Box 4"/>
          <p:cNvSpPr txBox="1">
            <a:spLocks noChangeArrowheads="1"/>
          </p:cNvSpPr>
          <p:nvPr/>
        </p:nvSpPr>
        <p:spPr bwMode="auto">
          <a:xfrm>
            <a:off x="4788024" y="3356992"/>
            <a:ext cx="4355976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b="1" dirty="0">
                <a:solidFill>
                  <a:schemeClr val="tx1"/>
                </a:solidFill>
                <a:latin typeface="Consolas"/>
              </a:rPr>
              <a:t>list&lt;Hond*&gt;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kennel = {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, 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SintBernard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, 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Tekkel</a:t>
            </a:r>
            <a:endParaRPr lang="nl-NL" sz="1800" dirty="0" smtClean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  };</a:t>
            </a:r>
            <a:endParaRPr lang="nl-NL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: kennel) 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{</a:t>
            </a:r>
            <a:endParaRPr lang="nl-NL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   </a:t>
            </a:r>
            <a:r>
              <a:rPr lang="nl-NL" sz="1800" b="1" dirty="0" err="1" smtClean="0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1800" b="1" dirty="0" smtClean="0">
                <a:solidFill>
                  <a:schemeClr val="tx1"/>
                </a:solidFill>
                <a:latin typeface="Consolas"/>
              </a:rPr>
              <a:t>-</a:t>
            </a:r>
            <a:r>
              <a:rPr lang="nl-NL" sz="1800" b="1" dirty="0">
                <a:solidFill>
                  <a:schemeClr val="tx1"/>
                </a:solidFill>
                <a:latin typeface="Consolas"/>
              </a:rPr>
              <a:t>&gt;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blaf();</a:t>
            </a:r>
            <a:endParaRPr lang="en-US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}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1800" dirty="0" err="1">
                <a:solidFill>
                  <a:schemeClr val="tx1"/>
                </a:solidFill>
                <a:latin typeface="Consolas"/>
              </a:rPr>
              <a:t>cin.get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();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0;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}</a:t>
            </a:r>
            <a:endParaRPr lang="nl-NL" sz="18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53254" name="Line 5"/>
          <p:cNvSpPr>
            <a:spLocks noChangeShapeType="1"/>
          </p:cNvSpPr>
          <p:nvPr/>
        </p:nvSpPr>
        <p:spPr bwMode="auto">
          <a:xfrm flipV="1">
            <a:off x="4211961" y="3645022"/>
            <a:ext cx="720080" cy="2520279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l-NL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7CD0F57-B362-4949-BCDB-647158373403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427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Adapters</a:t>
            </a:r>
            <a:endParaRPr lang="nl-NL"/>
          </a:p>
        </p:txBody>
      </p:sp>
      <p:sp>
        <p:nvSpPr>
          <p:cNvPr id="5427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en-US" dirty="0"/>
              <a:t>Container a</a:t>
            </a:r>
            <a:r>
              <a:rPr lang="nl-NL" dirty="0" err="1"/>
              <a:t>dapters</a:t>
            </a:r>
            <a:r>
              <a:rPr lang="nl-NL" dirty="0"/>
              <a:t> passen de interface van een vector, </a:t>
            </a:r>
            <a:r>
              <a:rPr lang="nl-NL" dirty="0" err="1"/>
              <a:t>deque</a:t>
            </a:r>
            <a:r>
              <a:rPr lang="nl-NL" dirty="0"/>
              <a:t> of list aan.</a:t>
            </a:r>
            <a:endParaRPr lang="en-US" dirty="0"/>
          </a:p>
          <a:p>
            <a:pPr lvl="1"/>
            <a:r>
              <a:rPr lang="en-US" dirty="0">
                <a:solidFill>
                  <a:schemeClr val="hlink"/>
                </a:solidFill>
                <a:latin typeface="Consolas"/>
              </a:rPr>
              <a:t>stack</a:t>
            </a:r>
          </a:p>
          <a:p>
            <a:pPr lvl="1"/>
            <a:r>
              <a:rPr lang="en-US" dirty="0">
                <a:solidFill>
                  <a:schemeClr val="hlink"/>
                </a:solidFill>
                <a:latin typeface="Consolas"/>
              </a:rPr>
              <a:t>queue</a:t>
            </a:r>
          </a:p>
          <a:p>
            <a:pPr lvl="1"/>
            <a:r>
              <a:rPr lang="en-US" dirty="0" err="1">
                <a:solidFill>
                  <a:schemeClr val="hlink"/>
                </a:solidFill>
                <a:latin typeface="Consolas"/>
              </a:rPr>
              <a:t>priority_queue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>
              <a:buFont typeface="Wingdings" pitchFamily="2" charset="2"/>
              <a:buNone/>
            </a:pPr>
            <a:endParaRPr lang="nl-NL" dirty="0"/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stack&lt;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,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&gt;&gt; </a:t>
            </a:r>
            <a:r>
              <a:rPr lang="nl-NL" sz="1800" dirty="0">
                <a:latin typeface="Consolas"/>
              </a:rPr>
              <a:t>s1;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>
                <a:solidFill>
                  <a:srgbClr val="009900"/>
                </a:solidFill>
                <a:latin typeface="Consolas"/>
              </a:rPr>
              <a:t>// stack implemented with vector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stack&lt;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 err="1">
                <a:latin typeface="Consolas"/>
              </a:rPr>
              <a:t>deque</a:t>
            </a:r>
            <a:r>
              <a:rPr lang="nl-NL" sz="1800" dirty="0">
                <a:latin typeface="Consolas"/>
              </a:rPr>
              <a:t>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&gt;&gt; </a:t>
            </a:r>
            <a:r>
              <a:rPr lang="nl-NL" sz="1800" dirty="0">
                <a:latin typeface="Consolas"/>
              </a:rPr>
              <a:t>s2;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 smtClean="0">
                <a:solidFill>
                  <a:srgbClr val="009900"/>
                </a:solidFill>
                <a:latin typeface="Consolas"/>
              </a:rPr>
              <a:t>// </a:t>
            </a:r>
            <a:r>
              <a:rPr lang="en-US" sz="1800" dirty="0">
                <a:solidFill>
                  <a:srgbClr val="009900"/>
                </a:solidFill>
                <a:latin typeface="Consolas"/>
              </a:rPr>
              <a:t>stack implemented with </a:t>
            </a:r>
            <a:r>
              <a:rPr lang="en-US" sz="1800" dirty="0" err="1">
                <a:solidFill>
                  <a:srgbClr val="009900"/>
                </a:solidFill>
                <a:latin typeface="Consolas"/>
              </a:rPr>
              <a:t>deque</a:t>
            </a:r>
            <a:endParaRPr lang="en-US" sz="1800" dirty="0">
              <a:solidFill>
                <a:srgbClr val="0099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stack&lt;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, 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&gt;&gt; </a:t>
            </a:r>
            <a:r>
              <a:rPr lang="nl-NL" sz="1800" dirty="0">
                <a:latin typeface="Consolas"/>
              </a:rPr>
              <a:t>s3;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</a:t>
            </a:r>
            <a:r>
              <a:rPr lang="en-US" sz="1800" dirty="0" smtClean="0">
                <a:solidFill>
                  <a:srgbClr val="009900"/>
                </a:solidFill>
                <a:latin typeface="Consolas"/>
              </a:rPr>
              <a:t>// </a:t>
            </a:r>
            <a:r>
              <a:rPr lang="en-US" sz="1800" dirty="0">
                <a:solidFill>
                  <a:srgbClr val="009900"/>
                </a:solidFill>
                <a:latin typeface="Consolas"/>
              </a:rPr>
              <a:t>stack implemented with list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stack&lt;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s4; </a:t>
            </a:r>
            <a:r>
              <a:rPr lang="nl-NL" sz="1800" dirty="0" smtClean="0">
                <a:latin typeface="Consolas"/>
              </a:rPr>
              <a:t>             </a:t>
            </a:r>
            <a:r>
              <a:rPr lang="nl-NL" sz="1800" dirty="0" smtClean="0">
                <a:solidFill>
                  <a:srgbClr val="009900"/>
                </a:solidFill>
                <a:latin typeface="Consolas"/>
              </a:rPr>
              <a:t>// </a:t>
            </a:r>
            <a:r>
              <a:rPr lang="nl-NL" sz="1800" dirty="0" err="1">
                <a:solidFill>
                  <a:srgbClr val="009900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9900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9900"/>
                </a:solidFill>
                <a:latin typeface="Consolas"/>
              </a:rPr>
              <a:t>deque</a:t>
            </a:r>
            <a:r>
              <a:rPr lang="nl-NL" sz="1800" dirty="0">
                <a:solidFill>
                  <a:srgbClr val="009900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9900"/>
                </a:solidFill>
                <a:latin typeface="Consolas"/>
              </a:rPr>
              <a:t>by</a:t>
            </a:r>
            <a:r>
              <a:rPr lang="nl-NL" sz="1800" dirty="0">
                <a:solidFill>
                  <a:srgbClr val="009900"/>
                </a:solidFill>
                <a:latin typeface="Consolas"/>
              </a:rPr>
              <a:t> default</a:t>
            </a:r>
          </a:p>
        </p:txBody>
      </p:sp>
      <p:sp>
        <p:nvSpPr>
          <p:cNvPr id="54277" name="Text Box 5"/>
          <p:cNvSpPr txBox="1">
            <a:spLocks noChangeArrowheads="1"/>
          </p:cNvSpPr>
          <p:nvPr/>
        </p:nvSpPr>
        <p:spPr bwMode="auto">
          <a:xfrm>
            <a:off x="684380" y="5445224"/>
            <a:ext cx="5904656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>
                <a:latin typeface="calibri" pitchFamily="34" charset="0"/>
              </a:rPr>
              <a:t>Je </a:t>
            </a:r>
            <a:r>
              <a:rPr lang="en-US" sz="2400" dirty="0" err="1">
                <a:latin typeface="calibri" pitchFamily="34" charset="0"/>
              </a:rPr>
              <a:t>kunt</a:t>
            </a:r>
            <a:r>
              <a:rPr lang="en-US" sz="2400" dirty="0">
                <a:latin typeface="calibri" pitchFamily="34" charset="0"/>
              </a:rPr>
              <a:t> nu </a:t>
            </a:r>
            <a:r>
              <a:rPr lang="en-US" sz="2400" dirty="0" err="1">
                <a:latin typeface="calibri" pitchFamily="34" charset="0"/>
              </a:rPr>
              <a:t>alleen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tijdens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solidFill>
                  <a:srgbClr val="009900"/>
                </a:solidFill>
                <a:latin typeface="calibri" pitchFamily="34" charset="0"/>
              </a:rPr>
              <a:t>compile time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kiezen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welke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latin typeface="Consolas"/>
              </a:rPr>
              <a:t>stack</a:t>
            </a:r>
            <a:r>
              <a:rPr lang="en-US" sz="2400" dirty="0">
                <a:latin typeface="calibri" pitchFamily="34" charset="0"/>
              </a:rPr>
              <a:t> je wilt en </a:t>
            </a:r>
            <a:r>
              <a:rPr lang="en-US" sz="2400" dirty="0" err="1">
                <a:solidFill>
                  <a:schemeClr val="tx2"/>
                </a:solidFill>
                <a:latin typeface="calibri" pitchFamily="34" charset="0"/>
              </a:rPr>
              <a:t>niet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tijdens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>
                <a:solidFill>
                  <a:schemeClr val="tx2"/>
                </a:solidFill>
                <a:latin typeface="calibri" pitchFamily="34" charset="0"/>
              </a:rPr>
              <a:t>run-time</a:t>
            </a:r>
            <a:r>
              <a:rPr lang="en-US" sz="2400" dirty="0">
                <a:latin typeface="calibri" pitchFamily="34" charset="0"/>
              </a:rPr>
              <a:t>. </a:t>
            </a:r>
            <a:r>
              <a:rPr lang="en-US" sz="2400" dirty="0" err="1" smtClean="0">
                <a:latin typeface="calibri" pitchFamily="34" charset="0"/>
              </a:rPr>
              <a:t>Zie</a:t>
            </a:r>
            <a:r>
              <a:rPr lang="en-US" sz="2400" dirty="0" smtClean="0">
                <a:latin typeface="calibri" pitchFamily="34" charset="0"/>
              </a:rPr>
              <a:t> Week </a:t>
            </a:r>
            <a:r>
              <a:rPr lang="en-US" sz="2400" dirty="0">
                <a:latin typeface="calibri" pitchFamily="34" charset="0"/>
              </a:rPr>
              <a:t>2.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C3BFF1F-081C-487B-B5A7-F61A2AB4FD7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529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Adapters</a:t>
            </a:r>
          </a:p>
        </p:txBody>
      </p:sp>
      <p:sp>
        <p:nvSpPr>
          <p:cNvPr id="5530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4" y="1071786"/>
            <a:ext cx="8785225" cy="5544616"/>
          </a:xfrm>
        </p:spPr>
        <p:txBody>
          <a:bodyPr/>
          <a:lstStyle/>
          <a:p>
            <a:r>
              <a:rPr lang="nl-NL" dirty="0">
                <a:solidFill>
                  <a:schemeClr val="hlink"/>
                </a:solidFill>
                <a:latin typeface="Consolas"/>
              </a:rPr>
              <a:t>stack</a:t>
            </a:r>
          </a:p>
          <a:p>
            <a:pPr lvl="1"/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FF0000"/>
                </a:solidFill>
              </a:rPr>
              <a:t>niet</a:t>
            </a:r>
            <a:r>
              <a:rPr lang="en-US" dirty="0" smtClean="0"/>
              <a:t> met </a:t>
            </a:r>
            <a:r>
              <a:rPr lang="en-US" dirty="0" err="1" smtClean="0">
                <a:latin typeface="Consolas"/>
              </a:rPr>
              <a:t>forward_list</a:t>
            </a:r>
            <a:r>
              <a:rPr lang="en-US" dirty="0"/>
              <a:t> </a:t>
            </a:r>
            <a:r>
              <a:rPr lang="en-US" sz="1600" dirty="0" smtClean="0"/>
              <a:t>(</a:t>
            </a:r>
            <a:r>
              <a:rPr lang="en-US" sz="1600" dirty="0" smtClean="0">
                <a:latin typeface="Consolas"/>
              </a:rPr>
              <a:t>stack</a:t>
            </a:r>
            <a:r>
              <a:rPr lang="en-US" sz="1600" dirty="0" smtClean="0"/>
              <a:t> </a:t>
            </a:r>
            <a:r>
              <a:rPr lang="en-US" sz="1600" dirty="0" err="1" smtClean="0"/>
              <a:t>gebruikt</a:t>
            </a:r>
            <a:r>
              <a:rPr lang="en-US" sz="1600" dirty="0" smtClean="0"/>
              <a:t> </a:t>
            </a:r>
            <a:r>
              <a:rPr lang="en-US" sz="1600" dirty="0" err="1" smtClean="0">
                <a:solidFill>
                  <a:srgbClr val="FF0000"/>
                </a:solidFill>
                <a:latin typeface="Consolas"/>
              </a:rPr>
              <a:t>push_back</a:t>
            </a:r>
            <a:r>
              <a:rPr lang="en-US" sz="1600" dirty="0" smtClean="0"/>
              <a:t> en </a:t>
            </a:r>
            <a:r>
              <a:rPr lang="en-US" sz="1600" dirty="0" err="1" smtClean="0">
                <a:solidFill>
                  <a:srgbClr val="FF0000"/>
                </a:solidFill>
                <a:latin typeface="Consolas"/>
              </a:rPr>
              <a:t>pop_back</a:t>
            </a:r>
            <a:r>
              <a:rPr lang="en-US" sz="1600" dirty="0" smtClean="0"/>
              <a:t>)</a:t>
            </a:r>
            <a:endParaRPr lang="nl-NL" dirty="0" smtClean="0">
              <a:latin typeface="Consolas"/>
            </a:endParaRPr>
          </a:p>
          <a:p>
            <a:pPr lvl="1"/>
            <a:r>
              <a:rPr lang="nl-NL" dirty="0" smtClean="0">
                <a:latin typeface="Consolas"/>
              </a:rPr>
              <a:t>push(…)</a:t>
            </a:r>
            <a:r>
              <a:rPr lang="nl-NL" dirty="0" smtClean="0"/>
              <a:t>, </a:t>
            </a:r>
            <a:r>
              <a:rPr lang="nl-NL" dirty="0">
                <a:latin typeface="Consolas"/>
              </a:rPr>
              <a:t>pop()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top()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empty()</a:t>
            </a:r>
            <a:r>
              <a:rPr lang="nl-NL" dirty="0"/>
              <a:t> </a:t>
            </a:r>
          </a:p>
          <a:p>
            <a:r>
              <a:rPr lang="nl-NL" dirty="0">
                <a:solidFill>
                  <a:schemeClr val="hlink"/>
                </a:solidFill>
                <a:latin typeface="Consolas"/>
              </a:rPr>
              <a:t>queue</a:t>
            </a:r>
          </a:p>
          <a:p>
            <a:pPr lvl="1"/>
            <a:r>
              <a:rPr lang="nl-NL" dirty="0"/>
              <a:t>kan </a:t>
            </a:r>
            <a:r>
              <a:rPr lang="nl-NL" dirty="0">
                <a:solidFill>
                  <a:schemeClr val="tx2"/>
                </a:solidFill>
              </a:rPr>
              <a:t>niet</a:t>
            </a:r>
            <a:r>
              <a:rPr lang="nl-NL" dirty="0"/>
              <a:t> met </a:t>
            </a:r>
            <a:r>
              <a:rPr lang="nl-NL" dirty="0" smtClean="0">
                <a:latin typeface="Consolas"/>
              </a:rPr>
              <a:t>vector</a:t>
            </a:r>
            <a:r>
              <a:rPr lang="nl-NL" dirty="0"/>
              <a:t> </a:t>
            </a:r>
            <a:r>
              <a:rPr lang="nl-NL" sz="1600" dirty="0" smtClean="0"/>
              <a:t>(</a:t>
            </a:r>
            <a:r>
              <a:rPr lang="en-US" sz="1600" dirty="0" smtClean="0">
                <a:latin typeface="Consolas"/>
              </a:rPr>
              <a:t>queue</a:t>
            </a:r>
            <a:r>
              <a:rPr lang="en-US" sz="1600" dirty="0" smtClean="0"/>
              <a:t> </a:t>
            </a:r>
            <a:r>
              <a:rPr lang="en-US" sz="1600" dirty="0" err="1"/>
              <a:t>gebruikt</a:t>
            </a:r>
            <a:r>
              <a:rPr lang="en-US" sz="1600" dirty="0"/>
              <a:t> </a:t>
            </a:r>
            <a:r>
              <a:rPr lang="en-US" sz="1600" dirty="0" err="1">
                <a:latin typeface="Consolas"/>
              </a:rPr>
              <a:t>push_back</a:t>
            </a:r>
            <a:r>
              <a:rPr lang="en-US" sz="1600" dirty="0"/>
              <a:t> en </a:t>
            </a:r>
            <a:r>
              <a:rPr lang="en-US" sz="1600" dirty="0" err="1" smtClean="0">
                <a:solidFill>
                  <a:srgbClr val="FF0000"/>
                </a:solidFill>
                <a:latin typeface="Consolas"/>
              </a:rPr>
              <a:t>pop_front</a:t>
            </a:r>
            <a:r>
              <a:rPr lang="nl-NL" sz="1600" dirty="0" smtClean="0"/>
              <a:t>)</a:t>
            </a:r>
          </a:p>
          <a:p>
            <a:pPr lvl="1"/>
            <a:r>
              <a:rPr lang="en-US" dirty="0" err="1"/>
              <a:t>Kan</a:t>
            </a:r>
            <a:r>
              <a:rPr lang="en-US" dirty="0"/>
              <a:t> </a:t>
            </a:r>
            <a:r>
              <a:rPr lang="en-US" dirty="0" err="1">
                <a:solidFill>
                  <a:srgbClr val="FF0000"/>
                </a:solidFill>
              </a:rPr>
              <a:t>niet</a:t>
            </a:r>
            <a:r>
              <a:rPr lang="en-US" dirty="0"/>
              <a:t> met </a:t>
            </a:r>
            <a:r>
              <a:rPr lang="en-US" dirty="0" err="1">
                <a:latin typeface="Consolas"/>
              </a:rPr>
              <a:t>forward_list</a:t>
            </a:r>
            <a:r>
              <a:rPr lang="en-US" sz="1600" dirty="0"/>
              <a:t> </a:t>
            </a:r>
            <a:r>
              <a:rPr lang="en-US" sz="1600" dirty="0" smtClean="0"/>
              <a:t>(</a:t>
            </a:r>
            <a:r>
              <a:rPr lang="en-US" sz="1600" dirty="0" smtClean="0">
                <a:latin typeface="Consolas"/>
              </a:rPr>
              <a:t>queue</a:t>
            </a:r>
            <a:r>
              <a:rPr lang="en-US" sz="1600" dirty="0" smtClean="0"/>
              <a:t> </a:t>
            </a:r>
            <a:r>
              <a:rPr lang="en-US" sz="1600" dirty="0" err="1"/>
              <a:t>gebruikt</a:t>
            </a:r>
            <a:r>
              <a:rPr lang="en-US" sz="1600" dirty="0"/>
              <a:t> </a:t>
            </a:r>
            <a:r>
              <a:rPr lang="en-US" sz="1600" dirty="0" err="1">
                <a:solidFill>
                  <a:srgbClr val="FF0000"/>
                </a:solidFill>
                <a:latin typeface="Consolas"/>
              </a:rPr>
              <a:t>push_back</a:t>
            </a:r>
            <a:r>
              <a:rPr lang="en-US" sz="1600" dirty="0"/>
              <a:t> en </a:t>
            </a:r>
            <a:r>
              <a:rPr lang="en-US" sz="1600" dirty="0" err="1" smtClean="0">
                <a:latin typeface="Consolas"/>
              </a:rPr>
              <a:t>pop_front</a:t>
            </a:r>
            <a:r>
              <a:rPr lang="en-US" sz="1600" dirty="0" smtClean="0"/>
              <a:t>)</a:t>
            </a:r>
            <a:endParaRPr lang="nl-NL" dirty="0"/>
          </a:p>
          <a:p>
            <a:pPr lvl="1"/>
            <a:r>
              <a:rPr lang="nl-NL" dirty="0">
                <a:latin typeface="Consolas"/>
              </a:rPr>
              <a:t>push</a:t>
            </a:r>
            <a:r>
              <a:rPr lang="nl-NL" dirty="0" smtClean="0">
                <a:latin typeface="Consolas"/>
              </a:rPr>
              <a:t>(…)</a:t>
            </a:r>
            <a:r>
              <a:rPr lang="nl-NL" dirty="0" smtClean="0"/>
              <a:t>, </a:t>
            </a:r>
            <a:r>
              <a:rPr lang="nl-NL" dirty="0">
                <a:latin typeface="Consolas"/>
              </a:rPr>
              <a:t>pop()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front()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empty()</a:t>
            </a:r>
            <a:r>
              <a:rPr lang="en-US" dirty="0"/>
              <a:t/>
            </a:r>
            <a:br>
              <a:rPr lang="en-US" dirty="0"/>
            </a:br>
            <a:r>
              <a:rPr lang="nl-NL" sz="2000" dirty="0">
                <a:solidFill>
                  <a:srgbClr val="009900"/>
                </a:solidFill>
              </a:rPr>
              <a:t>Let op:</a:t>
            </a:r>
            <a:r>
              <a:rPr lang="nl-NL" sz="2000" dirty="0"/>
              <a:t> </a:t>
            </a:r>
            <a:r>
              <a:rPr lang="nl-NL" sz="2000" dirty="0">
                <a:latin typeface="Consolas"/>
              </a:rPr>
              <a:t>push</a:t>
            </a:r>
            <a:r>
              <a:rPr lang="nl-NL" sz="2000" dirty="0"/>
              <a:t> voegt achteraan toe en </a:t>
            </a:r>
            <a:r>
              <a:rPr lang="nl-NL" sz="2000" dirty="0">
                <a:latin typeface="Consolas"/>
              </a:rPr>
              <a:t>pop</a:t>
            </a:r>
            <a:r>
              <a:rPr lang="nl-NL" sz="2000" dirty="0"/>
              <a:t> </a:t>
            </a:r>
            <a:r>
              <a:rPr lang="nl-NL" sz="2000" dirty="0" smtClean="0"/>
              <a:t>verwijdert </a:t>
            </a:r>
            <a:r>
              <a:rPr lang="nl-NL" sz="2000" dirty="0"/>
              <a:t>vooraan.</a:t>
            </a:r>
          </a:p>
          <a:p>
            <a:r>
              <a:rPr lang="nl-NL" dirty="0" err="1">
                <a:solidFill>
                  <a:schemeClr val="hlink"/>
                </a:solidFill>
                <a:latin typeface="Consolas"/>
              </a:rPr>
              <a:t>priority_queue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/>
              <a:t>kan </a:t>
            </a:r>
            <a:r>
              <a:rPr lang="nl-NL" dirty="0">
                <a:solidFill>
                  <a:schemeClr val="tx2"/>
                </a:solidFill>
              </a:rPr>
              <a:t>niet</a:t>
            </a:r>
            <a:r>
              <a:rPr lang="nl-NL" dirty="0"/>
              <a:t> met </a:t>
            </a:r>
            <a:r>
              <a:rPr lang="nl-NL" dirty="0" smtClean="0">
                <a:latin typeface="Consolas"/>
              </a:rPr>
              <a:t>list</a:t>
            </a:r>
            <a:r>
              <a:rPr lang="nl-NL" dirty="0" smtClean="0"/>
              <a:t> en </a:t>
            </a:r>
            <a:r>
              <a:rPr lang="nl-NL" dirty="0" err="1" smtClean="0">
                <a:latin typeface="Consolas"/>
              </a:rPr>
              <a:t>forward_list</a:t>
            </a:r>
            <a:r>
              <a:rPr lang="nl-NL" dirty="0" smtClean="0"/>
              <a:t>  </a:t>
            </a:r>
            <a:r>
              <a:rPr lang="nl-NL" sz="1600" dirty="0" smtClean="0"/>
              <a:t>(gebruikt </a:t>
            </a:r>
            <a:r>
              <a:rPr lang="nl-NL" sz="1600" dirty="0" smtClean="0">
                <a:solidFill>
                  <a:srgbClr val="FF0000"/>
                </a:solidFill>
              </a:rPr>
              <a:t>index</a:t>
            </a:r>
            <a:r>
              <a:rPr lang="nl-NL" sz="1600" dirty="0" smtClean="0"/>
              <a:t>)</a:t>
            </a:r>
            <a:endParaRPr lang="nl-NL" dirty="0"/>
          </a:p>
          <a:p>
            <a:pPr lvl="1"/>
            <a:r>
              <a:rPr lang="nl-NL" dirty="0">
                <a:latin typeface="Consolas"/>
              </a:rPr>
              <a:t>push(…)</a:t>
            </a:r>
            <a:r>
              <a:rPr lang="nl-NL" dirty="0" smtClean="0"/>
              <a:t>, </a:t>
            </a:r>
            <a:r>
              <a:rPr lang="nl-NL" dirty="0">
                <a:latin typeface="Consolas"/>
              </a:rPr>
              <a:t>pop()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top()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empty()</a:t>
            </a:r>
            <a:r>
              <a:rPr lang="en-US" dirty="0"/>
              <a:t/>
            </a:r>
            <a:br>
              <a:rPr lang="en-US" dirty="0"/>
            </a:br>
            <a:r>
              <a:rPr lang="nl-NL" sz="2000" dirty="0">
                <a:solidFill>
                  <a:srgbClr val="009900"/>
                </a:solidFill>
              </a:rPr>
              <a:t>Let op:</a:t>
            </a:r>
            <a:r>
              <a:rPr lang="nl-NL" sz="2000" dirty="0"/>
              <a:t> </a:t>
            </a:r>
            <a:r>
              <a:rPr lang="nl-NL" sz="2000" dirty="0">
                <a:latin typeface="Consolas"/>
              </a:rPr>
              <a:t>top</a:t>
            </a:r>
            <a:r>
              <a:rPr lang="nl-NL" sz="2000" dirty="0"/>
              <a:t> geeft het grootste element terug en </a:t>
            </a:r>
            <a:r>
              <a:rPr lang="nl-NL" sz="2000" dirty="0">
                <a:latin typeface="Consolas"/>
              </a:rPr>
              <a:t>pop</a:t>
            </a:r>
            <a:r>
              <a:rPr lang="nl-NL" sz="2000" dirty="0"/>
              <a:t> </a:t>
            </a:r>
            <a:r>
              <a:rPr lang="nl-NL" sz="2000" dirty="0" smtClean="0"/>
              <a:t>verwijdert </a:t>
            </a:r>
            <a:r>
              <a:rPr lang="nl-NL" sz="2000" dirty="0"/>
              <a:t>dit element.</a:t>
            </a:r>
          </a:p>
          <a:p>
            <a:pPr lvl="1"/>
            <a:r>
              <a:rPr lang="nl-NL" dirty="0"/>
              <a:t>wordt geïmplementeerd als </a:t>
            </a:r>
            <a:r>
              <a:rPr lang="nl-NL" i="1" dirty="0" err="1"/>
              <a:t>binary</a:t>
            </a:r>
            <a:r>
              <a:rPr lang="nl-NL" i="1" dirty="0"/>
              <a:t> </a:t>
            </a:r>
            <a:r>
              <a:rPr lang="nl-NL" i="1" dirty="0" err="1"/>
              <a:t>heap</a:t>
            </a:r>
            <a:r>
              <a:rPr lang="nl-NL" dirty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84EB7990-A175-45FF-889D-57586720939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632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Stacktest</a:t>
            </a:r>
          </a:p>
        </p:txBody>
      </p:sp>
      <p:sp>
        <p:nvSpPr>
          <p:cNvPr id="5632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&lt;stack&gt;</a:t>
            </a:r>
            <a:endParaRPr lang="en-US" sz="1800" b="1" dirty="0">
              <a:solidFill>
                <a:srgbClr val="A31515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en-US" sz="1800" b="1" dirty="0">
                <a:latin typeface="Consolas"/>
              </a:rPr>
              <a:t>s</a:t>
            </a:r>
            <a:r>
              <a:rPr lang="nl-NL" sz="1800" b="1" dirty="0" err="1">
                <a:latin typeface="Consolas"/>
              </a:rPr>
              <a:t>tack</a:t>
            </a:r>
            <a:r>
              <a:rPr lang="nl-NL" sz="1800" b="1" dirty="0">
                <a:latin typeface="Consolas"/>
              </a:rPr>
              <a:t>&lt;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b="1" dirty="0">
                <a:latin typeface="Consolas"/>
              </a:rPr>
              <a:t>&gt;</a:t>
            </a:r>
            <a:r>
              <a:rPr lang="nl-NL" sz="1800" dirty="0">
                <a:latin typeface="Consolas"/>
              </a:rPr>
              <a:t> s(32);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latin typeface="Consolas"/>
              </a:rPr>
              <a:t> c;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Type een tekst,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sluit af met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c !=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'.'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push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latin typeface="Consolas"/>
              </a:rPr>
              <a:t> (!</a:t>
            </a:r>
            <a:r>
              <a:rPr lang="nl-NL" sz="1800" dirty="0" err="1">
                <a:latin typeface="Consolas"/>
              </a:rPr>
              <a:t>s.</a:t>
            </a:r>
            <a:r>
              <a:rPr lang="nl-NL" sz="1800" b="1" dirty="0" err="1">
                <a:latin typeface="Consolas"/>
              </a:rPr>
              <a:t>empty</a:t>
            </a:r>
            <a:r>
              <a:rPr lang="nl-NL" sz="1800" dirty="0"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top</a:t>
            </a:r>
            <a:r>
              <a:rPr lang="nl-NL" sz="18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s.</a:t>
            </a:r>
            <a:r>
              <a:rPr lang="nl-NL" sz="1800" b="1" dirty="0" err="1" smtClean="0">
                <a:latin typeface="Consolas"/>
              </a:rPr>
              <a:t>pop</a:t>
            </a:r>
            <a:r>
              <a:rPr lang="nl-NL" sz="1800" dirty="0" smtClean="0">
                <a:latin typeface="Consolas"/>
              </a:rPr>
              <a:t>();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();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cin.get</a:t>
            </a:r>
            <a:r>
              <a:rPr lang="nl-NL" sz="1800" dirty="0">
                <a:latin typeface="Consolas"/>
              </a:rPr>
              <a:t>();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0;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92E2472-00DC-44BC-BD07-1A9699DA3650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64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00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7788"/>
            <a:ext cx="8421688" cy="684212"/>
          </a:xfrm>
        </p:spPr>
        <p:txBody>
          <a:bodyPr/>
          <a:lstStyle/>
          <a:p>
            <a:r>
              <a:rPr lang="en-US"/>
              <a:t>Bekende datastructuren</a:t>
            </a:r>
            <a:endParaRPr lang="nl-NL"/>
          </a:p>
        </p:txBody>
      </p:sp>
      <p:grpSp>
        <p:nvGrpSpPr>
          <p:cNvPr id="12" name="Groep 11"/>
          <p:cNvGrpSpPr/>
          <p:nvPr/>
        </p:nvGrpSpPr>
        <p:grpSpPr>
          <a:xfrm>
            <a:off x="242888" y="1435249"/>
            <a:ext cx="8658225" cy="3523675"/>
            <a:chOff x="242888" y="1435249"/>
            <a:chExt cx="8658225" cy="3523675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8" y="1435249"/>
              <a:ext cx="8658225" cy="40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8" y="1815674"/>
              <a:ext cx="8658225" cy="3143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hthoek 1"/>
          <p:cNvSpPr/>
          <p:nvPr/>
        </p:nvSpPr>
        <p:spPr bwMode="auto">
          <a:xfrm>
            <a:off x="251520" y="1815674"/>
            <a:ext cx="8649593" cy="2477422"/>
          </a:xfrm>
          <a:prstGeom prst="rect">
            <a:avLst/>
          </a:prstGeom>
          <a:solidFill>
            <a:schemeClr val="bg2">
              <a:alpha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67611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92E2472-00DC-44BC-BD07-1A9699DA3650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65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00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7788"/>
            <a:ext cx="8421688" cy="684212"/>
          </a:xfrm>
        </p:spPr>
        <p:txBody>
          <a:bodyPr/>
          <a:lstStyle/>
          <a:p>
            <a:r>
              <a:rPr lang="en-US"/>
              <a:t>Bekende datastructuren</a:t>
            </a:r>
            <a:endParaRPr lang="nl-NL"/>
          </a:p>
        </p:txBody>
      </p:sp>
      <p:grpSp>
        <p:nvGrpSpPr>
          <p:cNvPr id="9" name="Groep 8"/>
          <p:cNvGrpSpPr/>
          <p:nvPr/>
        </p:nvGrpSpPr>
        <p:grpSpPr>
          <a:xfrm>
            <a:off x="237478" y="1318204"/>
            <a:ext cx="8686800" cy="3550956"/>
            <a:chOff x="237478" y="1318204"/>
            <a:chExt cx="8686800" cy="3550956"/>
          </a:xfrm>
        </p:grpSpPr>
        <p:pic>
          <p:nvPicPr>
            <p:cNvPr id="10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51520" y="1725910"/>
              <a:ext cx="8667750" cy="3143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Picture 3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7478" y="1318204"/>
              <a:ext cx="8686800" cy="4191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ep 11"/>
          <p:cNvGrpSpPr/>
          <p:nvPr/>
        </p:nvGrpSpPr>
        <p:grpSpPr>
          <a:xfrm>
            <a:off x="242888" y="1435249"/>
            <a:ext cx="8658225" cy="3523675"/>
            <a:chOff x="242888" y="1435249"/>
            <a:chExt cx="8658225" cy="3523675"/>
          </a:xfrm>
        </p:grpSpPr>
        <p:pic>
          <p:nvPicPr>
            <p:cNvPr id="13" name="Picture 4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8" y="1435249"/>
              <a:ext cx="8658225" cy="409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4" name="Picture 5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42888" y="1815674"/>
              <a:ext cx="8658225" cy="3143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2" name="Rechthoek 1"/>
          <p:cNvSpPr/>
          <p:nvPr/>
        </p:nvSpPr>
        <p:spPr bwMode="auto">
          <a:xfrm>
            <a:off x="251520" y="1844100"/>
            <a:ext cx="8640132" cy="811293"/>
          </a:xfrm>
          <a:prstGeom prst="rect">
            <a:avLst/>
          </a:prstGeom>
          <a:solidFill>
            <a:schemeClr val="bg2">
              <a:alpha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8" name="Rechthoek 7"/>
          <p:cNvSpPr/>
          <p:nvPr/>
        </p:nvSpPr>
        <p:spPr bwMode="auto">
          <a:xfrm>
            <a:off x="251520" y="4323111"/>
            <a:ext cx="8640132" cy="603830"/>
          </a:xfrm>
          <a:prstGeom prst="rect">
            <a:avLst/>
          </a:prstGeom>
          <a:solidFill>
            <a:schemeClr val="bg2">
              <a:alpha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45537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676069B-95F0-45F5-BA66-73E95D098AA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Associatieve containers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sz="2400" dirty="0">
                <a:solidFill>
                  <a:schemeClr val="hlink"/>
                </a:solidFill>
                <a:latin typeface="Consolas"/>
              </a:rPr>
              <a:t>set</a:t>
            </a:r>
            <a:r>
              <a:rPr lang="nl-NL" sz="2400" dirty="0"/>
              <a:t> (verzameling)</a:t>
            </a:r>
          </a:p>
          <a:p>
            <a:r>
              <a:rPr lang="nl-NL" sz="2400" dirty="0" err="1">
                <a:solidFill>
                  <a:schemeClr val="hlink"/>
                </a:solidFill>
                <a:latin typeface="Consolas"/>
              </a:rPr>
              <a:t>multiset</a:t>
            </a:r>
            <a:r>
              <a:rPr lang="nl-NL" sz="2400" dirty="0"/>
              <a:t> (bag)</a:t>
            </a:r>
          </a:p>
          <a:p>
            <a:r>
              <a:rPr lang="nl-NL" sz="2400" dirty="0">
                <a:solidFill>
                  <a:srgbClr val="0000FF"/>
                </a:solidFill>
                <a:latin typeface="Consolas"/>
              </a:rPr>
              <a:t>map</a:t>
            </a:r>
            <a:r>
              <a:rPr lang="nl-NL" sz="2400" dirty="0"/>
              <a:t> (1:N relatie)</a:t>
            </a:r>
          </a:p>
          <a:p>
            <a:r>
              <a:rPr lang="nl-NL" sz="2400" dirty="0" err="1">
                <a:solidFill>
                  <a:srgbClr val="0000FF"/>
                </a:solidFill>
                <a:latin typeface="Consolas"/>
              </a:rPr>
              <a:t>multimap</a:t>
            </a:r>
            <a:r>
              <a:rPr lang="nl-NL" sz="2400" dirty="0"/>
              <a:t> (M:N relatie)</a:t>
            </a:r>
            <a:endParaRPr lang="en-US" sz="2400" dirty="0"/>
          </a:p>
          <a:p>
            <a:endParaRPr lang="en-US" sz="2400" dirty="0"/>
          </a:p>
          <a:p>
            <a:pPr>
              <a:buFont typeface="Wingdings" pitchFamily="2" charset="2"/>
              <a:buNone/>
            </a:pPr>
            <a:r>
              <a:rPr lang="nl-NL" sz="2400" dirty="0"/>
              <a:t>Mogelijkheden</a:t>
            </a:r>
            <a:r>
              <a:rPr lang="en-US" sz="2400" dirty="0"/>
              <a:t>:</a:t>
            </a:r>
          </a:p>
          <a:p>
            <a:r>
              <a:rPr lang="nl-NL" sz="2400" dirty="0">
                <a:solidFill>
                  <a:schemeClr val="hlink"/>
                </a:solidFill>
              </a:rPr>
              <a:t>zoeken</a:t>
            </a:r>
            <a:r>
              <a:rPr lang="nl-NL" sz="2400" dirty="0"/>
              <a:t> op </a:t>
            </a:r>
            <a:r>
              <a:rPr lang="en-US" sz="2400" dirty="0">
                <a:latin typeface="Consolas"/>
              </a:rPr>
              <a:t>K</a:t>
            </a:r>
            <a:r>
              <a:rPr lang="nl-NL" sz="2400" dirty="0" err="1">
                <a:latin typeface="Consolas"/>
              </a:rPr>
              <a:t>ey</a:t>
            </a:r>
            <a:endParaRPr lang="en-US" sz="2400" dirty="0">
              <a:latin typeface="Consolas"/>
            </a:endParaRPr>
          </a:p>
          <a:p>
            <a:r>
              <a:rPr lang="nl-NL" sz="2400" dirty="0"/>
              <a:t>doorlopen op </a:t>
            </a:r>
            <a:r>
              <a:rPr lang="nl-NL" sz="2400" dirty="0">
                <a:solidFill>
                  <a:schemeClr val="hlink"/>
                </a:solidFill>
              </a:rPr>
              <a:t>volgorde</a:t>
            </a:r>
            <a:r>
              <a:rPr lang="nl-NL" sz="2400" dirty="0"/>
              <a:t> van </a:t>
            </a:r>
            <a:r>
              <a:rPr lang="en-US" sz="2400" dirty="0">
                <a:latin typeface="Consolas"/>
              </a:rPr>
              <a:t>K</a:t>
            </a:r>
            <a:r>
              <a:rPr lang="nl-NL" sz="2400" dirty="0" err="1">
                <a:latin typeface="Consolas"/>
              </a:rPr>
              <a:t>ey</a:t>
            </a:r>
            <a:endParaRPr lang="nl-NL" sz="2400" dirty="0">
              <a:latin typeface="Consolas"/>
            </a:endParaRPr>
          </a:p>
          <a:p>
            <a:pPr>
              <a:buFont typeface="Wingdings" pitchFamily="2" charset="2"/>
              <a:buNone/>
            </a:pPr>
            <a:endParaRPr lang="nl-NL" sz="2400" dirty="0"/>
          </a:p>
          <a:p>
            <a:pPr>
              <a:buFont typeface="Wingdings" pitchFamily="2" charset="2"/>
              <a:buNone/>
            </a:pPr>
            <a:r>
              <a:rPr lang="nl-NL" sz="2400" dirty="0" err="1"/>
              <a:t>Implementati</a:t>
            </a:r>
            <a:r>
              <a:rPr lang="en-US" sz="2400" dirty="0"/>
              <a:t>e:</a:t>
            </a:r>
            <a:endParaRPr lang="nl-NL" sz="2400" dirty="0"/>
          </a:p>
          <a:p>
            <a:r>
              <a:rPr lang="nl-NL" sz="2400" i="1" dirty="0" err="1" smtClean="0"/>
              <a:t>binary</a:t>
            </a:r>
            <a:r>
              <a:rPr lang="nl-NL" sz="2400" i="1" dirty="0" smtClean="0"/>
              <a:t> </a:t>
            </a:r>
            <a:r>
              <a:rPr lang="nl-NL" sz="2400" i="1" dirty="0"/>
              <a:t>search </a:t>
            </a:r>
            <a:r>
              <a:rPr lang="nl-NL" sz="2400" i="1" dirty="0" smtClean="0"/>
              <a:t>tree</a:t>
            </a:r>
            <a:endParaRPr lang="nl-NL" sz="1800" i="1" dirty="0"/>
          </a:p>
        </p:txBody>
      </p:sp>
      <p:sp>
        <p:nvSpPr>
          <p:cNvPr id="57349" name="Text Box 6"/>
          <p:cNvSpPr txBox="1">
            <a:spLocks noChangeArrowheads="1"/>
          </p:cNvSpPr>
          <p:nvPr/>
        </p:nvSpPr>
        <p:spPr bwMode="auto">
          <a:xfrm>
            <a:off x="4267200" y="2209800"/>
            <a:ext cx="4267200" cy="70788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000" dirty="0" err="1">
                <a:latin typeface="calibri" pitchFamily="34" charset="0"/>
              </a:rPr>
              <a:t>Bevat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elementen</a:t>
            </a:r>
            <a:r>
              <a:rPr lang="en-US" sz="2000" dirty="0">
                <a:latin typeface="calibri" pitchFamily="34" charset="0"/>
              </a:rPr>
              <a:t> van het template type </a:t>
            </a:r>
            <a:r>
              <a:rPr lang="en-US" sz="2000" dirty="0">
                <a:latin typeface="Consolas"/>
              </a:rPr>
              <a:t>pair&lt;</a:t>
            </a:r>
            <a:r>
              <a:rPr lang="en-US" sz="2000" dirty="0" err="1">
                <a:latin typeface="Consolas"/>
              </a:rPr>
              <a:t>const</a:t>
            </a:r>
            <a:r>
              <a:rPr lang="en-US" sz="2000" dirty="0">
                <a:latin typeface="Consolas"/>
              </a:rPr>
              <a:t> Key, Value&gt;</a:t>
            </a:r>
            <a:endParaRPr lang="nl-NL" sz="2000" dirty="0">
              <a:latin typeface="Consolas"/>
            </a:endParaRPr>
          </a:p>
        </p:txBody>
      </p:sp>
      <p:sp>
        <p:nvSpPr>
          <p:cNvPr id="57350" name="AutoShape 8"/>
          <p:cNvSpPr>
            <a:spLocks/>
          </p:cNvSpPr>
          <p:nvPr/>
        </p:nvSpPr>
        <p:spPr bwMode="auto">
          <a:xfrm>
            <a:off x="3886200" y="2133600"/>
            <a:ext cx="152400" cy="838200"/>
          </a:xfrm>
          <a:prstGeom prst="rightBrace">
            <a:avLst>
              <a:gd name="adj1" fmla="val 45833"/>
              <a:gd name="adj2" fmla="val 50000"/>
            </a:avLst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57351" name="AutoShape 9"/>
          <p:cNvSpPr>
            <a:spLocks/>
          </p:cNvSpPr>
          <p:nvPr/>
        </p:nvSpPr>
        <p:spPr bwMode="auto">
          <a:xfrm>
            <a:off x="3886200" y="1219200"/>
            <a:ext cx="152400" cy="838200"/>
          </a:xfrm>
          <a:prstGeom prst="rightBrace">
            <a:avLst>
              <a:gd name="adj1" fmla="val 45833"/>
              <a:gd name="adj2" fmla="val 50000"/>
            </a:avLst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57352" name="Text Box 10"/>
          <p:cNvSpPr txBox="1">
            <a:spLocks noChangeArrowheads="1"/>
          </p:cNvSpPr>
          <p:nvPr/>
        </p:nvSpPr>
        <p:spPr bwMode="auto">
          <a:xfrm>
            <a:off x="4267200" y="1280954"/>
            <a:ext cx="4267200" cy="70788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000" dirty="0" err="1">
                <a:latin typeface="calibri" pitchFamily="34" charset="0"/>
              </a:rPr>
              <a:t>Bevat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elementen</a:t>
            </a:r>
            <a:r>
              <a:rPr lang="en-US" sz="2000" dirty="0">
                <a:latin typeface="calibri" pitchFamily="34" charset="0"/>
              </a:rPr>
              <a:t> van het type </a:t>
            </a:r>
            <a:br>
              <a:rPr lang="en-US" sz="2000" dirty="0">
                <a:latin typeface="calibri" pitchFamily="34" charset="0"/>
              </a:rPr>
            </a:br>
            <a:r>
              <a:rPr lang="en-US" sz="2000" dirty="0" err="1">
                <a:latin typeface="Consolas"/>
              </a:rPr>
              <a:t>const</a:t>
            </a:r>
            <a:r>
              <a:rPr lang="en-US" sz="2000" dirty="0">
                <a:latin typeface="Consolas"/>
              </a:rPr>
              <a:t> Key</a:t>
            </a:r>
            <a:endParaRPr lang="nl-NL" sz="2000" dirty="0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676069B-95F0-45F5-BA66-73E95D098AA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73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Associatieve containers</a:t>
            </a:r>
          </a:p>
        </p:txBody>
      </p:sp>
      <p:sp>
        <p:nvSpPr>
          <p:cNvPr id="5734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sz="2400" dirty="0" err="1" smtClean="0">
                <a:solidFill>
                  <a:schemeClr val="hlink"/>
                </a:solidFill>
                <a:latin typeface="Consolas"/>
              </a:rPr>
              <a:t>unordered_set</a:t>
            </a:r>
            <a:r>
              <a:rPr lang="nl-NL" sz="2400" dirty="0" smtClean="0"/>
              <a:t> </a:t>
            </a:r>
            <a:r>
              <a:rPr lang="nl-NL" sz="2400" dirty="0"/>
              <a:t>(verzameling)</a:t>
            </a:r>
          </a:p>
          <a:p>
            <a:r>
              <a:rPr lang="nl-NL" sz="2400" dirty="0" err="1">
                <a:solidFill>
                  <a:schemeClr val="hlink"/>
                </a:solidFill>
                <a:latin typeface="Consolas"/>
              </a:rPr>
              <a:t>unordered_multiset</a:t>
            </a:r>
            <a:r>
              <a:rPr lang="nl-NL" sz="2400" dirty="0" smtClean="0"/>
              <a:t> </a:t>
            </a:r>
            <a:r>
              <a:rPr lang="nl-NL" sz="2400" dirty="0"/>
              <a:t>(bag)</a:t>
            </a:r>
          </a:p>
          <a:p>
            <a:r>
              <a:rPr lang="nl-NL" sz="2400" dirty="0" err="1">
                <a:solidFill>
                  <a:schemeClr val="hlink"/>
                </a:solidFill>
                <a:latin typeface="Consolas"/>
              </a:rPr>
              <a:t>unordered_map</a:t>
            </a:r>
            <a:r>
              <a:rPr lang="nl-NL" sz="2400" dirty="0" smtClean="0"/>
              <a:t> </a:t>
            </a:r>
            <a:r>
              <a:rPr lang="nl-NL" sz="2400" dirty="0"/>
              <a:t>(</a:t>
            </a:r>
            <a:r>
              <a:rPr lang="nl-NL" sz="2400" dirty="0" smtClean="0"/>
              <a:t>1:N)</a:t>
            </a:r>
            <a:endParaRPr lang="nl-NL" sz="2400" dirty="0"/>
          </a:p>
          <a:p>
            <a:r>
              <a:rPr lang="nl-NL" sz="2400" dirty="0" err="1">
                <a:solidFill>
                  <a:schemeClr val="hlink"/>
                </a:solidFill>
                <a:latin typeface="Consolas"/>
              </a:rPr>
              <a:t>unordered_multimap</a:t>
            </a:r>
            <a:r>
              <a:rPr lang="nl-NL" sz="2400" dirty="0" smtClean="0"/>
              <a:t> </a:t>
            </a:r>
            <a:r>
              <a:rPr lang="nl-NL" sz="2400" dirty="0"/>
              <a:t>(</a:t>
            </a:r>
            <a:r>
              <a:rPr lang="nl-NL" sz="2400" dirty="0" smtClean="0"/>
              <a:t>M:N)</a:t>
            </a:r>
            <a:endParaRPr lang="en-US" sz="2400" dirty="0"/>
          </a:p>
          <a:p>
            <a:endParaRPr lang="en-US" sz="2400" dirty="0"/>
          </a:p>
          <a:p>
            <a:pPr>
              <a:buFont typeface="Wingdings" pitchFamily="2" charset="2"/>
              <a:buNone/>
            </a:pPr>
            <a:r>
              <a:rPr lang="nl-NL" sz="2400" dirty="0"/>
              <a:t>Mogelijkheden</a:t>
            </a:r>
            <a:r>
              <a:rPr lang="en-US" sz="2400" dirty="0"/>
              <a:t>:</a:t>
            </a:r>
          </a:p>
          <a:p>
            <a:r>
              <a:rPr lang="nl-NL" sz="2400" dirty="0">
                <a:solidFill>
                  <a:schemeClr val="hlink"/>
                </a:solidFill>
              </a:rPr>
              <a:t>zoeken</a:t>
            </a:r>
            <a:r>
              <a:rPr lang="nl-NL" sz="2400" dirty="0"/>
              <a:t> op </a:t>
            </a:r>
            <a:r>
              <a:rPr lang="en-US" sz="2400" dirty="0">
                <a:latin typeface="Consolas"/>
              </a:rPr>
              <a:t>K</a:t>
            </a:r>
            <a:r>
              <a:rPr lang="nl-NL" sz="2400" dirty="0" err="1" smtClean="0">
                <a:latin typeface="Consolas"/>
              </a:rPr>
              <a:t>ey</a:t>
            </a:r>
            <a:endParaRPr lang="en-US" sz="2400" dirty="0">
              <a:latin typeface="Consolas"/>
            </a:endParaRPr>
          </a:p>
          <a:p>
            <a:pPr marL="0" indent="0">
              <a:buNone/>
            </a:pPr>
            <a:endParaRPr lang="nl-NL" sz="2400" dirty="0"/>
          </a:p>
          <a:p>
            <a:pPr>
              <a:buFont typeface="Wingdings" pitchFamily="2" charset="2"/>
              <a:buNone/>
            </a:pPr>
            <a:r>
              <a:rPr lang="nl-NL" sz="2400" dirty="0" err="1"/>
              <a:t>Implementati</a:t>
            </a:r>
            <a:r>
              <a:rPr lang="en-US" sz="2400" dirty="0"/>
              <a:t>e:</a:t>
            </a:r>
            <a:endParaRPr lang="nl-NL" sz="2400" dirty="0"/>
          </a:p>
          <a:p>
            <a:r>
              <a:rPr lang="nl-NL" sz="2400" i="1" dirty="0" err="1"/>
              <a:t>hash</a:t>
            </a:r>
            <a:r>
              <a:rPr lang="nl-NL" sz="2400" i="1" dirty="0"/>
              <a:t> </a:t>
            </a:r>
            <a:r>
              <a:rPr lang="nl-NL" sz="2400" i="1" dirty="0" err="1" smtClean="0"/>
              <a:t>table</a:t>
            </a:r>
            <a:endParaRPr lang="en-US" sz="2400" i="1" dirty="0"/>
          </a:p>
        </p:txBody>
      </p:sp>
      <p:sp>
        <p:nvSpPr>
          <p:cNvPr id="57349" name="Text Box 6"/>
          <p:cNvSpPr txBox="1">
            <a:spLocks noChangeArrowheads="1"/>
          </p:cNvSpPr>
          <p:nvPr/>
        </p:nvSpPr>
        <p:spPr bwMode="auto">
          <a:xfrm>
            <a:off x="4932040" y="2159224"/>
            <a:ext cx="3960440" cy="70788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000" dirty="0" err="1">
                <a:latin typeface="calibri" pitchFamily="34" charset="0"/>
              </a:rPr>
              <a:t>Bevat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elementen</a:t>
            </a:r>
            <a:r>
              <a:rPr lang="en-US" sz="2000" dirty="0">
                <a:latin typeface="calibri" pitchFamily="34" charset="0"/>
              </a:rPr>
              <a:t> van het template type </a:t>
            </a:r>
            <a:r>
              <a:rPr lang="en-US" sz="2000" dirty="0">
                <a:latin typeface="Consolas"/>
              </a:rPr>
              <a:t>pair&lt;</a:t>
            </a:r>
            <a:r>
              <a:rPr lang="en-US" sz="2000" dirty="0" err="1">
                <a:latin typeface="Consolas"/>
              </a:rPr>
              <a:t>const</a:t>
            </a:r>
            <a:r>
              <a:rPr lang="en-US" sz="2000" dirty="0">
                <a:latin typeface="Consolas"/>
              </a:rPr>
              <a:t> Key, Value&gt;</a:t>
            </a:r>
            <a:endParaRPr lang="nl-NL" sz="2000" dirty="0">
              <a:latin typeface="Consolas"/>
            </a:endParaRPr>
          </a:p>
        </p:txBody>
      </p:sp>
      <p:sp>
        <p:nvSpPr>
          <p:cNvPr id="57350" name="AutoShape 8"/>
          <p:cNvSpPr>
            <a:spLocks/>
          </p:cNvSpPr>
          <p:nvPr/>
        </p:nvSpPr>
        <p:spPr bwMode="auto">
          <a:xfrm>
            <a:off x="4644008" y="2129121"/>
            <a:ext cx="152400" cy="838200"/>
          </a:xfrm>
          <a:prstGeom prst="rightBrace">
            <a:avLst>
              <a:gd name="adj1" fmla="val 45833"/>
              <a:gd name="adj2" fmla="val 50000"/>
            </a:avLst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57351" name="AutoShape 9"/>
          <p:cNvSpPr>
            <a:spLocks/>
          </p:cNvSpPr>
          <p:nvPr/>
        </p:nvSpPr>
        <p:spPr bwMode="auto">
          <a:xfrm>
            <a:off x="4644008" y="1214721"/>
            <a:ext cx="152400" cy="838200"/>
          </a:xfrm>
          <a:prstGeom prst="rightBrace">
            <a:avLst>
              <a:gd name="adj1" fmla="val 45833"/>
              <a:gd name="adj2" fmla="val 50000"/>
            </a:avLst>
          </a:prstGeom>
          <a:noFill/>
          <a:ln w="19050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57352" name="Text Box 10"/>
          <p:cNvSpPr txBox="1">
            <a:spLocks noChangeArrowheads="1"/>
          </p:cNvSpPr>
          <p:nvPr/>
        </p:nvSpPr>
        <p:spPr bwMode="auto">
          <a:xfrm>
            <a:off x="4932040" y="1262379"/>
            <a:ext cx="3960440" cy="707886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000" dirty="0" err="1">
                <a:latin typeface="calibri" pitchFamily="34" charset="0"/>
              </a:rPr>
              <a:t>Bevat</a:t>
            </a:r>
            <a:r>
              <a:rPr lang="en-US" sz="2000" dirty="0">
                <a:latin typeface="calibri" pitchFamily="34" charset="0"/>
              </a:rPr>
              <a:t> </a:t>
            </a:r>
            <a:r>
              <a:rPr lang="en-US" sz="2000" dirty="0" err="1">
                <a:latin typeface="calibri" pitchFamily="34" charset="0"/>
              </a:rPr>
              <a:t>elementen</a:t>
            </a:r>
            <a:r>
              <a:rPr lang="en-US" sz="2000" dirty="0">
                <a:latin typeface="calibri" pitchFamily="34" charset="0"/>
              </a:rPr>
              <a:t> van het type </a:t>
            </a:r>
            <a:br>
              <a:rPr lang="en-US" sz="2000" dirty="0">
                <a:latin typeface="calibri" pitchFamily="34" charset="0"/>
              </a:rPr>
            </a:br>
            <a:r>
              <a:rPr lang="en-US" sz="2000" dirty="0" err="1">
                <a:latin typeface="Consolas"/>
              </a:rPr>
              <a:t>const</a:t>
            </a:r>
            <a:r>
              <a:rPr lang="en-US" sz="2000" dirty="0">
                <a:latin typeface="Consolas"/>
              </a:rPr>
              <a:t> Key</a:t>
            </a:r>
            <a:endParaRPr lang="nl-NL" sz="2000" dirty="0"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663842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Tijdelijke aanduiding voor dianummer 2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152883B-1065-490A-BA9D-41CFA5DBE04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837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 Associatieve containers</a:t>
            </a:r>
          </a:p>
        </p:txBody>
      </p:sp>
      <p:grpSp>
        <p:nvGrpSpPr>
          <p:cNvPr id="37" name="Groep 36"/>
          <p:cNvGrpSpPr/>
          <p:nvPr/>
        </p:nvGrpSpPr>
        <p:grpSpPr>
          <a:xfrm>
            <a:off x="107504" y="1196752"/>
            <a:ext cx="8784976" cy="5400600"/>
            <a:chOff x="107504" y="1196752"/>
            <a:chExt cx="8784976" cy="5400600"/>
          </a:xfrm>
        </p:grpSpPr>
        <p:sp>
          <p:nvSpPr>
            <p:cNvPr id="40" name="Tekstvak 39"/>
            <p:cNvSpPr txBox="1"/>
            <p:nvPr/>
          </p:nvSpPr>
          <p:spPr bwMode="auto">
            <a:xfrm>
              <a:off x="107504" y="4428401"/>
              <a:ext cx="926857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rtlCol="0">
              <a:spAutoFit/>
            </a:bodyPr>
            <a:lstStyle/>
            <a:p>
              <a:pPr algn="ctr">
                <a:buNone/>
              </a:pPr>
              <a:r>
                <a:rPr lang="nl-NL" sz="3200" dirty="0">
                  <a:solidFill>
                    <a:schemeClr val="tx1"/>
                  </a:solidFill>
                  <a:latin typeface="+mn-lt"/>
                </a:rPr>
                <a:t>m</a:t>
              </a:r>
              <a:r>
                <a:rPr lang="nl-NL" sz="3200" dirty="0" smtClean="0">
                  <a:solidFill>
                    <a:schemeClr val="tx1"/>
                  </a:solidFill>
                  <a:latin typeface="+mn-lt"/>
                </a:rPr>
                <a:t>ap</a:t>
              </a:r>
            </a:p>
          </p:txBody>
        </p:sp>
        <p:grpSp>
          <p:nvGrpSpPr>
            <p:cNvPr id="23" name="Groep 22"/>
            <p:cNvGrpSpPr/>
            <p:nvPr/>
          </p:nvGrpSpPr>
          <p:grpSpPr>
            <a:xfrm>
              <a:off x="1043608" y="2060848"/>
              <a:ext cx="2880320" cy="2088232"/>
              <a:chOff x="1043608" y="2060848"/>
              <a:chExt cx="2880320" cy="2088232"/>
            </a:xfrm>
          </p:grpSpPr>
          <p:sp>
            <p:nvSpPr>
              <p:cNvPr id="2" name="Ovaal 1"/>
              <p:cNvSpPr/>
              <p:nvPr/>
            </p:nvSpPr>
            <p:spPr bwMode="auto">
              <a:xfrm>
                <a:off x="1043608" y="2060848"/>
                <a:ext cx="2880320" cy="2088232"/>
              </a:xfrm>
              <a:prstGeom prst="ellipse">
                <a:avLst/>
              </a:prstGeom>
              <a:solidFill>
                <a:srgbClr val="92D05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3" name="Rechthoek 2"/>
              <p:cNvSpPr/>
              <p:nvPr/>
            </p:nvSpPr>
            <p:spPr bwMode="auto">
              <a:xfrm>
                <a:off x="1484534" y="3133343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Koen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7" name="Rechthoek 6"/>
              <p:cNvSpPr/>
              <p:nvPr/>
            </p:nvSpPr>
            <p:spPr bwMode="auto">
              <a:xfrm>
                <a:off x="1484534" y="2510652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Anne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8" name="Rechthoek 7"/>
              <p:cNvSpPr/>
              <p:nvPr/>
            </p:nvSpPr>
            <p:spPr bwMode="auto">
              <a:xfrm>
                <a:off x="2564654" y="2626562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Theo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9" name="Rechthoek 8"/>
              <p:cNvSpPr/>
              <p:nvPr/>
            </p:nvSpPr>
            <p:spPr bwMode="auto">
              <a:xfrm>
                <a:off x="2564654" y="3230503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Linda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</p:grpSp>
        <p:grpSp>
          <p:nvGrpSpPr>
            <p:cNvPr id="24" name="Groep 23"/>
            <p:cNvGrpSpPr/>
            <p:nvPr/>
          </p:nvGrpSpPr>
          <p:grpSpPr>
            <a:xfrm>
              <a:off x="5220072" y="1268760"/>
              <a:ext cx="3096344" cy="2448272"/>
              <a:chOff x="4499992" y="1484784"/>
              <a:chExt cx="3096344" cy="2448272"/>
            </a:xfrm>
          </p:grpSpPr>
          <p:sp>
            <p:nvSpPr>
              <p:cNvPr id="10" name="Ovaal 9"/>
              <p:cNvSpPr/>
              <p:nvPr/>
            </p:nvSpPr>
            <p:spPr bwMode="auto">
              <a:xfrm>
                <a:off x="4499992" y="1484784"/>
                <a:ext cx="3096344" cy="2448272"/>
              </a:xfrm>
              <a:prstGeom prst="ellipse">
                <a:avLst/>
              </a:prstGeom>
              <a:solidFill>
                <a:srgbClr val="92D05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11" name="Rechthoek 10"/>
              <p:cNvSpPr/>
              <p:nvPr/>
            </p:nvSpPr>
            <p:spPr bwMode="auto">
              <a:xfrm>
                <a:off x="5139186" y="2476393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Jesse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12" name="Rechthoek 11"/>
              <p:cNvSpPr/>
              <p:nvPr/>
            </p:nvSpPr>
            <p:spPr bwMode="auto">
              <a:xfrm>
                <a:off x="5139186" y="1853702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Harry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13" name="Rechthoek 12"/>
              <p:cNvSpPr/>
              <p:nvPr/>
            </p:nvSpPr>
            <p:spPr bwMode="auto">
              <a:xfrm>
                <a:off x="6219306" y="1969612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Johan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14" name="Rechthoek 13"/>
              <p:cNvSpPr/>
              <p:nvPr/>
            </p:nvSpPr>
            <p:spPr bwMode="auto">
              <a:xfrm>
                <a:off x="6219306" y="2573553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Harry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sp>
            <p:nvSpPr>
              <p:cNvPr id="15" name="Rechthoek 14"/>
              <p:cNvSpPr/>
              <p:nvPr/>
            </p:nvSpPr>
            <p:spPr bwMode="auto">
              <a:xfrm>
                <a:off x="5139186" y="3087969"/>
                <a:ext cx="914400" cy="457200"/>
              </a:xfrm>
              <a:prstGeom prst="rect">
                <a:avLst/>
              </a:prstGeom>
              <a:solidFill>
                <a:srgbClr val="FFFF0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r>
                  <a:rPr lang="nl-NL" sz="2400" dirty="0" smtClean="0">
                    <a:solidFill>
                      <a:srgbClr val="0000FF"/>
                    </a:solidFill>
                    <a:latin typeface="+mn-lt"/>
                  </a:rPr>
                  <a:t>Harry</a:t>
                </a: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</p:grpSp>
        <p:grpSp>
          <p:nvGrpSpPr>
            <p:cNvPr id="25" name="Groep 24"/>
            <p:cNvGrpSpPr/>
            <p:nvPr/>
          </p:nvGrpSpPr>
          <p:grpSpPr>
            <a:xfrm>
              <a:off x="683568" y="4509120"/>
              <a:ext cx="3528392" cy="2088232"/>
              <a:chOff x="1043608" y="4509120"/>
              <a:chExt cx="3528392" cy="2088232"/>
            </a:xfrm>
          </p:grpSpPr>
          <p:sp>
            <p:nvSpPr>
              <p:cNvPr id="16" name="Ovaal 15"/>
              <p:cNvSpPr/>
              <p:nvPr/>
            </p:nvSpPr>
            <p:spPr bwMode="auto">
              <a:xfrm>
                <a:off x="1043608" y="4509120"/>
                <a:ext cx="3528392" cy="2088232"/>
              </a:xfrm>
              <a:prstGeom prst="ellipse">
                <a:avLst/>
              </a:prstGeom>
              <a:solidFill>
                <a:srgbClr val="92D05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grpSp>
            <p:nvGrpSpPr>
              <p:cNvPr id="6" name="Groep 5"/>
              <p:cNvGrpSpPr/>
              <p:nvPr/>
            </p:nvGrpSpPr>
            <p:grpSpPr>
              <a:xfrm>
                <a:off x="1331640" y="5085184"/>
                <a:ext cx="2664296" cy="457200"/>
                <a:chOff x="4355976" y="4941168"/>
                <a:chExt cx="2664296" cy="457200"/>
              </a:xfrm>
            </p:grpSpPr>
            <p:sp>
              <p:nvSpPr>
                <p:cNvPr id="17" name="Rechthoek 16"/>
                <p:cNvSpPr/>
                <p:nvPr/>
              </p:nvSpPr>
              <p:spPr bwMode="auto">
                <a:xfrm>
                  <a:off x="4355976" y="4941168"/>
                  <a:ext cx="914400" cy="457200"/>
                </a:xfrm>
                <a:prstGeom prst="rect">
                  <a:avLst/>
                </a:prstGeom>
                <a:solidFill>
                  <a:srgbClr val="FFFF00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Anne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  <p:sp>
              <p:nvSpPr>
                <p:cNvPr id="18" name="Rechthoek 17"/>
                <p:cNvSpPr/>
                <p:nvPr/>
              </p:nvSpPr>
              <p:spPr bwMode="auto">
                <a:xfrm>
                  <a:off x="5270376" y="4941168"/>
                  <a:ext cx="1749896" cy="457200"/>
                </a:xfrm>
                <a:prstGeom prst="rect">
                  <a:avLst/>
                </a:prstGeom>
                <a:solidFill>
                  <a:srgbClr val="99FFCC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0612312312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</p:grpSp>
          <p:grpSp>
            <p:nvGrpSpPr>
              <p:cNvPr id="19" name="Groep 18"/>
              <p:cNvGrpSpPr/>
              <p:nvPr/>
            </p:nvGrpSpPr>
            <p:grpSpPr>
              <a:xfrm>
                <a:off x="1514621" y="5661248"/>
                <a:ext cx="2664296" cy="457200"/>
                <a:chOff x="4355976" y="5553236"/>
                <a:chExt cx="2664296" cy="457200"/>
              </a:xfrm>
            </p:grpSpPr>
            <p:sp>
              <p:nvSpPr>
                <p:cNvPr id="21" name="Rechthoek 20"/>
                <p:cNvSpPr/>
                <p:nvPr/>
              </p:nvSpPr>
              <p:spPr bwMode="auto">
                <a:xfrm>
                  <a:off x="4355976" y="5553236"/>
                  <a:ext cx="914400" cy="457200"/>
                </a:xfrm>
                <a:prstGeom prst="rect">
                  <a:avLst/>
                </a:prstGeom>
                <a:solidFill>
                  <a:srgbClr val="FFFF00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Sonja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  <p:sp>
              <p:nvSpPr>
                <p:cNvPr id="22" name="Rechthoek 21"/>
                <p:cNvSpPr/>
                <p:nvPr/>
              </p:nvSpPr>
              <p:spPr bwMode="auto">
                <a:xfrm>
                  <a:off x="5270376" y="5553236"/>
                  <a:ext cx="1749896" cy="457200"/>
                </a:xfrm>
                <a:prstGeom prst="rect">
                  <a:avLst/>
                </a:prstGeom>
                <a:solidFill>
                  <a:srgbClr val="99FFCC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0612345678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</p:grpSp>
        </p:grpSp>
        <p:grpSp>
          <p:nvGrpSpPr>
            <p:cNvPr id="29" name="Groep 28"/>
            <p:cNvGrpSpPr/>
            <p:nvPr/>
          </p:nvGrpSpPr>
          <p:grpSpPr>
            <a:xfrm>
              <a:off x="5364088" y="4005064"/>
              <a:ext cx="3528392" cy="2088232"/>
              <a:chOff x="1043608" y="4509120"/>
              <a:chExt cx="3528392" cy="2088232"/>
            </a:xfrm>
          </p:grpSpPr>
          <p:sp>
            <p:nvSpPr>
              <p:cNvPr id="30" name="Ovaal 29"/>
              <p:cNvSpPr/>
              <p:nvPr/>
            </p:nvSpPr>
            <p:spPr bwMode="auto">
              <a:xfrm>
                <a:off x="1043608" y="4509120"/>
                <a:ext cx="3528392" cy="2088232"/>
              </a:xfrm>
              <a:prstGeom prst="ellipse">
                <a:avLst/>
              </a:prstGeom>
              <a:solidFill>
                <a:srgbClr val="92D050"/>
              </a:solidFill>
              <a:ln w="19050" cap="flat" cmpd="sng" algn="ctr">
                <a:solidFill>
                  <a:srgbClr val="000000"/>
                </a:solidFill>
                <a:prstDash val="solid"/>
                <a:round/>
                <a:headEnd type="none" w="med" len="med"/>
                <a:tailEnd type="none" w="med" len="med"/>
              </a:ln>
              <a:effectLst/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</a:bodyPr>
              <a:lstStyle/>
              <a:p>
                <a:pPr marR="0" algn="ctr" defTabSz="914400" rtl="0" eaLnBrk="0" fontAlgn="base" latinLnBrk="0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>
                    <a:schemeClr val="hlink"/>
                  </a:buClr>
                  <a:buSzPct val="90000"/>
                  <a:buNone/>
                  <a:tabLst/>
                </a:pPr>
                <a:endParaRPr kumimoji="1" lang="nl-NL" sz="2400" b="0" i="0" u="none" strike="noStrike" cap="none" normalizeH="0" baseline="0" dirty="0" smtClean="0">
                  <a:ln>
                    <a:noFill/>
                  </a:ln>
                  <a:solidFill>
                    <a:srgbClr val="0000FF"/>
                  </a:solidFill>
                  <a:effectLst/>
                  <a:latin typeface="+mn-lt"/>
                </a:endParaRPr>
              </a:p>
            </p:txBody>
          </p:sp>
          <p:grpSp>
            <p:nvGrpSpPr>
              <p:cNvPr id="31" name="Groep 30"/>
              <p:cNvGrpSpPr/>
              <p:nvPr/>
            </p:nvGrpSpPr>
            <p:grpSpPr>
              <a:xfrm>
                <a:off x="1331640" y="5085184"/>
                <a:ext cx="2664296" cy="457200"/>
                <a:chOff x="4355976" y="4941168"/>
                <a:chExt cx="2664296" cy="457200"/>
              </a:xfrm>
            </p:grpSpPr>
            <p:sp>
              <p:nvSpPr>
                <p:cNvPr id="35" name="Rechthoek 34"/>
                <p:cNvSpPr/>
                <p:nvPr/>
              </p:nvSpPr>
              <p:spPr bwMode="auto">
                <a:xfrm>
                  <a:off x="4355976" y="4941168"/>
                  <a:ext cx="914400" cy="457200"/>
                </a:xfrm>
                <a:prstGeom prst="rect">
                  <a:avLst/>
                </a:prstGeom>
                <a:solidFill>
                  <a:srgbClr val="FFFF00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Sonja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  <p:sp>
              <p:nvSpPr>
                <p:cNvPr id="36" name="Rechthoek 35"/>
                <p:cNvSpPr/>
                <p:nvPr/>
              </p:nvSpPr>
              <p:spPr bwMode="auto">
                <a:xfrm>
                  <a:off x="5270376" y="4941168"/>
                  <a:ext cx="1749896" cy="457200"/>
                </a:xfrm>
                <a:prstGeom prst="rect">
                  <a:avLst/>
                </a:prstGeom>
                <a:solidFill>
                  <a:srgbClr val="99FFCC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0103456789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</p:grpSp>
          <p:grpSp>
            <p:nvGrpSpPr>
              <p:cNvPr id="32" name="Groep 31"/>
              <p:cNvGrpSpPr/>
              <p:nvPr/>
            </p:nvGrpSpPr>
            <p:grpSpPr>
              <a:xfrm>
                <a:off x="1514621" y="5661248"/>
                <a:ext cx="2664296" cy="457200"/>
                <a:chOff x="4355976" y="5553236"/>
                <a:chExt cx="2664296" cy="457200"/>
              </a:xfrm>
            </p:grpSpPr>
            <p:sp>
              <p:nvSpPr>
                <p:cNvPr id="33" name="Rechthoek 32"/>
                <p:cNvSpPr/>
                <p:nvPr/>
              </p:nvSpPr>
              <p:spPr bwMode="auto">
                <a:xfrm>
                  <a:off x="4355976" y="5553236"/>
                  <a:ext cx="914400" cy="457200"/>
                </a:xfrm>
                <a:prstGeom prst="rect">
                  <a:avLst/>
                </a:prstGeom>
                <a:solidFill>
                  <a:srgbClr val="FFFF00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Sonja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  <p:sp>
              <p:nvSpPr>
                <p:cNvPr id="34" name="Rechthoek 33"/>
                <p:cNvSpPr/>
                <p:nvPr/>
              </p:nvSpPr>
              <p:spPr bwMode="auto">
                <a:xfrm>
                  <a:off x="5270376" y="5553236"/>
                  <a:ext cx="1749896" cy="457200"/>
                </a:xfrm>
                <a:prstGeom prst="rect">
                  <a:avLst/>
                </a:prstGeom>
                <a:solidFill>
                  <a:srgbClr val="99FFCC"/>
                </a:solidFill>
                <a:ln w="19050" cap="flat" cmpd="sng" algn="ctr">
                  <a:solidFill>
                    <a:srgbClr val="000000"/>
                  </a:solidFill>
                  <a:prstDash val="solid"/>
                  <a:round/>
                  <a:headEnd type="none" w="med" len="med"/>
                  <a:tailEnd type="none" w="med" len="med"/>
                </a:ln>
                <a:effectLst/>
                <a:extLst/>
              </p:spPr>
              <p:txBody>
                <a:bodyPr vert="horz" wrap="square" lIns="91440" tIns="45720" rIns="91440" bIns="45720" numCol="1" rtlCol="0" anchor="t" anchorCtr="0" compatLnSpc="1">
                  <a:prstTxWarp prst="textNoShape">
                    <a:avLst/>
                  </a:prstTxWarp>
                </a:bodyPr>
                <a:lstStyle/>
                <a:p>
                  <a:pPr marR="0" algn="ctr" defTabSz="914400" rtl="0" eaLnBrk="0" fontAlgn="base" latinLnBrk="0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>
                      <a:schemeClr val="hlink"/>
                    </a:buClr>
                    <a:buSzPct val="90000"/>
                    <a:buNone/>
                    <a:tabLst/>
                  </a:pPr>
                  <a:r>
                    <a:rPr lang="nl-NL" sz="2400" dirty="0" smtClean="0">
                      <a:solidFill>
                        <a:srgbClr val="0000FF"/>
                      </a:solidFill>
                      <a:latin typeface="+mn-lt"/>
                    </a:rPr>
                    <a:t>0612345678</a:t>
                  </a:r>
                  <a:endParaRPr kumimoji="1" lang="nl-NL" sz="2400" b="0" i="0" u="none" strike="noStrike" cap="none" normalizeH="0" baseline="0" dirty="0" smtClean="0">
                    <a:ln>
                      <a:noFill/>
                    </a:ln>
                    <a:solidFill>
                      <a:srgbClr val="0000FF"/>
                    </a:solidFill>
                    <a:effectLst/>
                    <a:latin typeface="+mn-lt"/>
                  </a:endParaRPr>
                </a:p>
              </p:txBody>
            </p:sp>
          </p:grpSp>
        </p:grpSp>
        <p:sp>
          <p:nvSpPr>
            <p:cNvPr id="26" name="Tekstvak 25"/>
            <p:cNvSpPr txBox="1"/>
            <p:nvPr/>
          </p:nvSpPr>
          <p:spPr bwMode="auto">
            <a:xfrm>
              <a:off x="611560" y="1988840"/>
              <a:ext cx="684226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rtlCol="0">
              <a:spAutoFit/>
            </a:bodyPr>
            <a:lstStyle/>
            <a:p>
              <a:pPr algn="ctr">
                <a:buNone/>
              </a:pPr>
              <a:r>
                <a:rPr lang="nl-NL" sz="3200" dirty="0">
                  <a:solidFill>
                    <a:schemeClr val="tx1"/>
                  </a:solidFill>
                  <a:latin typeface="+mn-lt"/>
                </a:rPr>
                <a:t>s</a:t>
              </a:r>
              <a:r>
                <a:rPr lang="nl-NL" sz="3200" dirty="0" smtClean="0">
                  <a:solidFill>
                    <a:schemeClr val="tx1"/>
                  </a:solidFill>
                  <a:latin typeface="+mn-lt"/>
                </a:rPr>
                <a:t>et</a:t>
              </a:r>
            </a:p>
          </p:txBody>
        </p:sp>
        <p:sp>
          <p:nvSpPr>
            <p:cNvPr id="39" name="Tekstvak 38"/>
            <p:cNvSpPr txBox="1"/>
            <p:nvPr/>
          </p:nvSpPr>
          <p:spPr bwMode="auto">
            <a:xfrm>
              <a:off x="3995936" y="1196752"/>
              <a:ext cx="1585114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rtlCol="0">
              <a:spAutoFit/>
            </a:bodyPr>
            <a:lstStyle/>
            <a:p>
              <a:pPr algn="ctr">
                <a:buNone/>
              </a:pPr>
              <a:r>
                <a:rPr lang="nl-NL" sz="3200" dirty="0" err="1" smtClean="0">
                  <a:solidFill>
                    <a:schemeClr val="tx1"/>
                  </a:solidFill>
                  <a:latin typeface="+mn-lt"/>
                </a:rPr>
                <a:t>multiset</a:t>
              </a:r>
              <a:endParaRPr lang="nl-NL" sz="3200" dirty="0" smtClean="0">
                <a:solidFill>
                  <a:schemeClr val="tx1"/>
                </a:solidFill>
                <a:latin typeface="+mn-lt"/>
              </a:endParaRPr>
            </a:p>
          </p:txBody>
        </p:sp>
        <p:sp>
          <p:nvSpPr>
            <p:cNvPr id="41" name="Tekstvak 40"/>
            <p:cNvSpPr txBox="1"/>
            <p:nvPr/>
          </p:nvSpPr>
          <p:spPr bwMode="auto">
            <a:xfrm>
              <a:off x="3995936" y="3933056"/>
              <a:ext cx="1798890" cy="584775"/>
            </a:xfrm>
            <a:prstGeom prst="rect">
              <a:avLst/>
            </a:prstGeom>
            <a:noFill/>
            <a:ln>
              <a:noFill/>
            </a:ln>
            <a:extLst/>
          </p:spPr>
          <p:txBody>
            <a:bodyPr wrap="none" rtlCol="0">
              <a:spAutoFit/>
            </a:bodyPr>
            <a:lstStyle/>
            <a:p>
              <a:pPr algn="ctr">
                <a:buNone/>
              </a:pPr>
              <a:r>
                <a:rPr lang="nl-NL" sz="3200" dirty="0" err="1" smtClean="0">
                  <a:solidFill>
                    <a:schemeClr val="tx1"/>
                  </a:solidFill>
                  <a:latin typeface="+mn-lt"/>
                </a:rPr>
                <a:t>multimap</a:t>
              </a:r>
              <a:endParaRPr lang="nl-NL" sz="3200" dirty="0" smtClean="0">
                <a:solidFill>
                  <a:schemeClr val="tx1"/>
                </a:solidFill>
                <a:latin typeface="+mn-lt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7644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7B7BCF4F-4006-4DDB-BF9D-C44B5ED6EFD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69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93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s</a:t>
            </a:r>
            <a:r>
              <a:rPr lang="nl-NL" dirty="0">
                <a:latin typeface="Consolas"/>
              </a:rPr>
              <a:t>et</a:t>
            </a:r>
            <a:r>
              <a:rPr lang="nl-NL" dirty="0"/>
              <a:t> </a:t>
            </a:r>
            <a:r>
              <a:rPr lang="nl-NL" sz="3200" dirty="0"/>
              <a:t>(verzameling)</a:t>
            </a:r>
          </a:p>
        </p:txBody>
      </p:sp>
      <p:sp>
        <p:nvSpPr>
          <p:cNvPr id="5939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sz="2400" dirty="0"/>
              <a:t>Toevoegen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insert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Een element wordt automatisch op de “goede” plaats ingevoegd.</a:t>
            </a:r>
          </a:p>
          <a:p>
            <a:pPr lvl="1"/>
            <a:r>
              <a:rPr lang="nl-NL" sz="2000" dirty="0"/>
              <a:t>Returntype is een </a:t>
            </a:r>
            <a:r>
              <a:rPr lang="nl-NL" sz="2000" dirty="0">
                <a:solidFill>
                  <a:srgbClr val="009900"/>
                </a:solidFill>
                <a:latin typeface="Consolas"/>
              </a:rPr>
              <a:t>pair&lt;</a:t>
            </a:r>
            <a:r>
              <a:rPr lang="nl-NL" sz="2000" dirty="0" err="1">
                <a:solidFill>
                  <a:srgbClr val="009900"/>
                </a:solidFill>
              </a:rPr>
              <a:t>iterator</a:t>
            </a:r>
            <a:r>
              <a:rPr lang="nl-NL" sz="2000" dirty="0">
                <a:solidFill>
                  <a:srgbClr val="009900"/>
                </a:solidFill>
                <a:latin typeface="Consolas"/>
              </a:rPr>
              <a:t>, </a:t>
            </a:r>
            <a:r>
              <a:rPr lang="nl-NL" sz="2000" dirty="0" err="1">
                <a:solidFill>
                  <a:srgbClr val="009900"/>
                </a:solidFill>
                <a:latin typeface="Consolas"/>
              </a:rPr>
              <a:t>bool</a:t>
            </a:r>
            <a:r>
              <a:rPr lang="nl-NL" sz="2000" dirty="0">
                <a:solidFill>
                  <a:srgbClr val="009900"/>
                </a:solidFill>
                <a:latin typeface="Consolas"/>
              </a:rPr>
              <a:t>&gt;</a:t>
            </a:r>
            <a:r>
              <a:rPr lang="nl-NL" sz="2000" dirty="0"/>
              <a:t>. De </a:t>
            </a:r>
            <a:r>
              <a:rPr lang="nl-NL" sz="2000" dirty="0" err="1">
                <a:latin typeface="Consolas"/>
              </a:rPr>
              <a:t>bool</a:t>
            </a:r>
            <a:r>
              <a:rPr lang="nl-NL" sz="2000" dirty="0"/>
              <a:t> geeft aan of het invoegen gelukt is en de </a:t>
            </a:r>
            <a:r>
              <a:rPr lang="nl-NL" sz="2000" dirty="0" err="1"/>
              <a:t>iterator</a:t>
            </a:r>
            <a:r>
              <a:rPr lang="nl-NL" sz="2000" dirty="0"/>
              <a:t> geeft de plek aan waar ingevoegd is.</a:t>
            </a:r>
          </a:p>
          <a:p>
            <a:r>
              <a:rPr lang="nl-NL" sz="2400" dirty="0"/>
              <a:t>Verwijderen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erase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Een te verwijderen element wordt automatisch opgezocht</a:t>
            </a:r>
            <a:r>
              <a:rPr lang="nl-NL" sz="2000" dirty="0" smtClean="0"/>
              <a:t>.</a:t>
            </a:r>
          </a:p>
          <a:p>
            <a:pPr lvl="1"/>
            <a:r>
              <a:rPr lang="en-US" sz="2000" dirty="0" smtClean="0"/>
              <a:t>Je </a:t>
            </a:r>
            <a:r>
              <a:rPr lang="en-US" sz="2000" dirty="0" err="1" smtClean="0"/>
              <a:t>kunt</a:t>
            </a:r>
            <a:r>
              <a:rPr lang="en-US" sz="2000" dirty="0" smtClean="0"/>
              <a:t> </a:t>
            </a:r>
            <a:r>
              <a:rPr lang="en-US" sz="2000" dirty="0" err="1" smtClean="0"/>
              <a:t>ook</a:t>
            </a:r>
            <a:r>
              <a:rPr lang="en-US" sz="2000" dirty="0" smtClean="0"/>
              <a:t> </a:t>
            </a:r>
            <a:r>
              <a:rPr lang="en-US" sz="2000" dirty="0" err="1" smtClean="0"/>
              <a:t>een</a:t>
            </a:r>
            <a:r>
              <a:rPr lang="en-US" sz="2000" dirty="0" smtClean="0"/>
              <a:t> iterator </a:t>
            </a:r>
            <a:r>
              <a:rPr lang="en-US" sz="2000" dirty="0" err="1" smtClean="0"/>
              <a:t>meegeven</a:t>
            </a:r>
            <a:r>
              <a:rPr lang="en-US" sz="2000" dirty="0" smtClean="0"/>
              <a:t> of </a:t>
            </a:r>
            <a:r>
              <a:rPr lang="en-US" sz="2000" dirty="0" err="1" smtClean="0"/>
              <a:t>een</a:t>
            </a:r>
            <a:r>
              <a:rPr lang="en-US" sz="2000" dirty="0" smtClean="0"/>
              <a:t> range (2 </a:t>
            </a:r>
            <a:r>
              <a:rPr lang="en-US" sz="2000" dirty="0" err="1" smtClean="0"/>
              <a:t>iteratoren</a:t>
            </a:r>
            <a:r>
              <a:rPr lang="en-US" sz="2000" dirty="0" smtClean="0"/>
              <a:t>).</a:t>
            </a:r>
            <a:endParaRPr lang="nl-NL" sz="2000" dirty="0"/>
          </a:p>
          <a:p>
            <a:r>
              <a:rPr lang="nl-NL" sz="2400" dirty="0"/>
              <a:t>Zoeken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find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Geeft een </a:t>
            </a:r>
            <a:r>
              <a:rPr lang="nl-NL" sz="2000" dirty="0" err="1"/>
              <a:t>iterator</a:t>
            </a:r>
            <a:r>
              <a:rPr lang="nl-NL" sz="2000" dirty="0"/>
              <a:t> terug naar de plaats waar het element staat en geeft </a:t>
            </a:r>
            <a:r>
              <a:rPr lang="nl-NL" sz="2000" dirty="0">
                <a:latin typeface="Consolas"/>
              </a:rPr>
              <a:t>end()</a:t>
            </a:r>
            <a:r>
              <a:rPr lang="nl-NL" sz="2000" dirty="0"/>
              <a:t> terug als element niet gevonden is.</a:t>
            </a:r>
          </a:p>
          <a:p>
            <a:r>
              <a:rPr lang="nl-NL" sz="2400" dirty="0"/>
              <a:t>Zoeken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count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Geeft het aantal keer dat een element voorkomt (</a:t>
            </a:r>
            <a:r>
              <a:rPr lang="nl-NL" sz="2000" dirty="0">
                <a:solidFill>
                  <a:srgbClr val="009900"/>
                </a:solidFill>
              </a:rPr>
              <a:t>0</a:t>
            </a:r>
            <a:r>
              <a:rPr lang="nl-NL" sz="2000" dirty="0"/>
              <a:t> of </a:t>
            </a:r>
            <a:r>
              <a:rPr lang="nl-NL" sz="2000" dirty="0">
                <a:solidFill>
                  <a:srgbClr val="009900"/>
                </a:solidFill>
              </a:rPr>
              <a:t>1</a:t>
            </a:r>
            <a:r>
              <a:rPr lang="nl-NL" sz="2000" dirty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E9A4699-59CB-4E47-B5C1-FCC8EE7FD98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041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>
                <a:latin typeface="Consolas"/>
              </a:rPr>
              <a:t>multis</a:t>
            </a:r>
            <a:r>
              <a:rPr lang="nl-NL" dirty="0">
                <a:latin typeface="Consolas"/>
              </a:rPr>
              <a:t>et</a:t>
            </a:r>
            <a:r>
              <a:rPr lang="nl-NL" dirty="0"/>
              <a:t> </a:t>
            </a:r>
            <a:r>
              <a:rPr lang="nl-NL" sz="3200" dirty="0"/>
              <a:t>(</a:t>
            </a:r>
            <a:r>
              <a:rPr lang="en-US" sz="3200" dirty="0"/>
              <a:t>bag</a:t>
            </a:r>
            <a:r>
              <a:rPr lang="nl-NL" sz="3200" dirty="0"/>
              <a:t>)</a:t>
            </a:r>
          </a:p>
        </p:txBody>
      </p:sp>
      <p:sp>
        <p:nvSpPr>
          <p:cNvPr id="6042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sz="2400" dirty="0"/>
              <a:t>Toevoegen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insert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Een element wordt automatisch op de “goede” plaats ingevoegd.</a:t>
            </a:r>
          </a:p>
          <a:p>
            <a:pPr lvl="1"/>
            <a:r>
              <a:rPr lang="nl-NL" sz="2000" dirty="0"/>
              <a:t>Returntype is een </a:t>
            </a:r>
            <a:r>
              <a:rPr lang="nl-NL" sz="2000" dirty="0" err="1">
                <a:solidFill>
                  <a:srgbClr val="009900"/>
                </a:solidFill>
              </a:rPr>
              <a:t>iterator</a:t>
            </a:r>
            <a:r>
              <a:rPr lang="nl-NL" sz="2000" dirty="0"/>
              <a:t>. Deze </a:t>
            </a:r>
            <a:r>
              <a:rPr lang="nl-NL" sz="2000" dirty="0" err="1"/>
              <a:t>iterator</a:t>
            </a:r>
            <a:r>
              <a:rPr lang="nl-NL" sz="2000" dirty="0"/>
              <a:t> geeft de plek aan waar ingevoegd is.</a:t>
            </a:r>
          </a:p>
          <a:p>
            <a:r>
              <a:rPr lang="nl-NL" sz="2400" dirty="0"/>
              <a:t> Verwijderen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erase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Een te verwijderen element wordt automatisch opgezocht.  </a:t>
            </a:r>
            <a:r>
              <a:rPr lang="nl-NL" sz="2000" dirty="0">
                <a:solidFill>
                  <a:srgbClr val="009900"/>
                </a:solidFill>
              </a:rPr>
              <a:t>Alle gevonden elementen worden verwijderd</a:t>
            </a:r>
            <a:r>
              <a:rPr lang="nl-NL" sz="2000" dirty="0" smtClean="0">
                <a:solidFill>
                  <a:srgbClr val="009900"/>
                </a:solidFill>
              </a:rPr>
              <a:t>.</a:t>
            </a:r>
          </a:p>
          <a:p>
            <a:pPr lvl="1"/>
            <a:r>
              <a:rPr lang="en-US" sz="2000" dirty="0"/>
              <a:t>Je </a:t>
            </a:r>
            <a:r>
              <a:rPr lang="en-US" sz="2000" dirty="0" err="1"/>
              <a:t>kunt</a:t>
            </a:r>
            <a:r>
              <a:rPr lang="en-US" sz="2000" dirty="0"/>
              <a:t> </a:t>
            </a:r>
            <a:r>
              <a:rPr lang="en-US" sz="2000" dirty="0" err="1"/>
              <a:t>ook</a:t>
            </a:r>
            <a:r>
              <a:rPr lang="en-US" sz="2000" dirty="0"/>
              <a:t> </a:t>
            </a:r>
            <a:r>
              <a:rPr lang="en-US" sz="2000" dirty="0" err="1"/>
              <a:t>een</a:t>
            </a:r>
            <a:r>
              <a:rPr lang="en-US" sz="2000" dirty="0"/>
              <a:t> iterator </a:t>
            </a:r>
            <a:r>
              <a:rPr lang="en-US" sz="2000" dirty="0" err="1"/>
              <a:t>meegeven</a:t>
            </a:r>
            <a:r>
              <a:rPr lang="en-US" sz="2000" dirty="0"/>
              <a:t> of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smtClean="0"/>
              <a:t>range (2 </a:t>
            </a:r>
            <a:r>
              <a:rPr lang="en-US" sz="2000" dirty="0" err="1"/>
              <a:t>iteratoren</a:t>
            </a:r>
            <a:r>
              <a:rPr lang="en-US" sz="2000" dirty="0" smtClean="0"/>
              <a:t>).</a:t>
            </a:r>
            <a:endParaRPr lang="nl-NL" sz="2000" dirty="0">
              <a:solidFill>
                <a:srgbClr val="009900"/>
              </a:solidFill>
            </a:endParaRPr>
          </a:p>
          <a:p>
            <a:r>
              <a:rPr lang="nl-NL" sz="2400" dirty="0"/>
              <a:t>Zoeken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find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Geeft een </a:t>
            </a:r>
            <a:r>
              <a:rPr lang="nl-NL" sz="2000" dirty="0" err="1"/>
              <a:t>iterator</a:t>
            </a:r>
            <a:r>
              <a:rPr lang="nl-NL" sz="2000" dirty="0"/>
              <a:t> terug naar de plaats waar </a:t>
            </a:r>
            <a:r>
              <a:rPr lang="nl-NL" sz="2000" dirty="0">
                <a:solidFill>
                  <a:srgbClr val="009900"/>
                </a:solidFill>
              </a:rPr>
              <a:t>het eerste</a:t>
            </a:r>
            <a:r>
              <a:rPr lang="nl-NL" sz="2000" dirty="0"/>
              <a:t> gevonden element staat en geeft </a:t>
            </a:r>
            <a:r>
              <a:rPr lang="nl-NL" sz="2000" dirty="0">
                <a:latin typeface="Consolas"/>
              </a:rPr>
              <a:t>end()</a:t>
            </a:r>
            <a:r>
              <a:rPr lang="nl-NL" sz="2000" dirty="0"/>
              <a:t> terug als element niet gevonden is.</a:t>
            </a:r>
          </a:p>
          <a:p>
            <a:r>
              <a:rPr lang="nl-NL" sz="2400" dirty="0"/>
              <a:t>Zoeken met </a:t>
            </a:r>
            <a:r>
              <a:rPr lang="nl-NL" sz="2400" dirty="0" err="1">
                <a:solidFill>
                  <a:schemeClr val="hlink"/>
                </a:solidFill>
                <a:latin typeface="Consolas"/>
              </a:rPr>
              <a:t>count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sz="2000" dirty="0"/>
              <a:t>Geeft het aantal keer dat een element voorkomt (</a:t>
            </a:r>
            <a:r>
              <a:rPr lang="nl-NL" sz="2000" dirty="0">
                <a:solidFill>
                  <a:srgbClr val="009900"/>
                </a:solidFill>
                <a:sym typeface="Symbol" pitchFamily="18" charset="2"/>
              </a:rPr>
              <a:t></a:t>
            </a:r>
            <a:r>
              <a:rPr lang="nl-NL" sz="2000" dirty="0">
                <a:solidFill>
                  <a:srgbClr val="009900"/>
                </a:solidFill>
              </a:rPr>
              <a:t>0</a:t>
            </a:r>
            <a:r>
              <a:rPr lang="nl-NL" sz="2000" dirty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2AD926C-4F45-4D04-BF6E-32CEB0E0002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144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s</a:t>
            </a:r>
            <a:r>
              <a:rPr lang="nl-NL" dirty="0">
                <a:latin typeface="Consolas"/>
              </a:rPr>
              <a:t>et</a:t>
            </a:r>
            <a:r>
              <a:rPr lang="nl-NL" dirty="0"/>
              <a:t> </a:t>
            </a:r>
            <a:r>
              <a:rPr lang="nl-NL" sz="3200" dirty="0"/>
              <a:t>voorbeeld</a:t>
            </a:r>
          </a:p>
        </p:txBody>
      </p:sp>
      <p:sp>
        <p:nvSpPr>
          <p:cNvPr id="6144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106988"/>
            <a:ext cx="8421688" cy="57510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&lt;string&gt;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&lt;set&gt;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print(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set&lt;string&gt;</a:t>
            </a:r>
            <a:r>
              <a:rPr lang="nl-NL" sz="1800" dirty="0">
                <a:latin typeface="Consolas"/>
              </a:rPr>
              <a:t>&amp; s)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De set bevat: "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 smtClean="0">
                <a:solidFill>
                  <a:srgbClr val="000000"/>
                </a:solidFill>
                <a:latin typeface="Consolas"/>
              </a:rPr>
              <a:t>&amp;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e: s</a:t>
            </a:r>
            <a:r>
              <a:rPr lang="nl-NL" sz="1800" dirty="0" smtClean="0">
                <a:latin typeface="Consolas"/>
              </a:rPr>
              <a:t>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e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set&lt;string&gt;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docenten </a:t>
            </a:r>
            <a:r>
              <a:rPr lang="nl-NL" sz="1800" dirty="0">
                <a:latin typeface="Consolas"/>
              </a:rPr>
              <a:t>= </a:t>
            </a:r>
            <a:r>
              <a:rPr lang="nl-NL" sz="1800" dirty="0" smtClean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   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Jesse"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"Paul"</a:t>
            </a:r>
            <a:r>
              <a:rPr lang="nl-NL" sz="1800" dirty="0">
                <a:latin typeface="Consolas"/>
              </a:rPr>
              <a:t>, </a:t>
            </a: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   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Ineke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"Harry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docenten.insert</a:t>
            </a:r>
            <a:r>
              <a:rPr lang="en-US" sz="1800" dirty="0">
                <a:latin typeface="Consolas"/>
              </a:rPr>
              <a:t>("Paul");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>
                <a:latin typeface="Consolas"/>
              </a:rPr>
              <a:t>print(docenten);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61445" name="Text Box 4"/>
          <p:cNvSpPr txBox="1">
            <a:spLocks noChangeArrowheads="1"/>
          </p:cNvSpPr>
          <p:nvPr/>
        </p:nvSpPr>
        <p:spPr bwMode="auto">
          <a:xfrm>
            <a:off x="4499993" y="1527175"/>
            <a:ext cx="381642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calibri" pitchFamily="34" charset="0"/>
              </a:rPr>
              <a:t>Wat</a:t>
            </a:r>
            <a:r>
              <a:rPr lang="en-US" sz="2400" dirty="0">
                <a:latin typeface="calibri" pitchFamily="34" charset="0"/>
              </a:rPr>
              <a:t> is de </a:t>
            </a:r>
            <a:r>
              <a:rPr lang="en-US" sz="2400" dirty="0" err="1">
                <a:latin typeface="calibri" pitchFamily="34" charset="0"/>
              </a:rPr>
              <a:t>uitvoer</a:t>
            </a:r>
            <a:r>
              <a:rPr lang="en-US" sz="2400" dirty="0">
                <a:latin typeface="calibri" pitchFamily="34" charset="0"/>
              </a:rPr>
              <a:t>?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61446" name="Text Box 5"/>
          <p:cNvSpPr txBox="1">
            <a:spLocks noChangeArrowheads="1"/>
          </p:cNvSpPr>
          <p:nvPr/>
        </p:nvSpPr>
        <p:spPr bwMode="auto">
          <a:xfrm>
            <a:off x="4499992" y="4797152"/>
            <a:ext cx="3816424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calibri" pitchFamily="34" charset="0"/>
              </a:rPr>
              <a:t>Wat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verandert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er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als</a:t>
            </a:r>
            <a:r>
              <a:rPr lang="en-US" sz="2400" dirty="0">
                <a:latin typeface="calibri" pitchFamily="34" charset="0"/>
              </a:rPr>
              <a:t> we de </a:t>
            </a:r>
            <a:r>
              <a:rPr lang="en-US" sz="2400" b="1" dirty="0">
                <a:latin typeface="Consolas"/>
              </a:rPr>
              <a:t>set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vervangen</a:t>
            </a:r>
            <a:r>
              <a:rPr lang="en-US" sz="2400" dirty="0">
                <a:latin typeface="calibri" pitchFamily="34" charset="0"/>
              </a:rPr>
              <a:t> door </a:t>
            </a:r>
            <a:r>
              <a:rPr lang="en-US" sz="2400" dirty="0" err="1"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b="1" dirty="0" err="1">
                <a:latin typeface="Consolas"/>
              </a:rPr>
              <a:t>multiset</a:t>
            </a:r>
            <a:r>
              <a:rPr lang="en-US" sz="2400" dirty="0">
                <a:latin typeface="calibri" pitchFamily="34" charset="0"/>
              </a:rPr>
              <a:t>?</a:t>
            </a:r>
            <a:endParaRPr lang="nl-NL" sz="2400" dirty="0">
              <a:latin typeface="calibri" pitchFamily="34" charset="0"/>
            </a:endParaRP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499992" y="3092767"/>
            <a:ext cx="3816424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calibri" pitchFamily="34" charset="0"/>
              </a:rPr>
              <a:t>Wat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verandert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er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als</a:t>
            </a:r>
            <a:r>
              <a:rPr lang="en-US" sz="2400" dirty="0">
                <a:latin typeface="calibri" pitchFamily="34" charset="0"/>
              </a:rPr>
              <a:t> we de </a:t>
            </a:r>
            <a:r>
              <a:rPr lang="en-US" sz="2400" b="1" dirty="0">
                <a:latin typeface="Consolas"/>
              </a:rPr>
              <a:t>set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dirty="0" err="1">
                <a:latin typeface="calibri" pitchFamily="34" charset="0"/>
              </a:rPr>
              <a:t>vervangen</a:t>
            </a:r>
            <a:r>
              <a:rPr lang="en-US" sz="2400" dirty="0">
                <a:latin typeface="calibri" pitchFamily="34" charset="0"/>
              </a:rPr>
              <a:t> door </a:t>
            </a:r>
            <a:r>
              <a:rPr lang="en-US" sz="2400" dirty="0" err="1">
                <a:latin typeface="calibri" pitchFamily="34" charset="0"/>
              </a:rPr>
              <a:t>een</a:t>
            </a:r>
            <a:r>
              <a:rPr lang="en-US" sz="2400" dirty="0">
                <a:latin typeface="calibri" pitchFamily="34" charset="0"/>
              </a:rPr>
              <a:t> </a:t>
            </a:r>
            <a:r>
              <a:rPr lang="en-US" sz="2400" b="1" dirty="0" err="1">
                <a:latin typeface="Consolas"/>
              </a:rPr>
              <a:t>u</a:t>
            </a:r>
            <a:r>
              <a:rPr lang="en-US" sz="2400" b="1" dirty="0" err="1" smtClean="0">
                <a:latin typeface="Consolas"/>
              </a:rPr>
              <a:t>nordered_set</a:t>
            </a:r>
            <a:r>
              <a:rPr lang="en-US" sz="2400" dirty="0">
                <a:latin typeface="calibri" pitchFamily="34" charset="0"/>
              </a:rPr>
              <a:t>?</a:t>
            </a:r>
            <a:endParaRPr lang="nl-NL" sz="2400" dirty="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6" grpId="0" animBg="1"/>
      <p:bldP spid="7" grpId="0" animBg="1"/>
    </p:bld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48965EF-FAC8-489F-B254-1F445A03939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s</a:t>
            </a:r>
            <a:r>
              <a:rPr lang="nl-NL" dirty="0">
                <a:latin typeface="Consolas"/>
              </a:rPr>
              <a:t>et</a:t>
            </a:r>
            <a:r>
              <a:rPr lang="nl-NL" dirty="0"/>
              <a:t> </a:t>
            </a:r>
            <a:r>
              <a:rPr lang="nl-NL" sz="3200" dirty="0"/>
              <a:t>voorbeeld</a:t>
            </a:r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&lt;string&gt;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&lt;set</a:t>
            </a:r>
            <a:r>
              <a:rPr lang="nl-NL" sz="1800" b="1" dirty="0" smtClean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set&lt;string&gt;</a:t>
            </a:r>
            <a:r>
              <a:rPr lang="nl-NL" sz="1800" dirty="0">
                <a:latin typeface="Consolas"/>
              </a:rPr>
              <a:t> docenten;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    // …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    // </a:t>
            </a:r>
            <a:r>
              <a:rPr lang="en-US" sz="1800" dirty="0" err="1">
                <a:solidFill>
                  <a:srgbClr val="008000"/>
                </a:solidFill>
                <a:latin typeface="Consolas"/>
              </a:rPr>
              <a:t>achteraf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srgbClr val="008000"/>
                </a:solidFill>
                <a:latin typeface="Consolas"/>
              </a:rPr>
              <a:t>testen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of insert </a:t>
            </a:r>
            <a:r>
              <a:rPr lang="en-US" sz="1800" dirty="0" err="1">
                <a:solidFill>
                  <a:srgbClr val="008000"/>
                </a:solidFill>
                <a:latin typeface="Consolas"/>
              </a:rPr>
              <a:t>gelukt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is.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b="1" dirty="0">
                <a:latin typeface="Consolas"/>
              </a:rPr>
              <a:t>pair&lt;set&lt;string&gt;::</a:t>
            </a:r>
            <a:r>
              <a:rPr lang="nl-NL" sz="1800" b="1" dirty="0" err="1">
                <a:latin typeface="Consolas"/>
              </a:rPr>
              <a:t>iterator</a:t>
            </a:r>
            <a:r>
              <a:rPr lang="nl-NL" sz="1800" b="1" dirty="0">
                <a:latin typeface="Consolas"/>
              </a:rPr>
              <a:t>, </a:t>
            </a:r>
            <a:r>
              <a:rPr lang="nl-NL" sz="1800" b="1" dirty="0" err="1">
                <a:latin typeface="Consolas"/>
              </a:rPr>
              <a:t>bool</a:t>
            </a:r>
            <a:r>
              <a:rPr lang="nl-NL" sz="1800" b="1" dirty="0">
                <a:latin typeface="Consolas"/>
              </a:rPr>
              <a:t>&gt;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result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= </a:t>
            </a:r>
          </a:p>
          <a:p>
            <a:pPr marL="0" indent="0" algn="r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 smtClean="0">
                <a:latin typeface="Consolas"/>
              </a:rPr>
              <a:t>docenten.</a:t>
            </a:r>
            <a:r>
              <a:rPr lang="nl-NL" sz="1800" b="1" dirty="0" err="1" smtClean="0">
                <a:latin typeface="Consolas"/>
              </a:rPr>
              <a:t>insert</a:t>
            </a:r>
            <a:r>
              <a:rPr lang="nl-NL" sz="1800" dirty="0">
                <a:latin typeface="Consolas"/>
              </a:rPr>
              <a:t>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"Harry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latin typeface="Consolas"/>
              </a:rPr>
              <a:t>);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(!</a:t>
            </a:r>
            <a:r>
              <a:rPr lang="nl-NL" sz="1800" dirty="0" err="1" smtClean="0">
                <a:latin typeface="Consolas"/>
              </a:rPr>
              <a:t>result.</a:t>
            </a:r>
            <a:r>
              <a:rPr lang="nl-NL" sz="1800" b="1" dirty="0" err="1" smtClean="0">
                <a:latin typeface="Consolas"/>
              </a:rPr>
              <a:t>second</a:t>
            </a:r>
            <a:r>
              <a:rPr lang="nl-NL" sz="1800" dirty="0" smtClean="0">
                <a:latin typeface="Consolas"/>
              </a:rPr>
              <a:t>) {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1 Harry is genoeg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latin typeface="Consolas"/>
              </a:rPr>
              <a:t>    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endParaRPr lang="en-US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en-US" sz="1800" dirty="0" err="1">
                <a:solidFill>
                  <a:srgbClr val="008000"/>
                </a:solidFill>
                <a:latin typeface="Consolas"/>
              </a:rPr>
              <a:t>vooraf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srgbClr val="008000"/>
                </a:solidFill>
                <a:latin typeface="Consolas"/>
              </a:rPr>
              <a:t>testen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of insert </a:t>
            </a:r>
            <a:r>
              <a:rPr lang="en-US" sz="1800" dirty="0" err="1">
                <a:solidFill>
                  <a:srgbClr val="008000"/>
                </a:solidFill>
                <a:latin typeface="Consolas"/>
              </a:rPr>
              <a:t>mogelijk</a:t>
            </a:r>
            <a:r>
              <a:rPr lang="en-US" sz="1800" dirty="0">
                <a:solidFill>
                  <a:srgbClr val="008000"/>
                </a:solidFill>
                <a:latin typeface="Consolas"/>
              </a:rPr>
              <a:t> is.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1800" dirty="0">
                <a:latin typeface="Consolas"/>
              </a:rPr>
              <a:t> (</a:t>
            </a:r>
            <a:r>
              <a:rPr lang="nl-NL" sz="1800" dirty="0">
                <a:latin typeface="Consolas"/>
              </a:rPr>
              <a:t>docenten.</a:t>
            </a:r>
            <a:r>
              <a:rPr lang="en-US" sz="1800" b="1" dirty="0">
                <a:latin typeface="Consolas"/>
              </a:rPr>
              <a:t>count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en-US" sz="1800" dirty="0" smtClean="0">
                <a:solidFill>
                  <a:srgbClr val="A31515"/>
                </a:solidFill>
                <a:latin typeface="Consolas"/>
              </a:rPr>
              <a:t>Harry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latin typeface="Consolas"/>
              </a:rPr>
              <a:t>)</a:t>
            </a:r>
            <a:r>
              <a:rPr lang="en-US" sz="1800" dirty="0" smtClean="0">
                <a:latin typeface="Consolas"/>
              </a:rPr>
              <a:t>) {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1 Harry is genoeg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."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</p:txBody>
      </p:sp>
      <p:sp>
        <p:nvSpPr>
          <p:cNvPr id="2" name="Toelichting met afgeronde rechthoek 1"/>
          <p:cNvSpPr/>
          <p:nvPr/>
        </p:nvSpPr>
        <p:spPr bwMode="auto">
          <a:xfrm>
            <a:off x="3203848" y="2060848"/>
            <a:ext cx="5544616" cy="504056"/>
          </a:xfrm>
          <a:prstGeom prst="wedgeRoundRectCallout">
            <a:avLst>
              <a:gd name="adj1" fmla="val -31202"/>
              <a:gd name="adj2" fmla="val 291352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Je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kunt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hier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in C++11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ook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nsolas"/>
              </a:rPr>
              <a:t>auto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gebruiken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96212B4-6FC2-4E65-A719-1221150A0C5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349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m</a:t>
            </a:r>
            <a:r>
              <a:rPr lang="nl-NL" dirty="0" err="1">
                <a:latin typeface="Consolas"/>
              </a:rPr>
              <a:t>ap</a:t>
            </a:r>
            <a:r>
              <a:rPr lang="en-US" dirty="0"/>
              <a:t> </a:t>
            </a:r>
            <a:r>
              <a:rPr lang="en-US" sz="3200" dirty="0"/>
              <a:t>(</a:t>
            </a:r>
            <a:r>
              <a:rPr lang="nl-NL" sz="3200" dirty="0"/>
              <a:t>1:N relatie</a:t>
            </a:r>
            <a:r>
              <a:rPr lang="en-US" sz="3200" dirty="0"/>
              <a:t>)</a:t>
            </a:r>
            <a:endParaRPr lang="nl-NL" sz="3200" dirty="0"/>
          </a:p>
        </p:txBody>
      </p:sp>
      <p:sp>
        <p:nvSpPr>
          <p:cNvPr id="6349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/>
              <a:t>Elementen zijn:</a:t>
            </a:r>
            <a:r>
              <a:rPr lang="en-US" sz="2400" dirty="0"/>
              <a:t/>
            </a:r>
            <a:br>
              <a:rPr lang="en-US" sz="2400" dirty="0"/>
            </a:br>
            <a:r>
              <a:rPr lang="nl-NL" sz="2400" dirty="0">
                <a:solidFill>
                  <a:srgbClr val="0000FF"/>
                </a:solidFill>
                <a:latin typeface="Consolas"/>
              </a:rPr>
              <a:t>pair&lt;</a:t>
            </a:r>
            <a:r>
              <a:rPr lang="nl-NL" sz="24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2400" dirty="0" err="1">
                <a:solidFill>
                  <a:srgbClr val="0000FF"/>
                </a:solidFill>
                <a:latin typeface="Consolas"/>
              </a:rPr>
              <a:t>K</a:t>
            </a:r>
            <a:r>
              <a:rPr lang="nl-NL" sz="2400" dirty="0" err="1" smtClean="0">
                <a:solidFill>
                  <a:srgbClr val="0000FF"/>
                </a:solidFill>
                <a:latin typeface="Consolas"/>
              </a:rPr>
              <a:t>ey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,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Value</a:t>
            </a:r>
            <a:r>
              <a:rPr lang="nl-NL" sz="2400" dirty="0">
                <a:solidFill>
                  <a:srgbClr val="0000FF"/>
                </a:solidFill>
                <a:latin typeface="Consolas"/>
              </a:rPr>
              <a:t>&gt;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endParaRPr lang="nl-NL" sz="2400" dirty="0"/>
          </a:p>
          <a:p>
            <a:pPr>
              <a:lnSpc>
                <a:spcPct val="90000"/>
              </a:lnSpc>
            </a:pPr>
            <a:r>
              <a:rPr lang="nl-NL" sz="2400" dirty="0"/>
              <a:t>interface gelijk aan </a:t>
            </a:r>
            <a:r>
              <a:rPr lang="nl-NL" sz="2400" dirty="0">
                <a:latin typeface="Consolas"/>
              </a:rPr>
              <a:t>set</a:t>
            </a: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insert</a:t>
            </a:r>
            <a:endParaRPr lang="nl-NL" sz="2000" dirty="0">
              <a:solidFill>
                <a:schemeClr val="hlink"/>
              </a:solidFill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erase</a:t>
            </a:r>
            <a:endParaRPr lang="nl-NL" sz="2000" dirty="0">
              <a:solidFill>
                <a:schemeClr val="hlink"/>
              </a:solidFill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find</a:t>
            </a:r>
            <a:endParaRPr lang="nl-NL" sz="2000" dirty="0">
              <a:solidFill>
                <a:schemeClr val="hlink"/>
              </a:solidFill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count</a:t>
            </a:r>
            <a:endParaRPr lang="nl-NL" sz="2000" dirty="0">
              <a:solidFill>
                <a:schemeClr val="hlink"/>
              </a:solidFill>
              <a:latin typeface="Consolas"/>
            </a:endParaRPr>
          </a:p>
          <a:p>
            <a:pPr>
              <a:lnSpc>
                <a:spcPct val="90000"/>
              </a:lnSpc>
            </a:pPr>
            <a:endParaRPr lang="nl-NL" sz="2400" dirty="0"/>
          </a:p>
          <a:p>
            <a:pPr>
              <a:lnSpc>
                <a:spcPct val="90000"/>
              </a:lnSpc>
            </a:pPr>
            <a:r>
              <a:rPr lang="nl-NL" sz="2400" dirty="0"/>
              <a:t>extra </a:t>
            </a:r>
            <a:r>
              <a:rPr lang="nl-NL" sz="2400" dirty="0">
                <a:solidFill>
                  <a:schemeClr val="hlink"/>
                </a:solidFill>
                <a:latin typeface="Consolas"/>
              </a:rPr>
              <a:t>operator</a:t>
            </a:r>
            <a:r>
              <a:rPr lang="nl-NL" sz="2400" dirty="0" smtClean="0">
                <a:solidFill>
                  <a:schemeClr val="hlink"/>
                </a:solidFill>
                <a:latin typeface="Consolas"/>
              </a:rPr>
              <a:t>[]</a:t>
            </a:r>
            <a:endParaRPr lang="nl-NL" sz="2400" dirty="0">
              <a:solidFill>
                <a:schemeClr val="hlink"/>
              </a:solidFill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sz="2000" dirty="0"/>
              <a:t>met </a:t>
            </a:r>
            <a:r>
              <a:rPr lang="nl-NL" sz="2000" dirty="0">
                <a:latin typeface="Consolas"/>
              </a:rPr>
              <a:t>operator</a:t>
            </a:r>
            <a:r>
              <a:rPr lang="nl-NL" sz="2000" dirty="0" smtClean="0">
                <a:latin typeface="Consolas"/>
              </a:rPr>
              <a:t>[]</a:t>
            </a:r>
            <a:r>
              <a:rPr lang="nl-NL" sz="2000" dirty="0" smtClean="0"/>
              <a:t> </a:t>
            </a:r>
            <a:r>
              <a:rPr lang="nl-NL" sz="2000" dirty="0"/>
              <a:t>kun je een </a:t>
            </a:r>
            <a:r>
              <a:rPr lang="nl-NL" sz="2000" dirty="0" err="1" smtClean="0">
                <a:latin typeface="Consolas"/>
              </a:rPr>
              <a:t>key</a:t>
            </a:r>
            <a:r>
              <a:rPr lang="nl-NL" sz="2000" dirty="0" smtClean="0"/>
              <a:t> </a:t>
            </a:r>
            <a:r>
              <a:rPr lang="nl-NL" sz="2000" dirty="0"/>
              <a:t>als index gebruiken.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Als de </a:t>
            </a:r>
            <a:r>
              <a:rPr lang="nl-NL" sz="2000" dirty="0" err="1">
                <a:latin typeface="Consolas"/>
              </a:rPr>
              <a:t>key</a:t>
            </a:r>
            <a:r>
              <a:rPr lang="nl-NL" sz="2000" dirty="0"/>
              <a:t> al in de </a:t>
            </a:r>
            <a:r>
              <a:rPr lang="nl-NL" sz="2000" dirty="0">
                <a:latin typeface="Consolas"/>
              </a:rPr>
              <a:t>map</a:t>
            </a:r>
            <a:r>
              <a:rPr lang="nl-NL" sz="2000" dirty="0"/>
              <a:t> zit wordt een </a:t>
            </a:r>
            <a:r>
              <a:rPr lang="nl-NL" sz="2000" dirty="0" err="1"/>
              <a:t>reference</a:t>
            </a:r>
            <a:r>
              <a:rPr lang="nl-NL" sz="2000" dirty="0"/>
              <a:t> naar de bijbehorende </a:t>
            </a:r>
            <a:r>
              <a:rPr lang="nl-NL" sz="2000" dirty="0" err="1">
                <a:latin typeface="Consolas"/>
              </a:rPr>
              <a:t>value</a:t>
            </a:r>
            <a:r>
              <a:rPr lang="nl-NL" sz="2000" dirty="0"/>
              <a:t> teruggegeven.</a:t>
            </a:r>
          </a:p>
          <a:p>
            <a:pPr lvl="1">
              <a:lnSpc>
                <a:spcPct val="90000"/>
              </a:lnSpc>
            </a:pPr>
            <a:r>
              <a:rPr lang="nl-NL" sz="2000" dirty="0"/>
              <a:t>Als de </a:t>
            </a:r>
            <a:r>
              <a:rPr lang="nl-NL" sz="2000" dirty="0" err="1">
                <a:latin typeface="Consolas"/>
              </a:rPr>
              <a:t>key</a:t>
            </a:r>
            <a:r>
              <a:rPr lang="nl-NL" sz="2000" dirty="0"/>
              <a:t> niet aanwezig in de </a:t>
            </a:r>
            <a:r>
              <a:rPr lang="nl-NL" sz="2000" dirty="0">
                <a:latin typeface="Consolas"/>
              </a:rPr>
              <a:t>map</a:t>
            </a:r>
            <a:r>
              <a:rPr lang="nl-NL" sz="2000" dirty="0"/>
              <a:t> dan wordt deze </a:t>
            </a:r>
            <a:r>
              <a:rPr lang="nl-NL" sz="2000" dirty="0" err="1">
                <a:latin typeface="Consolas"/>
              </a:rPr>
              <a:t>key</a:t>
            </a:r>
            <a:r>
              <a:rPr lang="nl-NL" sz="2000" dirty="0"/>
              <a:t> toegevoegd met de default </a:t>
            </a:r>
            <a:r>
              <a:rPr lang="nl-NL" sz="2000" dirty="0" err="1">
                <a:latin typeface="Consolas"/>
              </a:rPr>
              <a:t>value</a:t>
            </a:r>
            <a:r>
              <a:rPr lang="nl-NL" sz="2000" dirty="0"/>
              <a:t> (default </a:t>
            </a:r>
            <a:r>
              <a:rPr lang="nl-NL" sz="2000" dirty="0" err="1"/>
              <a:t>constructor</a:t>
            </a:r>
            <a:r>
              <a:rPr lang="nl-NL" sz="2000" dirty="0"/>
              <a:t>).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AB982C85-92DE-4679-B2E9-A055B800434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451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>
                <a:latin typeface="Consolas"/>
              </a:rPr>
              <a:t>multim</a:t>
            </a:r>
            <a:r>
              <a:rPr lang="nl-NL" dirty="0" err="1">
                <a:latin typeface="Consolas"/>
              </a:rPr>
              <a:t>ap</a:t>
            </a:r>
            <a:r>
              <a:rPr lang="en-US" dirty="0"/>
              <a:t> </a:t>
            </a:r>
            <a:r>
              <a:rPr lang="en-US" sz="3200" dirty="0"/>
              <a:t>(M</a:t>
            </a:r>
            <a:r>
              <a:rPr lang="nl-NL" sz="3200" dirty="0"/>
              <a:t>:N relatie</a:t>
            </a:r>
            <a:r>
              <a:rPr lang="en-US" sz="3200" dirty="0"/>
              <a:t>)</a:t>
            </a:r>
            <a:endParaRPr lang="nl-NL" sz="3200" dirty="0"/>
          </a:p>
        </p:txBody>
      </p:sp>
      <p:sp>
        <p:nvSpPr>
          <p:cNvPr id="6451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Elementen zijn:</a:t>
            </a:r>
            <a:r>
              <a:rPr lang="en-US" dirty="0"/>
              <a:t/>
            </a:r>
            <a:br>
              <a:rPr lang="en-US" dirty="0"/>
            </a:br>
            <a:r>
              <a:rPr lang="nl-NL" dirty="0">
                <a:solidFill>
                  <a:schemeClr val="hlink"/>
                </a:solidFill>
                <a:latin typeface="Consolas"/>
              </a:rPr>
              <a:t>pair&lt;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const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 </a:t>
            </a:r>
            <a:r>
              <a:rPr lang="nl-NL" dirty="0" err="1">
                <a:solidFill>
                  <a:schemeClr val="hlink"/>
                </a:solidFill>
                <a:latin typeface="Consolas"/>
              </a:rPr>
              <a:t>K</a:t>
            </a:r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ey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, </a:t>
            </a:r>
            <a:r>
              <a:rPr lang="nl-NL" dirty="0" smtClean="0">
                <a:solidFill>
                  <a:schemeClr val="hlink"/>
                </a:solidFill>
                <a:latin typeface="Consolas"/>
              </a:rPr>
              <a:t>Value</a:t>
            </a:r>
            <a:r>
              <a:rPr lang="nl-NL" dirty="0">
                <a:solidFill>
                  <a:schemeClr val="hlink"/>
                </a:solidFill>
                <a:latin typeface="Consolas"/>
              </a:rPr>
              <a:t>&gt;</a:t>
            </a:r>
          </a:p>
          <a:p>
            <a:pPr>
              <a:buFont typeface="Wingdings" pitchFamily="2" charset="2"/>
              <a:buNone/>
            </a:pPr>
            <a:endParaRPr lang="nl-NL" dirty="0"/>
          </a:p>
          <a:p>
            <a:r>
              <a:rPr lang="nl-NL" dirty="0"/>
              <a:t>interface gelijk aan </a:t>
            </a:r>
            <a:r>
              <a:rPr lang="nl-NL" dirty="0" err="1" smtClean="0">
                <a:latin typeface="Consolas"/>
              </a:rPr>
              <a:t>multiset</a:t>
            </a:r>
            <a:endParaRPr lang="nl-NL" dirty="0">
              <a:latin typeface="Consolas"/>
            </a:endParaRP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insert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erase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find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count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endParaRPr lang="nl-NL" dirty="0"/>
          </a:p>
          <a:p>
            <a:r>
              <a:rPr lang="en-US" dirty="0" err="1">
                <a:solidFill>
                  <a:schemeClr val="tx2"/>
                </a:solidFill>
              </a:rPr>
              <a:t>geen</a:t>
            </a:r>
            <a:r>
              <a:rPr lang="nl-NL" dirty="0"/>
              <a:t> </a:t>
            </a:r>
            <a:r>
              <a:rPr lang="nl-NL" dirty="0">
                <a:latin typeface="Consolas"/>
              </a:rPr>
              <a:t>operator</a:t>
            </a:r>
            <a:r>
              <a:rPr lang="nl-NL" dirty="0" smtClean="0">
                <a:latin typeface="Consolas"/>
              </a:rPr>
              <a:t>[]</a:t>
            </a:r>
            <a:endParaRPr lang="nl-NL" dirty="0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227F93F-EDC9-4BDE-BBB4-4018F24E8CC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553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m</a:t>
            </a:r>
            <a:r>
              <a:rPr lang="nl-NL"/>
              <a:t>ap </a:t>
            </a:r>
            <a:r>
              <a:rPr lang="nl-NL" sz="3200"/>
              <a:t>voorbeeld</a:t>
            </a:r>
          </a:p>
        </p:txBody>
      </p:sp>
      <p:sp>
        <p:nvSpPr>
          <p:cNvPr id="6554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include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&gt;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include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fstream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&gt;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include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&lt;string&gt;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b="1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include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&lt;map&gt;</a:t>
            </a:r>
            <a:endParaRPr lang="nl-NL" sz="1800" b="1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using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namespace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std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main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w;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b="1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map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b="1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b="1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freq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"Geef </a:t>
            </a:r>
            <a:r>
              <a:rPr lang="nl-NL" sz="18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filenaam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: 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cin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&gt;&gt; w;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ifstream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fin(w);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(fin &gt;&gt; w)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++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freq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[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w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]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wordcount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freq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wordcount.</a:t>
            </a:r>
            <a:r>
              <a:rPr lang="nl-NL" sz="1800" b="1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first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wordcount.</a:t>
            </a:r>
            <a:r>
              <a:rPr lang="nl-NL" sz="1800" b="1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second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  <a:endParaRPr lang="nl-NL" sz="1800" dirty="0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3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Algoritmen en Datastructuren</a:t>
            </a:r>
            <a:endParaRPr lang="nl-NL"/>
          </a:p>
        </p:txBody>
      </p:sp>
      <p:sp>
        <p:nvSpPr>
          <p:cNvPr id="66562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ALGODS Week 4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1EBD5B33-7693-40AE-A270-8D5CD3C9907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758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err="1" smtClean="0"/>
              <a:t>Iteratoren</a:t>
            </a:r>
            <a:endParaRPr lang="nl-NL" dirty="0"/>
          </a:p>
        </p:txBody>
      </p:sp>
      <p:sp>
        <p:nvSpPr>
          <p:cNvPr id="6758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2121743"/>
            <a:ext cx="8421688" cy="4619625"/>
          </a:xfrm>
        </p:spPr>
        <p:txBody>
          <a:bodyPr/>
          <a:lstStyle/>
          <a:p>
            <a:r>
              <a:rPr lang="nl-NL" sz="2400" b="1" dirty="0">
                <a:solidFill>
                  <a:schemeClr val="hlink"/>
                </a:solidFill>
              </a:rPr>
              <a:t>input</a:t>
            </a:r>
            <a:r>
              <a:rPr lang="nl-NL" sz="2400" dirty="0">
                <a:solidFill>
                  <a:schemeClr val="hlink"/>
                </a:solidFill>
              </a:rPr>
              <a:t> </a:t>
            </a:r>
            <a:r>
              <a:rPr lang="nl-NL" sz="2400" dirty="0" err="1">
                <a:solidFill>
                  <a:schemeClr val="hlink"/>
                </a:solidFill>
              </a:rPr>
              <a:t>iterator</a:t>
            </a:r>
            <a:r>
              <a:rPr lang="nl-NL" sz="2400" dirty="0"/>
              <a:t> (single pass)</a:t>
            </a:r>
          </a:p>
          <a:p>
            <a:pPr lvl="1"/>
            <a:r>
              <a:rPr lang="nl-NL" sz="2000" dirty="0"/>
              <a:t>een voor een lezen </a:t>
            </a:r>
            <a:r>
              <a:rPr lang="nl-NL" sz="2000" dirty="0">
                <a:latin typeface="Consolas"/>
              </a:rPr>
              <a:t>*</a:t>
            </a:r>
            <a:r>
              <a:rPr lang="nl-NL" sz="2000" dirty="0"/>
              <a:t> (</a:t>
            </a:r>
            <a:r>
              <a:rPr lang="nl-NL" sz="2000" dirty="0" err="1"/>
              <a:t>rvalue</a:t>
            </a:r>
            <a:r>
              <a:rPr lang="nl-NL" sz="2000" dirty="0"/>
              <a:t>) </a:t>
            </a:r>
            <a:r>
              <a:rPr lang="nl-NL" sz="2000" dirty="0" smtClean="0"/>
              <a:t> </a:t>
            </a:r>
            <a:r>
              <a:rPr lang="nl-NL" sz="2000" dirty="0" smtClean="0">
                <a:latin typeface="Consolas"/>
              </a:rPr>
              <a:t>++</a:t>
            </a:r>
            <a:r>
              <a:rPr lang="nl-NL" sz="2000" dirty="0" smtClean="0"/>
              <a:t>  </a:t>
            </a:r>
            <a:r>
              <a:rPr lang="nl-NL" sz="2000" dirty="0">
                <a:latin typeface="Consolas"/>
              </a:rPr>
              <a:t>==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!=</a:t>
            </a:r>
          </a:p>
          <a:p>
            <a:r>
              <a:rPr lang="nl-NL" sz="2400" b="1" dirty="0">
                <a:solidFill>
                  <a:schemeClr val="hlink"/>
                </a:solidFill>
              </a:rPr>
              <a:t>output</a:t>
            </a:r>
            <a:r>
              <a:rPr lang="nl-NL" sz="2400" dirty="0">
                <a:solidFill>
                  <a:schemeClr val="hlink"/>
                </a:solidFill>
              </a:rPr>
              <a:t> </a:t>
            </a:r>
            <a:r>
              <a:rPr lang="nl-NL" sz="2400" dirty="0" err="1">
                <a:solidFill>
                  <a:schemeClr val="hlink"/>
                </a:solidFill>
              </a:rPr>
              <a:t>iterator</a:t>
            </a:r>
            <a:r>
              <a:rPr lang="nl-NL" sz="2400" dirty="0"/>
              <a:t> (single pass)</a:t>
            </a:r>
          </a:p>
          <a:p>
            <a:pPr lvl="1"/>
            <a:r>
              <a:rPr lang="nl-NL" sz="2000" dirty="0"/>
              <a:t>een voor een schrijven </a:t>
            </a:r>
            <a:r>
              <a:rPr lang="nl-NL" sz="2000" dirty="0">
                <a:latin typeface="Consolas"/>
              </a:rPr>
              <a:t>*</a:t>
            </a:r>
            <a:r>
              <a:rPr lang="nl-NL" sz="2000" dirty="0"/>
              <a:t> (</a:t>
            </a:r>
            <a:r>
              <a:rPr lang="nl-NL" sz="2000" dirty="0" err="1"/>
              <a:t>lvalue</a:t>
            </a:r>
            <a:r>
              <a:rPr lang="nl-NL" sz="2000" dirty="0"/>
              <a:t>)  </a:t>
            </a:r>
            <a:r>
              <a:rPr lang="nl-NL" sz="2000" dirty="0">
                <a:latin typeface="Consolas"/>
              </a:rPr>
              <a:t>++</a:t>
            </a:r>
          </a:p>
          <a:p>
            <a:r>
              <a:rPr lang="nl-NL" sz="2400" b="1" dirty="0">
                <a:solidFill>
                  <a:schemeClr val="hlink"/>
                </a:solidFill>
              </a:rPr>
              <a:t>forward</a:t>
            </a:r>
            <a:r>
              <a:rPr lang="nl-NL" sz="2400" dirty="0">
                <a:solidFill>
                  <a:schemeClr val="hlink"/>
                </a:solidFill>
              </a:rPr>
              <a:t> </a:t>
            </a:r>
            <a:r>
              <a:rPr lang="nl-NL" sz="2400" dirty="0" err="1">
                <a:solidFill>
                  <a:schemeClr val="hlink"/>
                </a:solidFill>
              </a:rPr>
              <a:t>iterator</a:t>
            </a:r>
            <a:endParaRPr lang="nl-NL" sz="2400" dirty="0">
              <a:solidFill>
                <a:schemeClr val="hlink"/>
              </a:solidFill>
            </a:endParaRPr>
          </a:p>
          <a:p>
            <a:pPr lvl="1"/>
            <a:r>
              <a:rPr lang="nl-NL" sz="2000" dirty="0"/>
              <a:t>voorwaarts </a:t>
            </a:r>
            <a:r>
              <a:rPr lang="nl-NL" sz="2000" dirty="0">
                <a:latin typeface="Consolas"/>
              </a:rPr>
              <a:t>*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++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==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!=</a:t>
            </a:r>
          </a:p>
          <a:p>
            <a:r>
              <a:rPr lang="nl-NL" sz="2400" b="1" dirty="0" err="1">
                <a:solidFill>
                  <a:schemeClr val="hlink"/>
                </a:solidFill>
              </a:rPr>
              <a:t>bidirectional</a:t>
            </a:r>
            <a:r>
              <a:rPr lang="nl-NL" sz="2400" dirty="0">
                <a:solidFill>
                  <a:schemeClr val="hlink"/>
                </a:solidFill>
              </a:rPr>
              <a:t> </a:t>
            </a:r>
            <a:r>
              <a:rPr lang="nl-NL" sz="2400" dirty="0" err="1">
                <a:solidFill>
                  <a:schemeClr val="hlink"/>
                </a:solidFill>
              </a:rPr>
              <a:t>iterator</a:t>
            </a:r>
            <a:endParaRPr lang="nl-NL" sz="2400" dirty="0">
              <a:solidFill>
                <a:schemeClr val="hlink"/>
              </a:solidFill>
            </a:endParaRPr>
          </a:p>
          <a:p>
            <a:pPr lvl="1"/>
            <a:r>
              <a:rPr lang="nl-NL" sz="2000" dirty="0"/>
              <a:t>voor-/achterwaarts </a:t>
            </a:r>
            <a:r>
              <a:rPr lang="nl-NL" sz="2000" dirty="0">
                <a:latin typeface="Consolas"/>
              </a:rPr>
              <a:t>*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++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--</a:t>
            </a:r>
            <a:r>
              <a:rPr lang="en-US" sz="2000" dirty="0"/>
              <a:t>  </a:t>
            </a:r>
            <a:r>
              <a:rPr lang="nl-NL" sz="2000" dirty="0">
                <a:latin typeface="Consolas"/>
              </a:rPr>
              <a:t>==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!=</a:t>
            </a:r>
          </a:p>
          <a:p>
            <a:r>
              <a:rPr lang="nl-NL" sz="2400" b="1" dirty="0">
                <a:solidFill>
                  <a:schemeClr val="hlink"/>
                </a:solidFill>
              </a:rPr>
              <a:t>random access</a:t>
            </a:r>
            <a:r>
              <a:rPr lang="nl-NL" sz="2400" dirty="0">
                <a:solidFill>
                  <a:schemeClr val="hlink"/>
                </a:solidFill>
              </a:rPr>
              <a:t> </a:t>
            </a:r>
            <a:r>
              <a:rPr lang="nl-NL" sz="2400" dirty="0" err="1">
                <a:solidFill>
                  <a:schemeClr val="hlink"/>
                </a:solidFill>
              </a:rPr>
              <a:t>iterator</a:t>
            </a:r>
            <a:endParaRPr lang="nl-NL" sz="2400" dirty="0">
              <a:solidFill>
                <a:schemeClr val="hlink"/>
              </a:solidFill>
            </a:endParaRPr>
          </a:p>
          <a:p>
            <a:pPr lvl="1"/>
            <a:r>
              <a:rPr lang="nl-NL" sz="2000" dirty="0"/>
              <a:t>met sprongen </a:t>
            </a:r>
            <a:r>
              <a:rPr lang="nl-NL" sz="2000" dirty="0">
                <a:latin typeface="Consolas"/>
              </a:rPr>
              <a:t>*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++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--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+=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-=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+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-</a:t>
            </a:r>
            <a:r>
              <a:rPr lang="en-US" sz="2000" dirty="0"/>
              <a:t>  </a:t>
            </a:r>
            <a:r>
              <a:rPr lang="nl-NL" sz="2000" dirty="0">
                <a:latin typeface="Consolas"/>
              </a:rPr>
              <a:t>==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!=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&gt;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&gt;=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&lt;</a:t>
            </a:r>
            <a:r>
              <a:rPr lang="nl-NL" sz="2000" dirty="0"/>
              <a:t>  </a:t>
            </a:r>
            <a:r>
              <a:rPr lang="nl-NL" sz="2000" dirty="0">
                <a:latin typeface="Consolas"/>
              </a:rPr>
              <a:t>&lt;=</a:t>
            </a:r>
            <a:r>
              <a:rPr lang="nl-NL" sz="2000" dirty="0"/>
              <a:t>  </a:t>
            </a:r>
            <a:r>
              <a:rPr lang="nl-NL" sz="2000" dirty="0" smtClean="0">
                <a:latin typeface="Consolas"/>
              </a:rPr>
              <a:t>[]</a:t>
            </a:r>
            <a:endParaRPr lang="nl-NL" sz="2000" dirty="0">
              <a:latin typeface="Consolas"/>
            </a:endParaRPr>
          </a:p>
          <a:p>
            <a:pPr lvl="1"/>
            <a:r>
              <a:rPr lang="nl-NL" sz="2000" dirty="0"/>
              <a:t>een gewone pointer is een random access </a:t>
            </a:r>
            <a:r>
              <a:rPr lang="nl-NL" sz="2000" dirty="0" err="1"/>
              <a:t>iterator</a:t>
            </a:r>
            <a:endParaRPr lang="nl-NL" sz="2000" dirty="0"/>
          </a:p>
        </p:txBody>
      </p:sp>
      <p:sp>
        <p:nvSpPr>
          <p:cNvPr id="67589" name="Text Box 5"/>
          <p:cNvSpPr txBox="1">
            <a:spLocks noChangeArrowheads="1"/>
          </p:cNvSpPr>
          <p:nvPr/>
        </p:nvSpPr>
        <p:spPr bwMode="auto">
          <a:xfrm>
            <a:off x="381000" y="1219200"/>
            <a:ext cx="8382000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nl-NL" sz="2400" dirty="0">
                <a:latin typeface="calibri" pitchFamily="34" charset="0"/>
              </a:rPr>
              <a:t>Een </a:t>
            </a:r>
            <a:r>
              <a:rPr lang="nl-NL" sz="2400" dirty="0" err="1">
                <a:latin typeface="calibri" pitchFamily="34" charset="0"/>
              </a:rPr>
              <a:t>iterator</a:t>
            </a:r>
            <a:r>
              <a:rPr lang="nl-NL" sz="2400" dirty="0">
                <a:latin typeface="calibri" pitchFamily="34" charset="0"/>
              </a:rPr>
              <a:t> is geen class maar een (</a:t>
            </a:r>
            <a:r>
              <a:rPr lang="nl-NL" sz="2400" dirty="0">
                <a:latin typeface="+mn-lt"/>
              </a:rPr>
              <a:t>interface</a:t>
            </a:r>
            <a:r>
              <a:rPr lang="nl-NL" sz="2400" dirty="0">
                <a:latin typeface="calibri" pitchFamily="34" charset="0"/>
              </a:rPr>
              <a:t>) afspraak.  Elke class die aan deze afspraak voldoet is als </a:t>
            </a:r>
            <a:r>
              <a:rPr lang="nl-NL" sz="2400" dirty="0" err="1">
                <a:latin typeface="calibri" pitchFamily="34" charset="0"/>
              </a:rPr>
              <a:t>iterator</a:t>
            </a:r>
            <a:r>
              <a:rPr lang="nl-NL" sz="2400" dirty="0">
                <a:latin typeface="calibri" pitchFamily="34" charset="0"/>
              </a:rPr>
              <a:t> te gebruiken.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jdelijke aanduiding voor dianummer 2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AFE2DAE-53AB-4E99-A2D1-FADD1876794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686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400" y="1219200"/>
            <a:ext cx="4538663" cy="541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61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/>
              <a:t>Iteratoren</a:t>
            </a:r>
            <a:endParaRPr lang="nl-NL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Tijdelijke aanduiding voor dianummer 2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3AFE2DAE-53AB-4E99-A2D1-FADD1876794D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79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861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/>
              <a:t>Iteratoren</a:t>
            </a:r>
            <a:endParaRPr lang="nl-NL" dirty="0"/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8816" y="1207870"/>
            <a:ext cx="7106369" cy="50976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2870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6562821-F9EB-4602-B8ED-3775CA41B7D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963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/>
              <a:t>Iteratoren</a:t>
            </a:r>
            <a:endParaRPr lang="nl-NL" dirty="0"/>
          </a:p>
        </p:txBody>
      </p:sp>
      <p:sp>
        <p:nvSpPr>
          <p:cNvPr id="6963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079773"/>
            <a:ext cx="8421688" cy="5778227"/>
          </a:xfrm>
        </p:spPr>
        <p:txBody>
          <a:bodyPr/>
          <a:lstStyle/>
          <a:p>
            <a:r>
              <a:rPr lang="nl-NL" dirty="0"/>
              <a:t>Relatie met containers</a:t>
            </a:r>
            <a:endParaRPr lang="en-US" dirty="0"/>
          </a:p>
          <a:p>
            <a:pPr lvl="1"/>
            <a:r>
              <a:rPr lang="en-US" b="1" dirty="0" smtClean="0">
                <a:solidFill>
                  <a:schemeClr val="hlink"/>
                </a:solidFill>
              </a:rPr>
              <a:t>forward</a:t>
            </a:r>
            <a:r>
              <a:rPr lang="en-US" dirty="0" smtClean="0">
                <a:solidFill>
                  <a:schemeClr val="hlink"/>
                </a:solidFill>
              </a:rPr>
              <a:t> iterator</a:t>
            </a:r>
          </a:p>
          <a:p>
            <a:pPr lvl="2"/>
            <a:r>
              <a:rPr lang="en-US" dirty="0" err="1" smtClean="0">
                <a:latin typeface="Consolas"/>
              </a:rPr>
              <a:t>forward_list</a:t>
            </a:r>
            <a:r>
              <a:rPr lang="nl-NL" dirty="0"/>
              <a:t>, </a:t>
            </a:r>
            <a:r>
              <a:rPr lang="nl-NL" dirty="0" err="1" smtClean="0"/>
              <a:t>unordered_</a:t>
            </a:r>
            <a:r>
              <a:rPr lang="nl-NL" dirty="0" err="1" smtClean="0">
                <a:latin typeface="Consolas"/>
              </a:rPr>
              <a:t>set</a:t>
            </a:r>
            <a:r>
              <a:rPr lang="nl-NL" dirty="0"/>
              <a:t>, </a:t>
            </a:r>
            <a:r>
              <a:rPr lang="nl-NL" dirty="0" err="1"/>
              <a:t>unordered_</a:t>
            </a:r>
            <a:r>
              <a:rPr lang="nl-NL" dirty="0" err="1" smtClean="0">
                <a:latin typeface="Consolas"/>
              </a:rPr>
              <a:t>multiset</a:t>
            </a:r>
            <a:r>
              <a:rPr lang="nl-NL" dirty="0"/>
              <a:t>, </a:t>
            </a:r>
            <a:r>
              <a:rPr lang="nl-NL" dirty="0" err="1"/>
              <a:t>unordered_</a:t>
            </a:r>
            <a:r>
              <a:rPr lang="nl-NL" dirty="0" err="1" smtClean="0">
                <a:latin typeface="Consolas"/>
              </a:rPr>
              <a:t>map</a:t>
            </a:r>
            <a:r>
              <a:rPr lang="nl-NL" dirty="0" smtClean="0"/>
              <a:t> </a:t>
            </a:r>
            <a:r>
              <a:rPr lang="nl-NL" dirty="0"/>
              <a:t>en </a:t>
            </a:r>
            <a:r>
              <a:rPr lang="nl-NL" dirty="0" err="1" smtClean="0"/>
              <a:t>unordered_</a:t>
            </a:r>
            <a:r>
              <a:rPr lang="nl-NL" dirty="0" err="1" smtClean="0">
                <a:latin typeface="Consolas"/>
              </a:rPr>
              <a:t>multimap</a:t>
            </a:r>
            <a:endParaRPr lang="nl-NL" dirty="0" smtClean="0">
              <a:latin typeface="Consolas"/>
            </a:endParaRPr>
          </a:p>
          <a:p>
            <a:pPr lvl="1"/>
            <a:r>
              <a:rPr lang="nl-NL" b="1" dirty="0" err="1" smtClean="0">
                <a:solidFill>
                  <a:schemeClr val="hlink"/>
                </a:solidFill>
              </a:rPr>
              <a:t>bidirectional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endParaRPr lang="nl-NL" dirty="0">
              <a:solidFill>
                <a:schemeClr val="hlink"/>
              </a:solidFill>
            </a:endParaRPr>
          </a:p>
          <a:p>
            <a:pPr lvl="2"/>
            <a:r>
              <a:rPr lang="nl-NL" dirty="0">
                <a:latin typeface="Consolas"/>
              </a:rPr>
              <a:t>list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set</a:t>
            </a:r>
            <a:r>
              <a:rPr lang="nl-NL" dirty="0"/>
              <a:t>, </a:t>
            </a:r>
            <a:r>
              <a:rPr lang="nl-NL" dirty="0" err="1">
                <a:latin typeface="Consolas"/>
              </a:rPr>
              <a:t>multiset</a:t>
            </a:r>
            <a:r>
              <a:rPr lang="nl-NL" dirty="0"/>
              <a:t>, </a:t>
            </a:r>
            <a:r>
              <a:rPr lang="nl-NL" dirty="0">
                <a:latin typeface="Consolas"/>
              </a:rPr>
              <a:t>map</a:t>
            </a:r>
            <a:r>
              <a:rPr lang="nl-NL" dirty="0"/>
              <a:t> en </a:t>
            </a:r>
            <a:r>
              <a:rPr lang="nl-NL" dirty="0" err="1">
                <a:latin typeface="Consolas"/>
              </a:rPr>
              <a:t>multimap</a:t>
            </a:r>
            <a:endParaRPr lang="nl-NL" dirty="0">
              <a:latin typeface="Consolas"/>
            </a:endParaRPr>
          </a:p>
          <a:p>
            <a:pPr lvl="1"/>
            <a:r>
              <a:rPr lang="nl-NL" b="1" dirty="0">
                <a:solidFill>
                  <a:schemeClr val="hlink"/>
                </a:solidFill>
              </a:rPr>
              <a:t>random </a:t>
            </a:r>
            <a:r>
              <a:rPr lang="nl-NL" b="1" dirty="0" smtClean="0">
                <a:solidFill>
                  <a:schemeClr val="hlink"/>
                </a:solidFill>
              </a:rPr>
              <a:t>access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endParaRPr lang="nl-NL" dirty="0">
              <a:solidFill>
                <a:schemeClr val="hlink"/>
              </a:solidFill>
            </a:endParaRPr>
          </a:p>
          <a:p>
            <a:pPr lvl="2"/>
            <a:r>
              <a:rPr lang="nl-NL" dirty="0">
                <a:latin typeface="Consolas"/>
              </a:rPr>
              <a:t>vector</a:t>
            </a:r>
            <a:r>
              <a:rPr lang="nl-NL" dirty="0"/>
              <a:t> en </a:t>
            </a:r>
            <a:r>
              <a:rPr lang="nl-NL" dirty="0" err="1" smtClean="0">
                <a:latin typeface="Consolas"/>
              </a:rPr>
              <a:t>deque</a:t>
            </a:r>
            <a:endParaRPr lang="en-US" dirty="0">
              <a:latin typeface="Consolas"/>
            </a:endParaRPr>
          </a:p>
          <a:p>
            <a:r>
              <a:rPr lang="nl-NL" dirty="0"/>
              <a:t>Relatie met algoritmes</a:t>
            </a:r>
            <a:endParaRPr lang="en-US" dirty="0"/>
          </a:p>
          <a:p>
            <a:pPr lvl="1"/>
            <a:r>
              <a:rPr lang="nl-NL" b="1" dirty="0" smtClean="0">
                <a:solidFill>
                  <a:schemeClr val="hlink"/>
                </a:solidFill>
              </a:rPr>
              <a:t>input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r>
              <a:rPr lang="nl-NL" dirty="0" smtClean="0"/>
              <a:t> </a:t>
            </a:r>
            <a:r>
              <a:rPr lang="nl-NL" dirty="0"/>
              <a:t>bijvoorbeeld </a:t>
            </a:r>
            <a:r>
              <a:rPr lang="nl-NL" dirty="0" err="1">
                <a:latin typeface="Consolas"/>
              </a:rPr>
              <a:t>find</a:t>
            </a:r>
            <a:endParaRPr lang="nl-NL" dirty="0">
              <a:latin typeface="Consolas"/>
            </a:endParaRPr>
          </a:p>
          <a:p>
            <a:pPr lvl="1"/>
            <a:r>
              <a:rPr lang="nl-NL" b="1" dirty="0" smtClean="0">
                <a:solidFill>
                  <a:schemeClr val="hlink"/>
                </a:solidFill>
              </a:rPr>
              <a:t>output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r>
              <a:rPr lang="nl-NL" dirty="0" smtClean="0"/>
              <a:t> </a:t>
            </a:r>
            <a:r>
              <a:rPr lang="nl-NL" dirty="0"/>
              <a:t>bijvoorbeeld </a:t>
            </a:r>
            <a:r>
              <a:rPr lang="nl-NL" dirty="0">
                <a:latin typeface="Consolas"/>
              </a:rPr>
              <a:t>copy</a:t>
            </a:r>
          </a:p>
          <a:p>
            <a:pPr lvl="1"/>
            <a:r>
              <a:rPr lang="nl-NL" b="1" dirty="0" smtClean="0">
                <a:solidFill>
                  <a:schemeClr val="hlink"/>
                </a:solidFill>
              </a:rPr>
              <a:t>forward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r>
              <a:rPr lang="nl-NL" dirty="0" smtClean="0"/>
              <a:t> </a:t>
            </a:r>
            <a:r>
              <a:rPr lang="nl-NL" dirty="0"/>
              <a:t>bijvoorbeeld </a:t>
            </a:r>
            <a:r>
              <a:rPr lang="nl-NL" dirty="0" err="1" smtClean="0">
                <a:latin typeface="Consolas"/>
              </a:rPr>
              <a:t>replace</a:t>
            </a:r>
            <a:endParaRPr lang="nl-NL" dirty="0">
              <a:latin typeface="Consolas"/>
            </a:endParaRPr>
          </a:p>
          <a:p>
            <a:pPr lvl="1"/>
            <a:r>
              <a:rPr lang="nl-NL" b="1" dirty="0" err="1" smtClean="0">
                <a:solidFill>
                  <a:schemeClr val="hlink"/>
                </a:solidFill>
              </a:rPr>
              <a:t>bidirectional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r>
              <a:rPr lang="nl-NL" dirty="0" smtClean="0"/>
              <a:t> </a:t>
            </a:r>
            <a:r>
              <a:rPr lang="nl-NL" dirty="0"/>
              <a:t>bijvoorbeeld </a:t>
            </a:r>
            <a:r>
              <a:rPr lang="nl-NL" dirty="0" smtClean="0">
                <a:latin typeface="Consolas"/>
              </a:rPr>
              <a:t>reverse</a:t>
            </a:r>
            <a:endParaRPr lang="nl-NL" dirty="0">
              <a:latin typeface="Consolas"/>
            </a:endParaRPr>
          </a:p>
          <a:p>
            <a:pPr lvl="1"/>
            <a:r>
              <a:rPr lang="nl-NL" b="1" dirty="0">
                <a:solidFill>
                  <a:schemeClr val="hlink"/>
                </a:solidFill>
              </a:rPr>
              <a:t>random </a:t>
            </a:r>
            <a:r>
              <a:rPr lang="nl-NL" b="1" dirty="0" smtClean="0">
                <a:solidFill>
                  <a:schemeClr val="hlink"/>
                </a:solidFill>
              </a:rPr>
              <a:t>access</a:t>
            </a:r>
            <a:r>
              <a:rPr lang="en-US" dirty="0">
                <a:solidFill>
                  <a:schemeClr val="hlink"/>
                </a:solidFill>
              </a:rPr>
              <a:t> iterator</a:t>
            </a:r>
            <a:r>
              <a:rPr lang="nl-NL" dirty="0" smtClean="0"/>
              <a:t> </a:t>
            </a:r>
            <a:r>
              <a:rPr lang="nl-NL" dirty="0"/>
              <a:t>bijvoorbeeld </a:t>
            </a:r>
            <a:r>
              <a:rPr lang="nl-NL" dirty="0" err="1">
                <a:latin typeface="Consolas"/>
              </a:rPr>
              <a:t>sort</a:t>
            </a:r>
            <a:endParaRPr lang="nl-NL" dirty="0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FD9C859A-5AC5-4611-8478-95AE6C702EF6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065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Speciale </a:t>
            </a:r>
            <a:r>
              <a:rPr lang="nl-NL" dirty="0" err="1" smtClean="0"/>
              <a:t>iteratoren</a:t>
            </a:r>
            <a:endParaRPr lang="nl-NL" dirty="0"/>
          </a:p>
        </p:txBody>
      </p:sp>
      <p:sp>
        <p:nvSpPr>
          <p:cNvPr id="7066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b="1" dirty="0" smtClean="0"/>
              <a:t>Reverse-</a:t>
            </a:r>
            <a:r>
              <a:rPr lang="nl-NL" dirty="0" err="1" smtClean="0"/>
              <a:t>iteratoren</a:t>
            </a:r>
            <a:r>
              <a:rPr lang="nl-NL" dirty="0" smtClean="0"/>
              <a:t> (van achter naar voor).</a:t>
            </a:r>
          </a:p>
          <a:p>
            <a:pPr lvl="1"/>
            <a:r>
              <a:rPr lang="nl-NL" dirty="0" err="1">
                <a:solidFill>
                  <a:srgbClr val="0000FF"/>
                </a:solidFill>
                <a:latin typeface="Consolas"/>
              </a:rPr>
              <a:t>r</a:t>
            </a:r>
            <a:r>
              <a:rPr lang="nl-NL" dirty="0" err="1" smtClean="0">
                <a:solidFill>
                  <a:srgbClr val="0000FF"/>
                </a:solidFill>
                <a:latin typeface="Consolas"/>
              </a:rPr>
              <a:t>begin</a:t>
            </a:r>
            <a:r>
              <a:rPr lang="nl-NL" dirty="0" smtClean="0">
                <a:solidFill>
                  <a:srgbClr val="0000FF"/>
                </a:solidFill>
                <a:latin typeface="Consolas"/>
              </a:rPr>
              <a:t>()</a:t>
            </a:r>
            <a:r>
              <a:rPr lang="nl-NL" dirty="0" smtClean="0"/>
              <a:t>, </a:t>
            </a:r>
            <a:r>
              <a:rPr lang="nl-NL" dirty="0" err="1" smtClean="0">
                <a:solidFill>
                  <a:srgbClr val="0000FF"/>
                </a:solidFill>
                <a:latin typeface="Consolas"/>
              </a:rPr>
              <a:t>crbegin</a:t>
            </a:r>
            <a:r>
              <a:rPr lang="nl-NL" dirty="0" smtClean="0">
                <a:solidFill>
                  <a:srgbClr val="0000FF"/>
                </a:solidFill>
                <a:latin typeface="Consolas"/>
              </a:rPr>
              <a:t>()</a:t>
            </a:r>
            <a:r>
              <a:rPr lang="nl-NL" dirty="0" smtClean="0"/>
              <a:t>, </a:t>
            </a:r>
            <a:r>
              <a:rPr lang="nl-NL" dirty="0" err="1" smtClean="0">
                <a:solidFill>
                  <a:srgbClr val="0000FF"/>
                </a:solidFill>
                <a:latin typeface="Consolas"/>
              </a:rPr>
              <a:t>rend</a:t>
            </a:r>
            <a:r>
              <a:rPr lang="nl-NL" dirty="0" smtClean="0">
                <a:solidFill>
                  <a:srgbClr val="0000FF"/>
                </a:solidFill>
                <a:latin typeface="Consolas"/>
              </a:rPr>
              <a:t>()</a:t>
            </a:r>
            <a:r>
              <a:rPr lang="nl-NL" dirty="0" smtClean="0"/>
              <a:t> en </a:t>
            </a:r>
            <a:r>
              <a:rPr lang="nl-NL" dirty="0" err="1" smtClean="0">
                <a:solidFill>
                  <a:srgbClr val="0000FF"/>
                </a:solidFill>
                <a:latin typeface="Consolas"/>
              </a:rPr>
              <a:t>crend</a:t>
            </a:r>
            <a:r>
              <a:rPr lang="nl-NL" dirty="0" smtClean="0">
                <a:solidFill>
                  <a:srgbClr val="0000FF"/>
                </a:solidFill>
                <a:latin typeface="Consolas"/>
              </a:rPr>
              <a:t>()</a:t>
            </a:r>
            <a:r>
              <a:rPr lang="nl-NL" dirty="0" smtClean="0"/>
              <a:t> geven reverse-</a:t>
            </a:r>
            <a:r>
              <a:rPr lang="nl-NL" dirty="0" err="1" smtClean="0"/>
              <a:t>iterator</a:t>
            </a:r>
            <a:endParaRPr lang="nl-NL" dirty="0" smtClean="0"/>
          </a:p>
          <a:p>
            <a:pPr lvl="1"/>
            <a:endParaRPr lang="nl-NL" sz="1000" dirty="0" smtClean="0"/>
          </a:p>
          <a:p>
            <a:r>
              <a:rPr lang="nl-NL" b="1" dirty="0" err="1" smtClean="0"/>
              <a:t>Insert</a:t>
            </a:r>
            <a:r>
              <a:rPr lang="nl-NL" dirty="0" err="1" smtClean="0"/>
              <a:t>-iteratoren</a:t>
            </a:r>
            <a:r>
              <a:rPr lang="nl-NL" dirty="0" smtClean="0"/>
              <a:t> </a:t>
            </a:r>
            <a:r>
              <a:rPr lang="nl-NL" dirty="0"/>
              <a:t>(een soort cursor in </a:t>
            </a:r>
            <a:r>
              <a:rPr lang="nl-NL" dirty="0" err="1"/>
              <a:t>insert</a:t>
            </a:r>
            <a:r>
              <a:rPr lang="nl-NL" dirty="0"/>
              <a:t> mode).</a:t>
            </a: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insert_iterator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back_insert_iterator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 err="1" smtClean="0">
                <a:solidFill>
                  <a:schemeClr val="hlink"/>
                </a:solidFill>
                <a:latin typeface="Consolas"/>
              </a:rPr>
              <a:t>front_insert_iterator</a:t>
            </a:r>
            <a:endParaRPr lang="nl-NL" dirty="0" smtClean="0">
              <a:solidFill>
                <a:schemeClr val="hlink"/>
              </a:solidFill>
              <a:latin typeface="Consolas"/>
            </a:endParaRPr>
          </a:p>
          <a:p>
            <a:pPr lvl="1"/>
            <a:endParaRPr lang="nl-NL" sz="1000" dirty="0">
              <a:solidFill>
                <a:schemeClr val="hlink"/>
              </a:solidFill>
            </a:endParaRPr>
          </a:p>
          <a:p>
            <a:r>
              <a:rPr lang="nl-NL" b="1" dirty="0" err="1" smtClean="0"/>
              <a:t>Stream</a:t>
            </a:r>
            <a:r>
              <a:rPr lang="nl-NL" dirty="0" err="1" smtClean="0"/>
              <a:t>-iteratoren</a:t>
            </a:r>
            <a:r>
              <a:rPr lang="nl-NL" dirty="0" smtClean="0"/>
              <a:t> </a:t>
            </a:r>
            <a:r>
              <a:rPr lang="nl-NL" dirty="0"/>
              <a:t>(koppeling tussen </a:t>
            </a:r>
            <a:r>
              <a:rPr lang="nl-NL" dirty="0" err="1">
                <a:latin typeface="Consolas"/>
              </a:rPr>
              <a:t>iostream</a:t>
            </a:r>
            <a:r>
              <a:rPr lang="nl-NL" dirty="0"/>
              <a:t> </a:t>
            </a:r>
            <a:r>
              <a:rPr lang="nl-NL" dirty="0" err="1"/>
              <a:t>lib</a:t>
            </a:r>
            <a:r>
              <a:rPr lang="en-US" dirty="0" err="1"/>
              <a:t>rary</a:t>
            </a:r>
            <a:r>
              <a:rPr lang="nl-NL" dirty="0"/>
              <a:t> en STL).</a:t>
            </a: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istream_iterator</a:t>
            </a:r>
            <a:endParaRPr lang="nl-NL" dirty="0">
              <a:solidFill>
                <a:schemeClr val="hlink"/>
              </a:solidFill>
              <a:latin typeface="Consolas"/>
            </a:endParaRPr>
          </a:p>
          <a:p>
            <a:pPr lvl="1"/>
            <a:r>
              <a:rPr lang="nl-NL" dirty="0" err="1">
                <a:solidFill>
                  <a:schemeClr val="hlink"/>
                </a:solidFill>
                <a:latin typeface="Consolas"/>
              </a:rPr>
              <a:t>ostream_iterator</a:t>
            </a:r>
            <a:endParaRPr lang="nl-NL" dirty="0">
              <a:solidFill>
                <a:schemeClr val="hlink"/>
              </a:solidFill>
              <a:latin typeface="Consolas"/>
            </a:endParaRPr>
          </a:p>
        </p:txBody>
      </p:sp>
      <p:sp>
        <p:nvSpPr>
          <p:cNvPr id="70661" name="Text Box 4"/>
          <p:cNvSpPr txBox="1">
            <a:spLocks noChangeArrowheads="1"/>
          </p:cNvSpPr>
          <p:nvPr/>
        </p:nvSpPr>
        <p:spPr bwMode="auto">
          <a:xfrm>
            <a:off x="5076665" y="5638800"/>
            <a:ext cx="3672408" cy="457200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sz="2400" dirty="0" smtClean="0">
                <a:latin typeface="+mn-lt"/>
              </a:rPr>
              <a:t>Dit zijn wel echte classes!</a:t>
            </a:r>
            <a:endParaRPr lang="nl-NL" sz="2400" dirty="0">
              <a:latin typeface="+mn-lt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5076056" y="3184512"/>
            <a:ext cx="3602360" cy="1569660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sz="2400" dirty="0" smtClean="0">
                <a:latin typeface="+mn-lt"/>
              </a:rPr>
              <a:t>Er zijn functie beschikbaar om deze </a:t>
            </a:r>
            <a:r>
              <a:rPr lang="nl-NL" sz="2400" dirty="0" err="1" smtClean="0">
                <a:latin typeface="+mn-lt"/>
              </a:rPr>
              <a:t>insert-iteratoren</a:t>
            </a:r>
            <a:r>
              <a:rPr lang="nl-NL" sz="2400" dirty="0" smtClean="0">
                <a:latin typeface="+mn-lt"/>
              </a:rPr>
              <a:t> aan te maken, zie dictaat paragraaf 6.12.1.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BF53F83-DE76-4D9E-A98A-2C6ACC856E6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168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Speciale iterators</a:t>
            </a:r>
            <a:r>
              <a:rPr lang="en-US"/>
              <a:t> </a:t>
            </a:r>
            <a:r>
              <a:rPr lang="en-US" sz="3200"/>
              <a:t>voorbeeld</a:t>
            </a:r>
            <a:endParaRPr lang="nl-NL" sz="3200"/>
          </a:p>
        </p:txBody>
      </p:sp>
      <p:sp>
        <p:nvSpPr>
          <p:cNvPr id="71684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</a:t>
            </a:r>
            <a:r>
              <a:rPr lang="nl-NL" sz="20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vector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rij;</a:t>
            </a: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ifstream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fin(</a:t>
            </a:r>
            <a:r>
              <a:rPr lang="nl-NL" sz="20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"getallen_ongesorteerd.txt"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(!fin) </a:t>
            </a:r>
            <a:r>
              <a:rPr lang="nl-NL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1; </a:t>
            </a:r>
            <a:r>
              <a:rPr lang="nl-NL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kan fin niet openen</a:t>
            </a:r>
            <a:endParaRPr lang="nl-NL" sz="20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istream_iterator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iin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(fin), einde;</a:t>
            </a: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copy(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iin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einde,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back_inserter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(rij));</a:t>
            </a: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sort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rij.begin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rij.end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());</a:t>
            </a: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ofstream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fout(</a:t>
            </a:r>
            <a:r>
              <a:rPr lang="nl-NL" sz="20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"getallen_gesorteerd.txt"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buNone/>
            </a:pPr>
            <a:r>
              <a:rPr lang="en-US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(!</a:t>
            </a:r>
            <a:r>
              <a:rPr lang="en-US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fout</a:t>
            </a:r>
            <a:r>
              <a:rPr lang="en-US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en-US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en-US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2; </a:t>
            </a:r>
            <a:r>
              <a:rPr lang="en-US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en-US" sz="20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kan</a:t>
            </a:r>
            <a:r>
              <a:rPr lang="en-US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20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fout</a:t>
            </a:r>
            <a:r>
              <a:rPr lang="en-US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20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niet</a:t>
            </a:r>
            <a:r>
              <a:rPr lang="en-US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20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openen</a:t>
            </a:r>
            <a:endParaRPr lang="en-US" sz="20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ostream_iterator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iout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(fout, </a:t>
            </a:r>
            <a:r>
              <a:rPr lang="nl-NL" sz="20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"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copy(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rij.begin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rij.end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iout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  <a:endParaRPr lang="nl-NL" sz="2000" dirty="0">
              <a:latin typeface="Consolas"/>
            </a:endParaRPr>
          </a:p>
        </p:txBody>
      </p:sp>
      <p:sp>
        <p:nvSpPr>
          <p:cNvPr id="71685" name="Text Box 5"/>
          <p:cNvSpPr txBox="1">
            <a:spLocks noChangeArrowheads="1"/>
          </p:cNvSpPr>
          <p:nvPr/>
        </p:nvSpPr>
        <p:spPr bwMode="auto">
          <a:xfrm>
            <a:off x="2915816" y="5517232"/>
            <a:ext cx="5772472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Waarom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werkt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sort(</a:t>
            </a:r>
            <a:r>
              <a:rPr lang="en-US" sz="2400" dirty="0" err="1">
                <a:solidFill>
                  <a:schemeClr val="tx1"/>
                </a:solidFill>
                <a:latin typeface="Consolas"/>
              </a:rPr>
              <a:t>iin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, </a:t>
            </a:r>
            <a:r>
              <a:rPr lang="en-US" sz="2400" dirty="0" err="1">
                <a:solidFill>
                  <a:schemeClr val="tx1"/>
                </a:solidFill>
                <a:latin typeface="Consolas"/>
              </a:rPr>
              <a:t>einde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)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niet</a:t>
            </a:r>
            <a:r>
              <a:rPr lang="en-US" sz="2400" dirty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5" grpId="0" animBg="1"/>
    </p:bld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6D9AC80-C5CF-41EE-B821-9AE08DBC37B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smtClean="0"/>
              <a:t>Generieke algoritmen</a:t>
            </a:r>
            <a:endParaRPr lang="nl-NL" dirty="0"/>
          </a:p>
        </p:txBody>
      </p:sp>
      <p:sp>
        <p:nvSpPr>
          <p:cNvPr id="7270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Een </a:t>
            </a:r>
            <a:r>
              <a:rPr lang="nl-NL" dirty="0" smtClean="0"/>
              <a:t>generiek algoritme </a:t>
            </a:r>
            <a:r>
              <a:rPr lang="nl-NL" dirty="0"/>
              <a:t>werkt op een </a:t>
            </a:r>
            <a:r>
              <a:rPr lang="nl-NL" dirty="0" smtClean="0">
                <a:solidFill>
                  <a:schemeClr val="hlink"/>
                </a:solidFill>
              </a:rPr>
              <a:t>range</a:t>
            </a:r>
            <a:r>
              <a:rPr lang="nl-NL" dirty="0" smtClean="0"/>
              <a:t>.  </a:t>
            </a:r>
            <a:r>
              <a:rPr lang="nl-NL" dirty="0"/>
              <a:t>Een </a:t>
            </a:r>
            <a:r>
              <a:rPr lang="nl-NL" dirty="0" smtClean="0"/>
              <a:t>range </a:t>
            </a:r>
            <a:r>
              <a:rPr lang="nl-NL" dirty="0"/>
              <a:t>wordt aangegeven door </a:t>
            </a:r>
            <a:r>
              <a:rPr lang="nl-NL" dirty="0">
                <a:solidFill>
                  <a:schemeClr val="hlink"/>
                </a:solidFill>
              </a:rPr>
              <a:t>twee</a:t>
            </a:r>
            <a:r>
              <a:rPr lang="nl-NL" dirty="0"/>
              <a:t> </a:t>
            </a:r>
            <a:r>
              <a:rPr lang="nl-NL" dirty="0" err="1"/>
              <a:t>iteratoren</a:t>
            </a:r>
            <a:r>
              <a:rPr lang="nl-NL" dirty="0"/>
              <a:t> </a:t>
            </a:r>
            <a:r>
              <a:rPr lang="nl-NL" i="1" dirty="0"/>
              <a:t>i1</a:t>
            </a:r>
            <a:r>
              <a:rPr lang="nl-NL" dirty="0"/>
              <a:t> en </a:t>
            </a:r>
            <a:r>
              <a:rPr lang="nl-NL" i="1" dirty="0"/>
              <a:t>i2</a:t>
            </a:r>
            <a:r>
              <a:rPr lang="nl-NL" dirty="0"/>
              <a:t>.  De </a:t>
            </a:r>
            <a:r>
              <a:rPr lang="nl-NL" dirty="0" smtClean="0"/>
              <a:t>range </a:t>
            </a:r>
            <a:r>
              <a:rPr lang="nl-NL" dirty="0"/>
              <a:t>loopt van </a:t>
            </a:r>
            <a:r>
              <a:rPr lang="nl-NL" i="1" dirty="0"/>
              <a:t>i1</a:t>
            </a:r>
            <a:r>
              <a:rPr lang="nl-NL" dirty="0"/>
              <a:t> tot (dus niet t/m) </a:t>
            </a:r>
            <a:r>
              <a:rPr lang="nl-NL" i="1" dirty="0"/>
              <a:t>i2</a:t>
            </a:r>
            <a:r>
              <a:rPr lang="nl-NL" dirty="0" smtClean="0"/>
              <a:t>. In de wiskunde zouden we dit noteren als [</a:t>
            </a:r>
            <a:r>
              <a:rPr lang="nl-NL" i="1" dirty="0" smtClean="0"/>
              <a:t>i1</a:t>
            </a:r>
            <a:r>
              <a:rPr lang="nl-NL" dirty="0" smtClean="0"/>
              <a:t>, </a:t>
            </a:r>
            <a:r>
              <a:rPr lang="nl-NL" i="1" dirty="0" smtClean="0"/>
              <a:t>i2</a:t>
            </a:r>
            <a:r>
              <a:rPr lang="nl-NL" dirty="0" smtClean="0"/>
              <a:t>).</a:t>
            </a:r>
            <a:endParaRPr lang="en-US" dirty="0"/>
          </a:p>
          <a:p>
            <a:pPr>
              <a:buFont typeface="Wingdings" pitchFamily="2" charset="2"/>
              <a:buNone/>
            </a:pPr>
            <a:endParaRPr lang="en-US" dirty="0"/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latin typeface="Consolas"/>
              </a:rPr>
              <a:t>  </a:t>
            </a:r>
            <a:r>
              <a:rPr lang="nl-NL" sz="20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vector</a:t>
            </a:r>
            <a:r>
              <a:rPr lang="nl-NL" sz="2000" dirty="0" smtClean="0">
                <a:latin typeface="Consolas"/>
              </a:rPr>
              <a:t>&lt;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 smtClean="0">
                <a:latin typeface="Consolas"/>
              </a:rPr>
              <a:t>&gt; v = {12, 18, 6};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smtClean="0">
                <a:latin typeface="Consolas"/>
              </a:rPr>
              <a:t>  </a:t>
            </a:r>
            <a:r>
              <a:rPr lang="nl-NL" sz="2000" dirty="0" err="1" smtClean="0">
                <a:latin typeface="Consolas"/>
              </a:rPr>
              <a:t>sort</a:t>
            </a:r>
            <a:r>
              <a:rPr lang="nl-NL" sz="2000" dirty="0" smtClean="0">
                <a:latin typeface="Consolas"/>
              </a:rPr>
              <a:t>(</a:t>
            </a:r>
            <a:r>
              <a:rPr lang="nl-NL" sz="2000" b="1" dirty="0" err="1" smtClean="0">
                <a:latin typeface="Consolas"/>
              </a:rPr>
              <a:t>v.begin</a:t>
            </a:r>
            <a:r>
              <a:rPr lang="nl-NL" sz="2000" b="1" dirty="0">
                <a:latin typeface="Consolas"/>
              </a:rPr>
              <a:t>(), </a:t>
            </a:r>
            <a:r>
              <a:rPr lang="nl-NL" sz="2000" b="1" dirty="0" err="1">
                <a:latin typeface="Consolas"/>
              </a:rPr>
              <a:t>v.end</a:t>
            </a:r>
            <a:r>
              <a:rPr lang="nl-NL" sz="2000" b="1" dirty="0">
                <a:latin typeface="Consolas"/>
              </a:rPr>
              <a:t>()</a:t>
            </a:r>
            <a:r>
              <a:rPr lang="nl-NL" sz="20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latin typeface="Consolas"/>
              </a:rPr>
              <a:t>  </a:t>
            </a: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2000" dirty="0" smtClean="0">
                <a:latin typeface="Consolas"/>
              </a:rPr>
              <a:t> (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 smtClean="0">
                <a:latin typeface="Consolas"/>
              </a:rPr>
              <a:t> e: v) {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latin typeface="Consolas"/>
              </a:rPr>
              <a:t>  </a:t>
            </a:r>
            <a:r>
              <a:rPr lang="nl-NL" sz="2000" dirty="0" smtClean="0">
                <a:latin typeface="Consolas"/>
              </a:rPr>
              <a:t> </a:t>
            </a:r>
            <a:r>
              <a:rPr lang="en-US" sz="2000" dirty="0" smtClean="0">
                <a:latin typeface="Consolas"/>
              </a:rPr>
              <a:t>   </a:t>
            </a:r>
            <a:r>
              <a:rPr lang="nl-NL" sz="2000" dirty="0" err="1" smtClean="0">
                <a:latin typeface="Consolas"/>
              </a:rPr>
              <a:t>cout</a:t>
            </a:r>
            <a:r>
              <a:rPr lang="nl-NL" sz="2000" dirty="0" smtClean="0">
                <a:latin typeface="Consolas"/>
              </a:rPr>
              <a:t> &lt;&lt; e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20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 smtClean="0">
                <a:latin typeface="Consolas"/>
              </a:rPr>
              <a:t>  }</a:t>
            </a:r>
            <a:endParaRPr lang="nl-NL" sz="2000" dirty="0"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6D9AC80-C5CF-41EE-B821-9AE08DBC37B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smtClean="0"/>
              <a:t>Algoritmen </a:t>
            </a:r>
            <a:r>
              <a:rPr lang="nl-NL" dirty="0" err="1" smtClean="0"/>
              <a:t>vs</a:t>
            </a:r>
            <a:r>
              <a:rPr lang="nl-NL" dirty="0" smtClean="0"/>
              <a:t> memberfuncties</a:t>
            </a:r>
            <a:endParaRPr lang="nl-NL" dirty="0"/>
          </a:p>
        </p:txBody>
      </p:sp>
      <p:sp>
        <p:nvSpPr>
          <p:cNvPr id="7270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dirty="0"/>
              <a:t>Een </a:t>
            </a:r>
            <a:r>
              <a:rPr lang="nl-NL" dirty="0" smtClean="0">
                <a:solidFill>
                  <a:srgbClr val="0000FF"/>
                </a:solidFill>
              </a:rPr>
              <a:t>generiek algoritme</a:t>
            </a:r>
            <a:r>
              <a:rPr lang="nl-NL" dirty="0" smtClean="0"/>
              <a:t> werkt op meerdere container types. Sommige containers hebben voor bepaalde bewerkingen </a:t>
            </a:r>
            <a:r>
              <a:rPr lang="nl-NL" dirty="0" smtClean="0">
                <a:solidFill>
                  <a:srgbClr val="0000FF"/>
                </a:solidFill>
              </a:rPr>
              <a:t>specifieke memberfuncties</a:t>
            </a:r>
            <a:r>
              <a:rPr lang="nl-NL" dirty="0" smtClean="0"/>
              <a:t>.</a:t>
            </a:r>
          </a:p>
          <a:p>
            <a:pPr lvl="1"/>
            <a:r>
              <a:rPr lang="en-US" dirty="0" err="1" smtClean="0"/>
              <a:t>Omdat</a:t>
            </a:r>
            <a:r>
              <a:rPr lang="en-US" dirty="0" smtClean="0"/>
              <a:t> het </a:t>
            </a:r>
            <a:r>
              <a:rPr lang="en-US" dirty="0" err="1" smtClean="0"/>
              <a:t>generieke</a:t>
            </a:r>
            <a:r>
              <a:rPr lang="en-US" dirty="0" smtClean="0"/>
              <a:t> </a:t>
            </a:r>
            <a:r>
              <a:rPr lang="en-US" dirty="0" err="1" smtClean="0"/>
              <a:t>algoritme</a:t>
            </a:r>
            <a:r>
              <a:rPr lang="en-US" dirty="0" smtClean="0"/>
              <a:t> </a:t>
            </a:r>
            <a:r>
              <a:rPr lang="en-US" dirty="0" err="1" smtClean="0"/>
              <a:t>krachtigere</a:t>
            </a:r>
            <a:r>
              <a:rPr lang="en-US" dirty="0" smtClean="0"/>
              <a:t> </a:t>
            </a:r>
            <a:r>
              <a:rPr lang="en-US" dirty="0" err="1" smtClean="0"/>
              <a:t>iteratoren</a:t>
            </a:r>
            <a:r>
              <a:rPr lang="en-US" dirty="0" smtClean="0"/>
              <a:t> </a:t>
            </a:r>
            <a:r>
              <a:rPr lang="en-US" dirty="0" err="1" smtClean="0"/>
              <a:t>nodig</a:t>
            </a:r>
            <a:r>
              <a:rPr lang="en-US" dirty="0" smtClean="0"/>
              <a:t> </a:t>
            </a:r>
            <a:r>
              <a:rPr lang="en-US" dirty="0" err="1" smtClean="0"/>
              <a:t>heeft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de container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leveren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Omdat</a:t>
            </a:r>
            <a:r>
              <a:rPr lang="en-US" dirty="0" smtClean="0"/>
              <a:t> de </a:t>
            </a:r>
            <a:r>
              <a:rPr lang="en-US" dirty="0" err="1" smtClean="0"/>
              <a:t>specifieke</a:t>
            </a:r>
            <a:r>
              <a:rPr lang="en-US" dirty="0" smtClean="0"/>
              <a:t> </a:t>
            </a:r>
            <a:r>
              <a:rPr lang="en-US" dirty="0" err="1" smtClean="0"/>
              <a:t>memberfunctie</a:t>
            </a:r>
            <a:r>
              <a:rPr lang="en-US" dirty="0" smtClean="0"/>
              <a:t> </a:t>
            </a:r>
            <a:r>
              <a:rPr lang="en-US" dirty="0" err="1" smtClean="0">
                <a:solidFill>
                  <a:srgbClr val="009900"/>
                </a:solidFill>
              </a:rPr>
              <a:t>sneller</a:t>
            </a:r>
            <a:r>
              <a:rPr lang="en-US" dirty="0" smtClean="0"/>
              <a:t> is </a:t>
            </a:r>
            <a:r>
              <a:rPr lang="en-US" dirty="0" err="1" smtClean="0"/>
              <a:t>dan</a:t>
            </a:r>
            <a:r>
              <a:rPr lang="en-US" dirty="0" smtClean="0"/>
              <a:t> het </a:t>
            </a:r>
            <a:r>
              <a:rPr lang="en-US" dirty="0" err="1" smtClean="0"/>
              <a:t>generieke</a:t>
            </a:r>
            <a:r>
              <a:rPr lang="en-US" dirty="0" smtClean="0"/>
              <a:t> </a:t>
            </a:r>
            <a:r>
              <a:rPr lang="en-US" dirty="0" err="1" smtClean="0"/>
              <a:t>algoritme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Kijk</a:t>
            </a:r>
            <a:r>
              <a:rPr lang="en-US" dirty="0" smtClean="0"/>
              <a:t> </a:t>
            </a:r>
            <a:r>
              <a:rPr lang="en-US" dirty="0" err="1" smtClean="0"/>
              <a:t>dus</a:t>
            </a:r>
            <a:r>
              <a:rPr lang="en-US" dirty="0" smtClean="0"/>
              <a:t> </a:t>
            </a:r>
            <a:r>
              <a:rPr lang="en-US" dirty="0" err="1" smtClean="0"/>
              <a:t>voordat</a:t>
            </a:r>
            <a:r>
              <a:rPr lang="en-US" dirty="0" smtClean="0"/>
              <a:t> je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generiek</a:t>
            </a:r>
            <a:r>
              <a:rPr lang="en-US" dirty="0" smtClean="0"/>
              <a:t> </a:t>
            </a:r>
            <a:r>
              <a:rPr lang="en-US" dirty="0" err="1" smtClean="0"/>
              <a:t>algoritme</a:t>
            </a:r>
            <a:r>
              <a:rPr lang="en-US" dirty="0" smtClean="0"/>
              <a:t> </a:t>
            </a:r>
            <a:r>
              <a:rPr lang="en-US" dirty="0" err="1" smtClean="0"/>
              <a:t>gebruikt</a:t>
            </a:r>
            <a:r>
              <a:rPr lang="en-US" dirty="0" smtClean="0"/>
              <a:t> </a:t>
            </a:r>
            <a:r>
              <a:rPr lang="en-US" dirty="0" err="1" smtClean="0"/>
              <a:t>altijd</a:t>
            </a:r>
            <a:r>
              <a:rPr lang="en-US" dirty="0" smtClean="0"/>
              <a:t> </a:t>
            </a:r>
            <a:r>
              <a:rPr lang="en-US" dirty="0" err="1" smtClean="0"/>
              <a:t>eerst</a:t>
            </a:r>
            <a:r>
              <a:rPr lang="en-US" dirty="0" smtClean="0"/>
              <a:t> of </a:t>
            </a:r>
            <a:r>
              <a:rPr lang="en-US" dirty="0" err="1" smtClean="0"/>
              <a:t>er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specifieke</a:t>
            </a:r>
            <a:r>
              <a:rPr lang="en-US" dirty="0" smtClean="0"/>
              <a:t> </a:t>
            </a:r>
            <a:r>
              <a:rPr lang="en-US" dirty="0" err="1" smtClean="0"/>
              <a:t>memberfunctie</a:t>
            </a:r>
            <a:r>
              <a:rPr lang="en-US" dirty="0" smtClean="0"/>
              <a:t> is.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2382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6D9AC80-C5CF-41EE-B821-9AE08DBC37B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smtClean="0"/>
              <a:t>Algoritmen </a:t>
            </a:r>
            <a:r>
              <a:rPr lang="nl-NL" dirty="0" err="1" smtClean="0"/>
              <a:t>vs</a:t>
            </a:r>
            <a:r>
              <a:rPr lang="nl-NL" dirty="0" smtClean="0"/>
              <a:t> memberfuncties</a:t>
            </a:r>
            <a:endParaRPr lang="nl-NL" dirty="0"/>
          </a:p>
        </p:txBody>
      </p:sp>
      <p:sp>
        <p:nvSpPr>
          <p:cNvPr id="72708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smtClean="0">
                <a:latin typeface="Consolas"/>
              </a:rPr>
              <a:t>list&lt;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latin typeface="Consolas"/>
              </a:rPr>
              <a:t>&gt; </a:t>
            </a:r>
            <a:r>
              <a:rPr lang="nl-NL" sz="2000" dirty="0" smtClean="0">
                <a:latin typeface="Consolas"/>
              </a:rPr>
              <a:t>l = {12, 18, 6};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 smtClean="0">
                <a:solidFill>
                  <a:schemeClr val="tx2"/>
                </a:solidFill>
                <a:latin typeface="Consolas"/>
              </a:rPr>
              <a:t>sort</a:t>
            </a:r>
            <a:r>
              <a:rPr lang="nl-NL" sz="2000" dirty="0" smtClean="0">
                <a:latin typeface="Consolas"/>
              </a:rPr>
              <a:t>(</a:t>
            </a:r>
            <a:r>
              <a:rPr lang="nl-NL" sz="2000" dirty="0" err="1" smtClean="0">
                <a:latin typeface="Consolas"/>
              </a:rPr>
              <a:t>l.begin</a:t>
            </a:r>
            <a:r>
              <a:rPr lang="nl-NL" sz="2000" dirty="0">
                <a:latin typeface="Consolas"/>
              </a:rPr>
              <a:t>(), </a:t>
            </a:r>
            <a:r>
              <a:rPr lang="nl-NL" sz="2000" dirty="0" err="1" smtClean="0">
                <a:latin typeface="Consolas"/>
              </a:rPr>
              <a:t>l.end</a:t>
            </a:r>
            <a:r>
              <a:rPr lang="nl-NL" sz="2000" dirty="0" smtClean="0">
                <a:latin typeface="Consolas"/>
              </a:rPr>
              <a:t>()); </a:t>
            </a:r>
            <a:r>
              <a:rPr lang="en-US" sz="2000" dirty="0" smtClean="0">
                <a:solidFill>
                  <a:srgbClr val="008000"/>
                </a:solidFill>
                <a:latin typeface="Consolas"/>
              </a:rPr>
              <a:t>// O(n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log n)</a:t>
            </a:r>
            <a:r>
              <a:rPr lang="en-US" sz="2000" dirty="0">
                <a:latin typeface="Consolas"/>
              </a:rPr>
              <a:t> </a:t>
            </a: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 err="1" smtClean="0">
                <a:latin typeface="Consolas"/>
              </a:rPr>
              <a:t>l</a:t>
            </a:r>
            <a:r>
              <a:rPr lang="en-US" sz="2000" dirty="0" err="1" smtClean="0">
                <a:solidFill>
                  <a:srgbClr val="009900"/>
                </a:solidFill>
                <a:latin typeface="Consolas"/>
              </a:rPr>
              <a:t>.sort</a:t>
            </a:r>
            <a:r>
              <a:rPr lang="en-US" sz="2000" dirty="0">
                <a:latin typeface="Consolas"/>
              </a:rPr>
              <a:t>(); </a:t>
            </a:r>
            <a:r>
              <a:rPr lang="en-US" sz="2000" dirty="0">
                <a:solidFill>
                  <a:srgbClr val="008000"/>
                </a:solidFill>
                <a:latin typeface="Consolas"/>
              </a:rPr>
              <a:t>// O(n log n)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2000" dirty="0">
              <a:latin typeface="Consolas"/>
            </a:endParaRPr>
          </a:p>
        </p:txBody>
      </p:sp>
      <p:sp>
        <p:nvSpPr>
          <p:cNvPr id="2" name="Toelichting met afgeronde rechthoek 1"/>
          <p:cNvSpPr/>
          <p:nvPr/>
        </p:nvSpPr>
        <p:spPr bwMode="auto">
          <a:xfrm>
            <a:off x="2555776" y="2132856"/>
            <a:ext cx="4824536" cy="720080"/>
          </a:xfrm>
          <a:prstGeom prst="wedgeRoundRectCallout">
            <a:avLst>
              <a:gd name="adj1" fmla="val -82056"/>
              <a:gd name="adj2" fmla="val -89965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ctr">
              <a:buNone/>
            </a:pPr>
            <a:r>
              <a:rPr lang="en-US" sz="2000" dirty="0" err="1"/>
              <a:t>heeft</a:t>
            </a:r>
            <a:r>
              <a:rPr lang="en-US" sz="2000" dirty="0"/>
              <a:t> random access </a:t>
            </a:r>
            <a:r>
              <a:rPr lang="en-US" sz="2000" dirty="0" err="1"/>
              <a:t>iteratoren</a:t>
            </a:r>
            <a:r>
              <a:rPr lang="en-US" sz="2000" dirty="0"/>
              <a:t> </a:t>
            </a:r>
            <a:r>
              <a:rPr lang="en-US" sz="2000" dirty="0" err="1"/>
              <a:t>nodig</a:t>
            </a:r>
            <a:r>
              <a:rPr lang="en-US" sz="2000" dirty="0"/>
              <a:t> </a:t>
            </a:r>
            <a:r>
              <a:rPr lang="en-US" sz="2000" dirty="0" smtClean="0">
                <a:latin typeface="Consolas"/>
              </a:rPr>
              <a:t>list</a:t>
            </a:r>
            <a:r>
              <a:rPr lang="en-US" sz="2000" dirty="0" smtClean="0"/>
              <a:t> </a:t>
            </a:r>
            <a:r>
              <a:rPr lang="en-US" sz="2000" dirty="0" err="1"/>
              <a:t>levert</a:t>
            </a:r>
            <a:r>
              <a:rPr lang="en-US" sz="2000" dirty="0"/>
              <a:t> </a:t>
            </a:r>
            <a:r>
              <a:rPr lang="en-US" sz="2000" dirty="0" err="1"/>
              <a:t>bidirectionele</a:t>
            </a:r>
            <a:r>
              <a:rPr lang="en-US" sz="2000" dirty="0"/>
              <a:t> </a:t>
            </a:r>
            <a:r>
              <a:rPr lang="en-US" sz="2000" dirty="0" err="1"/>
              <a:t>iteratoren</a:t>
            </a:r>
            <a:endParaRPr kumimoji="1" lang="nl-NL" sz="20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3" name="Toelichting met afgeronde rechthoek 2"/>
          <p:cNvSpPr/>
          <p:nvPr/>
        </p:nvSpPr>
        <p:spPr bwMode="auto">
          <a:xfrm>
            <a:off x="179512" y="3140968"/>
            <a:ext cx="8784976" cy="2736304"/>
          </a:xfrm>
          <a:prstGeom prst="wedgeRoundRectCallout">
            <a:avLst>
              <a:gd name="adj1" fmla="val -41730"/>
              <a:gd name="adj2" fmla="val -96116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>
              <a:buNone/>
            </a:pPr>
            <a:r>
              <a:rPr lang="en-US" sz="2000" dirty="0" smtClean="0"/>
              <a:t>VS2013 </a:t>
            </a:r>
            <a:r>
              <a:rPr lang="en-US" sz="2000" dirty="0" smtClean="0">
                <a:solidFill>
                  <a:srgbClr val="FF0000"/>
                </a:solidFill>
              </a:rPr>
              <a:t>error</a:t>
            </a:r>
            <a:r>
              <a:rPr lang="en-US" sz="2000" dirty="0" smtClean="0"/>
              <a:t> (16 regels) </a:t>
            </a:r>
            <a:r>
              <a:rPr lang="en-US" sz="2000" dirty="0" err="1" smtClean="0"/>
              <a:t>belangrijkste</a:t>
            </a:r>
            <a:r>
              <a:rPr lang="en-US" sz="2000" dirty="0" smtClean="0"/>
              <a:t> </a:t>
            </a:r>
            <a:r>
              <a:rPr lang="en-US" sz="2000" dirty="0" err="1" smtClean="0"/>
              <a:t>mededeling</a:t>
            </a:r>
            <a:r>
              <a:rPr lang="en-US" sz="2000" dirty="0" smtClean="0"/>
              <a:t>: binary </a:t>
            </a:r>
            <a:r>
              <a:rPr lang="en-US" sz="2000" dirty="0"/>
              <a:t>'-' : '</a:t>
            </a:r>
            <a:r>
              <a:rPr lang="en-US" sz="2000" dirty="0" err="1"/>
              <a:t>std</a:t>
            </a:r>
            <a:r>
              <a:rPr lang="en-US" sz="2000" dirty="0"/>
              <a:t>::_</a:t>
            </a:r>
            <a:r>
              <a:rPr lang="en-US" sz="2000" dirty="0" err="1"/>
              <a:t>List_iterator</a:t>
            </a:r>
            <a:r>
              <a:rPr lang="en-US" sz="2000" dirty="0"/>
              <a:t>&lt;</a:t>
            </a:r>
            <a:r>
              <a:rPr lang="en-US" sz="2000" dirty="0" err="1"/>
              <a:t>std</a:t>
            </a:r>
            <a:r>
              <a:rPr lang="en-US" sz="2000" dirty="0"/>
              <a:t>::_</a:t>
            </a:r>
            <a:r>
              <a:rPr lang="en-US" sz="2000" dirty="0" err="1"/>
              <a:t>List_val</a:t>
            </a:r>
            <a:r>
              <a:rPr lang="en-US" sz="2000" dirty="0"/>
              <a:t>&lt;</a:t>
            </a:r>
            <a:r>
              <a:rPr lang="en-US" sz="2000" dirty="0" err="1"/>
              <a:t>std</a:t>
            </a:r>
            <a:r>
              <a:rPr lang="en-US" sz="2000" dirty="0"/>
              <a:t>::_</a:t>
            </a:r>
            <a:r>
              <a:rPr lang="en-US" sz="2000" dirty="0" err="1"/>
              <a:t>List_simple_types</a:t>
            </a:r>
            <a:r>
              <a:rPr lang="en-US" sz="2000" dirty="0"/>
              <a:t>&lt;</a:t>
            </a:r>
            <a:r>
              <a:rPr lang="en-US" sz="2000" dirty="0" err="1"/>
              <a:t>int</a:t>
            </a:r>
            <a:r>
              <a:rPr lang="en-US" sz="2000" dirty="0"/>
              <a:t>&gt;&gt;&gt;' does not define this operator or a conversion to a type acceptable to the predefined </a:t>
            </a:r>
            <a:r>
              <a:rPr lang="en-US" sz="2000" dirty="0" smtClean="0"/>
              <a:t>operator</a:t>
            </a:r>
          </a:p>
          <a:p>
            <a:pPr>
              <a:buNone/>
            </a:pPr>
            <a:r>
              <a:rPr lang="en-US" sz="2000" dirty="0" smtClean="0"/>
              <a:t>GCC </a:t>
            </a:r>
            <a:r>
              <a:rPr lang="en-US" sz="2000" dirty="0">
                <a:solidFill>
                  <a:schemeClr val="tx2"/>
                </a:solidFill>
              </a:rPr>
              <a:t>error</a:t>
            </a:r>
            <a:r>
              <a:rPr lang="en-US" sz="2000" dirty="0"/>
              <a:t> (58 regels) </a:t>
            </a:r>
            <a:r>
              <a:rPr lang="en-US" sz="2000" dirty="0" err="1"/>
              <a:t>belangrijkste</a:t>
            </a:r>
            <a:r>
              <a:rPr lang="en-US" sz="2000" dirty="0"/>
              <a:t> </a:t>
            </a:r>
            <a:r>
              <a:rPr lang="en-US" sz="2000" dirty="0" err="1"/>
              <a:t>mededeling</a:t>
            </a:r>
            <a:r>
              <a:rPr lang="en-US" sz="2000" dirty="0" smtClean="0"/>
              <a:t>: In </a:t>
            </a:r>
            <a:r>
              <a:rPr lang="en-US" sz="2000" dirty="0"/>
              <a:t>instantiation of '</a:t>
            </a:r>
            <a:r>
              <a:rPr lang="en-US" sz="2000" dirty="0">
                <a:latin typeface="Consolas"/>
              </a:rPr>
              <a:t>void </a:t>
            </a:r>
            <a:r>
              <a:rPr lang="en-US" sz="2000" dirty="0" err="1">
                <a:latin typeface="Consolas"/>
              </a:rPr>
              <a:t>std</a:t>
            </a:r>
            <a:r>
              <a:rPr lang="en-US" sz="2000" dirty="0">
                <a:latin typeface="Consolas"/>
              </a:rPr>
              <a:t>::sort(_</a:t>
            </a:r>
            <a:r>
              <a:rPr lang="en-US" sz="2000" dirty="0" err="1">
                <a:latin typeface="Consolas"/>
              </a:rPr>
              <a:t>RAIter</a:t>
            </a:r>
            <a:r>
              <a:rPr lang="en-US" sz="2000" dirty="0">
                <a:latin typeface="Consolas"/>
              </a:rPr>
              <a:t>, _</a:t>
            </a:r>
            <a:r>
              <a:rPr lang="en-US" sz="2000" dirty="0" err="1">
                <a:latin typeface="Consolas"/>
              </a:rPr>
              <a:t>RAIter</a:t>
            </a:r>
            <a:r>
              <a:rPr lang="en-US" sz="2000" dirty="0">
                <a:latin typeface="Consolas"/>
              </a:rPr>
              <a:t>) [with _</a:t>
            </a:r>
            <a:r>
              <a:rPr lang="en-US" sz="2000" dirty="0" err="1">
                <a:latin typeface="Consolas"/>
              </a:rPr>
              <a:t>RAIter</a:t>
            </a:r>
            <a:r>
              <a:rPr lang="en-US" sz="2000" dirty="0">
                <a:latin typeface="Consolas"/>
              </a:rPr>
              <a:t> </a:t>
            </a:r>
            <a:r>
              <a:rPr lang="en-US" sz="2000" dirty="0" smtClean="0">
                <a:latin typeface="Consolas"/>
              </a:rPr>
              <a:t>= </a:t>
            </a:r>
            <a:r>
              <a:rPr lang="en-US" sz="2000" dirty="0" err="1" smtClean="0">
                <a:latin typeface="Consolas"/>
              </a:rPr>
              <a:t>std</a:t>
            </a:r>
            <a:r>
              <a:rPr lang="en-US" sz="2000" dirty="0">
                <a:latin typeface="Consolas"/>
              </a:rPr>
              <a:t>::_</a:t>
            </a:r>
            <a:r>
              <a:rPr lang="en-US" sz="2000" dirty="0" err="1">
                <a:latin typeface="Consolas"/>
              </a:rPr>
              <a:t>List_iterator</a:t>
            </a:r>
            <a:r>
              <a:rPr lang="en-US" sz="2000" dirty="0">
                <a:latin typeface="Consolas"/>
              </a:rPr>
              <a:t>&lt;</a:t>
            </a:r>
            <a:r>
              <a:rPr lang="en-US" sz="2000" dirty="0" err="1">
                <a:latin typeface="Consolas"/>
              </a:rPr>
              <a:t>int</a:t>
            </a:r>
            <a:r>
              <a:rPr lang="en-US" sz="2000" dirty="0">
                <a:latin typeface="Consolas"/>
              </a:rPr>
              <a:t>&gt;]</a:t>
            </a:r>
            <a:r>
              <a:rPr lang="en-US" sz="2000" dirty="0"/>
              <a:t>':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error</a:t>
            </a:r>
            <a:r>
              <a:rPr lang="en-US" sz="2000" dirty="0"/>
              <a:t>: no match for '</a:t>
            </a:r>
            <a:r>
              <a:rPr lang="en-US" sz="2000" dirty="0">
                <a:latin typeface="Consolas"/>
              </a:rPr>
              <a:t>operator-</a:t>
            </a:r>
            <a:r>
              <a:rPr lang="en-US" sz="2000" dirty="0"/>
              <a:t>' in '</a:t>
            </a:r>
            <a:r>
              <a:rPr lang="en-US" sz="2000" dirty="0">
                <a:latin typeface="Consolas"/>
              </a:rPr>
              <a:t>__last - __first</a:t>
            </a:r>
            <a:r>
              <a:rPr lang="en-US" sz="2000" dirty="0"/>
              <a:t>'</a:t>
            </a:r>
          </a:p>
        </p:txBody>
      </p:sp>
    </p:spTree>
    <p:extLst>
      <p:ext uri="{BB962C8B-B14F-4D97-AF65-F5344CB8AC3E}">
        <p14:creationId xmlns:p14="http://schemas.microsoft.com/office/powerpoint/2010/main" val="874469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8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6D9AC80-C5CF-41EE-B821-9AE08DBC37B2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270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 smtClean="0"/>
              <a:t>Algoritmen </a:t>
            </a:r>
            <a:r>
              <a:rPr lang="nl-NL" dirty="0" err="1" smtClean="0"/>
              <a:t>vs</a:t>
            </a:r>
            <a:r>
              <a:rPr lang="nl-NL" dirty="0" smtClean="0"/>
              <a:t> memberfuncties</a:t>
            </a:r>
            <a:endParaRPr lang="nl-NL" dirty="0"/>
          </a:p>
        </p:txBody>
      </p:sp>
      <p:sp>
        <p:nvSpPr>
          <p:cNvPr id="7270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760"/>
            <a:ext cx="8421688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latin typeface="Consolas"/>
              </a:rPr>
              <a:t>set&lt;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latin typeface="Consolas"/>
              </a:rPr>
              <a:t>&gt; s = {12, 6, 18};</a:t>
            </a:r>
          </a:p>
          <a:p>
            <a:pPr marL="0" indent="0">
              <a:spcBef>
                <a:spcPts val="0"/>
              </a:spcBef>
              <a:buNone/>
            </a:pPr>
            <a:endParaRPr lang="nl-NL" sz="20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 smtClean="0">
                <a:latin typeface="Consolas"/>
              </a:rPr>
              <a:t> i1 = </a:t>
            </a:r>
            <a:r>
              <a:rPr lang="nl-NL" sz="2000" b="1" dirty="0" err="1" smtClean="0">
                <a:latin typeface="Consolas"/>
              </a:rPr>
              <a:t>find</a:t>
            </a:r>
            <a:r>
              <a:rPr lang="nl-NL" sz="2000" dirty="0" smtClean="0">
                <a:latin typeface="Consolas"/>
              </a:rPr>
              <a:t>(</a:t>
            </a:r>
            <a:r>
              <a:rPr lang="nl-NL" sz="2000" dirty="0" err="1" smtClean="0">
                <a:latin typeface="Consolas"/>
              </a:rPr>
              <a:t>s.cbegin</a:t>
            </a:r>
            <a:r>
              <a:rPr lang="nl-NL" sz="2000" dirty="0">
                <a:latin typeface="Consolas"/>
              </a:rPr>
              <a:t>(), </a:t>
            </a:r>
            <a:r>
              <a:rPr lang="nl-NL" sz="2000" dirty="0" err="1" smtClean="0">
                <a:latin typeface="Consolas"/>
              </a:rPr>
              <a:t>s.cend</a:t>
            </a:r>
            <a:r>
              <a:rPr lang="nl-NL" sz="2000" dirty="0">
                <a:latin typeface="Consolas"/>
              </a:rPr>
              <a:t>(), 6</a:t>
            </a:r>
            <a:r>
              <a:rPr lang="nl-NL" sz="2000" dirty="0" smtClean="0">
                <a:latin typeface="Consolas"/>
              </a:rPr>
              <a:t>); </a:t>
            </a:r>
            <a:r>
              <a:rPr lang="nl-NL" sz="2000" dirty="0" smtClean="0">
                <a:solidFill>
                  <a:schemeClr val="tx2"/>
                </a:solidFill>
                <a:latin typeface="Consolas"/>
              </a:rPr>
              <a:t>// </a:t>
            </a:r>
            <a:r>
              <a:rPr lang="nl-NL" sz="2000" dirty="0">
                <a:solidFill>
                  <a:schemeClr val="tx2"/>
                </a:solidFill>
                <a:latin typeface="Consolas"/>
              </a:rPr>
              <a:t>O(n)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(i1 != </a:t>
            </a:r>
            <a:r>
              <a:rPr lang="nl-NL" sz="2000" dirty="0" err="1" smtClean="0">
                <a:latin typeface="Consolas"/>
              </a:rPr>
              <a:t>s.cend</a:t>
            </a:r>
            <a:r>
              <a:rPr lang="nl-NL" sz="2000" dirty="0" smtClean="0">
                <a:latin typeface="Consolas"/>
              </a:rPr>
              <a:t>()) {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latin typeface="Consolas"/>
              </a:rPr>
              <a:t>    </a:t>
            </a:r>
            <a:r>
              <a:rPr lang="nl-NL" sz="2000" dirty="0" err="1" smtClean="0">
                <a:latin typeface="Consolas"/>
              </a:rPr>
              <a:t>cout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&lt;&lt; *i1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gevonden"</a:t>
            </a:r>
            <a:r>
              <a:rPr lang="nl-NL" sz="2000" dirty="0">
                <a:latin typeface="Consolas"/>
              </a:rPr>
              <a:t> &lt;&lt; </a:t>
            </a:r>
            <a:r>
              <a:rPr lang="nl-NL" sz="2000" dirty="0" err="1">
                <a:latin typeface="Consolas"/>
              </a:rPr>
              <a:t>endl</a:t>
            </a:r>
            <a:r>
              <a:rPr lang="nl-NL" sz="20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latin typeface="Consolas"/>
              </a:rPr>
              <a:t>}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20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 smtClean="0">
                <a:latin typeface="Consolas"/>
              </a:rPr>
              <a:t> i2 = </a:t>
            </a:r>
            <a:r>
              <a:rPr lang="nl-NL" sz="2000" dirty="0" err="1" smtClean="0">
                <a:latin typeface="Consolas"/>
              </a:rPr>
              <a:t>s.</a:t>
            </a:r>
            <a:r>
              <a:rPr lang="nl-NL" sz="2000" b="1" dirty="0" err="1" smtClean="0">
                <a:latin typeface="Consolas"/>
              </a:rPr>
              <a:t>find</a:t>
            </a:r>
            <a:r>
              <a:rPr lang="nl-NL" sz="2000" dirty="0" smtClean="0">
                <a:latin typeface="Consolas"/>
              </a:rPr>
              <a:t>(6); </a:t>
            </a:r>
            <a:r>
              <a:rPr lang="nl-NL" sz="2000" dirty="0" smtClean="0">
                <a:solidFill>
                  <a:srgbClr val="009900"/>
                </a:solidFill>
                <a:latin typeface="Consolas"/>
              </a:rPr>
              <a:t>// </a:t>
            </a:r>
            <a:r>
              <a:rPr lang="nl-NL" sz="2000" dirty="0">
                <a:solidFill>
                  <a:srgbClr val="009900"/>
                </a:solidFill>
                <a:latin typeface="Consolas"/>
              </a:rPr>
              <a:t>O(log n)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(i2 != </a:t>
            </a:r>
            <a:r>
              <a:rPr lang="nl-NL" sz="2000" dirty="0" err="1">
                <a:latin typeface="Consolas"/>
              </a:rPr>
              <a:t>s.end</a:t>
            </a:r>
            <a:r>
              <a:rPr lang="nl-NL" sz="2000" dirty="0" smtClean="0">
                <a:latin typeface="Consolas"/>
              </a:rPr>
              <a:t>()) {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latin typeface="Consolas"/>
              </a:rPr>
              <a:t>    </a:t>
            </a:r>
            <a:r>
              <a:rPr lang="nl-NL" sz="2000" dirty="0" err="1" smtClean="0">
                <a:latin typeface="Consolas"/>
              </a:rPr>
              <a:t>cout</a:t>
            </a:r>
            <a:r>
              <a:rPr lang="nl-NL" sz="2000" dirty="0" smtClean="0">
                <a:latin typeface="Consolas"/>
              </a:rPr>
              <a:t> </a:t>
            </a:r>
            <a:r>
              <a:rPr lang="nl-NL" sz="2000" dirty="0">
                <a:latin typeface="Consolas"/>
              </a:rPr>
              <a:t>&lt;&lt; *i2 &lt;&lt;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" gevonden"</a:t>
            </a:r>
            <a:r>
              <a:rPr lang="nl-NL" sz="2000" dirty="0">
                <a:latin typeface="Consolas"/>
              </a:rPr>
              <a:t> &lt;&lt; </a:t>
            </a:r>
            <a:r>
              <a:rPr lang="nl-NL" sz="2000" dirty="0" err="1">
                <a:latin typeface="Consolas"/>
              </a:rPr>
              <a:t>endl</a:t>
            </a:r>
            <a:r>
              <a:rPr lang="nl-NL" sz="20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latin typeface="Consolas"/>
              </a:rPr>
              <a:t>}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2000" dirty="0"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999339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7A5CB7F-3655-4D80-97CF-73224774890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 dirty="0"/>
              <a:t>Algoritmen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4" y="1268413"/>
            <a:ext cx="8677721" cy="5256212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l-NL" sz="2400" b="1" dirty="0"/>
              <a:t>Zoeken</a:t>
            </a:r>
            <a:r>
              <a:rPr lang="nl-NL" sz="2400" dirty="0"/>
              <a:t> van elementen</a:t>
            </a: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find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</a:t>
            </a:r>
            <a:r>
              <a:rPr lang="en-US" sz="2000" dirty="0" err="1" smtClean="0"/>
              <a:t>eerste</a:t>
            </a:r>
            <a:r>
              <a:rPr lang="en-US" sz="2000" dirty="0" smtClean="0"/>
              <a:t> element </a:t>
            </a:r>
            <a:r>
              <a:rPr lang="en-US" sz="2000" dirty="0"/>
              <a:t>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 smtClean="0"/>
              <a:t>waarde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find_if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</a:t>
            </a:r>
            <a:r>
              <a:rPr lang="en-US" sz="2000" dirty="0" err="1"/>
              <a:t>eerste</a:t>
            </a:r>
            <a:r>
              <a:rPr lang="en-US" sz="2000" dirty="0"/>
              <a:t> element 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 smtClean="0"/>
              <a:t>eigenschap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find_if_not</a:t>
            </a:r>
            <a:r>
              <a:rPr lang="en-US" sz="2000" dirty="0" smtClean="0"/>
              <a:t> </a:t>
            </a:r>
            <a:r>
              <a:rPr lang="en-US" sz="2000" dirty="0" err="1" smtClean="0"/>
              <a:t>zoek</a:t>
            </a:r>
            <a:r>
              <a:rPr lang="en-US" sz="2000" dirty="0" smtClean="0"/>
              <a:t> </a:t>
            </a:r>
            <a:r>
              <a:rPr lang="en-US" sz="2000" dirty="0" err="1"/>
              <a:t>eerste</a:t>
            </a:r>
            <a:r>
              <a:rPr lang="en-US" sz="2000" dirty="0"/>
              <a:t> element </a:t>
            </a:r>
            <a:r>
              <a:rPr lang="en-US" sz="2000" dirty="0" err="1" smtClean="0"/>
              <a:t>zonder</a:t>
            </a:r>
            <a:r>
              <a:rPr lang="en-US" sz="2000" dirty="0" smtClean="0"/>
              <a:t> </a:t>
            </a:r>
            <a:r>
              <a:rPr lang="en-US" sz="2000" dirty="0" err="1" smtClean="0"/>
              <a:t>bepaalde</a:t>
            </a:r>
            <a:r>
              <a:rPr lang="en-US" sz="2000" dirty="0" smtClean="0"/>
              <a:t> </a:t>
            </a:r>
            <a:r>
              <a:rPr lang="en-US" sz="2000" dirty="0" err="1" smtClean="0"/>
              <a:t>eigenschap</a:t>
            </a:r>
            <a:r>
              <a:rPr lang="en-US" sz="2000" dirty="0" smtClean="0"/>
              <a:t> (C++11)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find_first_of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</a:t>
            </a:r>
            <a:r>
              <a:rPr lang="en-US" sz="2000" dirty="0" err="1" smtClean="0"/>
              <a:t>eerste</a:t>
            </a:r>
            <a:r>
              <a:rPr lang="en-US" sz="2000" dirty="0" smtClean="0"/>
              <a:t> element </a:t>
            </a:r>
            <a:r>
              <a:rPr lang="en-US" sz="2000" dirty="0" err="1"/>
              <a:t>uit</a:t>
            </a:r>
            <a:r>
              <a:rPr lang="en-US" sz="2000" dirty="0"/>
              <a:t>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smtClean="0"/>
              <a:t>range van </a:t>
            </a:r>
            <a:r>
              <a:rPr lang="en-US" sz="2000" dirty="0" err="1" smtClean="0"/>
              <a:t>elementen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adjacent_find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</a:t>
            </a:r>
            <a:r>
              <a:rPr lang="en-US" sz="2000" dirty="0" err="1" smtClean="0"/>
              <a:t>eerste</a:t>
            </a:r>
            <a:r>
              <a:rPr lang="en-US" sz="2000" dirty="0" smtClean="0"/>
              <a:t> twee </a:t>
            </a:r>
            <a:r>
              <a:rPr lang="en-US" sz="2000" dirty="0" err="1"/>
              <a:t>opeenvolgende</a:t>
            </a:r>
            <a:r>
              <a:rPr lang="en-US" sz="2000" dirty="0"/>
              <a:t> </a:t>
            </a:r>
            <a:r>
              <a:rPr lang="en-US" sz="2000" dirty="0" err="1"/>
              <a:t>gelijke</a:t>
            </a:r>
            <a:r>
              <a:rPr lang="en-US" sz="2000" dirty="0"/>
              <a:t> </a:t>
            </a:r>
            <a:r>
              <a:rPr lang="en-US" sz="2000" dirty="0" err="1" smtClean="0"/>
              <a:t>elementen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endParaRPr lang="en-US" sz="1000" dirty="0" smtClean="0"/>
          </a:p>
          <a:p>
            <a:pPr>
              <a:lnSpc>
                <a:spcPct val="90000"/>
              </a:lnSpc>
            </a:pPr>
            <a:r>
              <a:rPr lang="nl-NL" sz="2400" b="1" dirty="0" smtClean="0"/>
              <a:t>Tellen</a:t>
            </a:r>
            <a:r>
              <a:rPr lang="nl-NL" sz="2400" dirty="0" smtClean="0"/>
              <a:t> van elementen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>
                <a:solidFill>
                  <a:schemeClr val="hlink"/>
                </a:solidFill>
                <a:latin typeface="Consolas"/>
              </a:rPr>
              <a:t>count</a:t>
            </a:r>
            <a:r>
              <a:rPr lang="en-US" sz="2000" dirty="0" smtClean="0"/>
              <a:t> </a:t>
            </a:r>
            <a:r>
              <a:rPr lang="en-US" sz="2000" dirty="0" err="1"/>
              <a:t>tel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waarde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count_if</a:t>
            </a:r>
            <a:r>
              <a:rPr lang="en-US" sz="2000" dirty="0"/>
              <a:t> </a:t>
            </a:r>
            <a:r>
              <a:rPr lang="en-US" sz="2000" dirty="0" err="1"/>
              <a:t>tel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 smtClean="0"/>
              <a:t>eigenschap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endParaRPr lang="nl-NL" sz="1000" dirty="0"/>
          </a:p>
          <a:p>
            <a:pPr>
              <a:lnSpc>
                <a:spcPct val="90000"/>
              </a:lnSpc>
            </a:pPr>
            <a:r>
              <a:rPr lang="en-US" sz="2400" b="1" dirty="0" err="1" smtClean="0"/>
              <a:t>Testen</a:t>
            </a:r>
            <a:r>
              <a:rPr lang="en-US" sz="2400" dirty="0" smtClean="0"/>
              <a:t> van </a:t>
            </a:r>
            <a:r>
              <a:rPr lang="en-US" sz="2400" dirty="0" err="1" smtClean="0"/>
              <a:t>elementen</a:t>
            </a:r>
            <a:r>
              <a:rPr lang="en-US" sz="2400" dirty="0" smtClean="0"/>
              <a:t> (C++11)</a:t>
            </a:r>
          </a:p>
          <a:p>
            <a:pPr lvl="1">
              <a:lnSpc>
                <a:spcPct val="90000"/>
              </a:lnSpc>
            </a:pP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all_of</a:t>
            </a:r>
            <a:r>
              <a:rPr lang="en-US" sz="2000" dirty="0" smtClean="0"/>
              <a:t> test of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 err="1" smtClean="0"/>
              <a:t>aan</a:t>
            </a:r>
            <a:r>
              <a:rPr lang="en-US" sz="2000" dirty="0" smtClean="0"/>
              <a:t> </a:t>
            </a:r>
            <a:r>
              <a:rPr lang="en-US" sz="2000" dirty="0" err="1" smtClean="0"/>
              <a:t>een</a:t>
            </a:r>
            <a:r>
              <a:rPr lang="en-US" sz="2000" dirty="0" smtClean="0"/>
              <a:t> </a:t>
            </a:r>
            <a:r>
              <a:rPr lang="en-US" sz="2000" dirty="0" err="1" smtClean="0"/>
              <a:t>bepaalde</a:t>
            </a:r>
            <a:r>
              <a:rPr lang="en-US" sz="2000" dirty="0" smtClean="0"/>
              <a:t> </a:t>
            </a:r>
            <a:r>
              <a:rPr lang="en-US" sz="2000" dirty="0" err="1" smtClean="0"/>
              <a:t>eigenschap</a:t>
            </a:r>
            <a:r>
              <a:rPr lang="en-US" sz="2000" dirty="0" smtClean="0"/>
              <a:t> </a:t>
            </a:r>
            <a:r>
              <a:rPr lang="en-US" sz="2000" dirty="0" err="1" smtClean="0"/>
              <a:t>voldoen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any_of</a:t>
            </a:r>
            <a:r>
              <a:rPr lang="en-US" sz="2000" dirty="0" smtClean="0"/>
              <a:t> test </a:t>
            </a:r>
            <a:r>
              <a:rPr lang="en-US" sz="2000" dirty="0"/>
              <a:t>of </a:t>
            </a:r>
            <a:r>
              <a:rPr lang="en-US" sz="2000" dirty="0" err="1" smtClean="0"/>
              <a:t>minstens</a:t>
            </a:r>
            <a:r>
              <a:rPr lang="en-US" sz="2000" dirty="0" smtClean="0"/>
              <a:t> </a:t>
            </a:r>
            <a:r>
              <a:rPr lang="en-US" sz="2000" dirty="0" err="1" smtClean="0"/>
              <a:t>één</a:t>
            </a:r>
            <a:r>
              <a:rPr lang="en-US" sz="2000" dirty="0" smtClean="0"/>
              <a:t> element </a:t>
            </a:r>
            <a:r>
              <a:rPr lang="en-US" sz="2000" dirty="0" err="1"/>
              <a:t>aan</a:t>
            </a:r>
            <a:r>
              <a:rPr lang="en-US" sz="2000" dirty="0"/>
              <a:t>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err="1" smtClean="0"/>
              <a:t>bepaalde</a:t>
            </a:r>
            <a:r>
              <a:rPr lang="en-US" sz="2000" dirty="0" smtClean="0"/>
              <a:t> </a:t>
            </a:r>
            <a:r>
              <a:rPr lang="en-US" sz="2000" dirty="0" err="1"/>
              <a:t>eigenschap</a:t>
            </a:r>
            <a:r>
              <a:rPr lang="en-US" sz="2000" dirty="0"/>
              <a:t> </a:t>
            </a:r>
            <a:r>
              <a:rPr lang="en-US" sz="2000" dirty="0" err="1" smtClean="0"/>
              <a:t>voldoet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none_of</a:t>
            </a:r>
            <a:r>
              <a:rPr lang="en-US" sz="2000" dirty="0" smtClean="0"/>
              <a:t> test of </a:t>
            </a:r>
            <a:r>
              <a:rPr lang="en-US" sz="2000" dirty="0" err="1" smtClean="0"/>
              <a:t>geen</a:t>
            </a:r>
            <a:r>
              <a:rPr lang="en-US" sz="2000" dirty="0" smtClean="0"/>
              <a:t> </a:t>
            </a:r>
            <a:r>
              <a:rPr lang="en-US" sz="2000" dirty="0" err="1" smtClean="0"/>
              <a:t>enkel</a:t>
            </a:r>
            <a:r>
              <a:rPr lang="en-US" sz="2000" dirty="0" smtClean="0"/>
              <a:t> element </a:t>
            </a:r>
            <a:r>
              <a:rPr lang="en-US" sz="2000" dirty="0" err="1" smtClean="0"/>
              <a:t>aan</a:t>
            </a:r>
            <a:r>
              <a:rPr lang="en-US" sz="2000" dirty="0" smtClean="0"/>
              <a:t> </a:t>
            </a:r>
            <a:r>
              <a:rPr lang="en-US" sz="2000" dirty="0" err="1" smtClean="0"/>
              <a:t>een</a:t>
            </a:r>
            <a:r>
              <a:rPr lang="en-US" sz="2000" dirty="0" smtClean="0"/>
              <a:t> </a:t>
            </a:r>
            <a:r>
              <a:rPr lang="en-US" sz="2000" dirty="0" err="1" smtClean="0"/>
              <a:t>bepaalde</a:t>
            </a:r>
            <a:r>
              <a:rPr lang="en-US" sz="2000" dirty="0" smtClean="0"/>
              <a:t> </a:t>
            </a:r>
            <a:r>
              <a:rPr lang="en-US" sz="2000" dirty="0" err="1" smtClean="0"/>
              <a:t>eigenschap</a:t>
            </a:r>
            <a:r>
              <a:rPr lang="en-US" sz="2000" dirty="0" smtClean="0"/>
              <a:t> </a:t>
            </a:r>
            <a:r>
              <a:rPr lang="en-US" sz="2000" dirty="0" err="1" smtClean="0"/>
              <a:t>voldoet</a:t>
            </a:r>
            <a:endParaRPr lang="en-US" sz="2000" dirty="0"/>
          </a:p>
          <a:p>
            <a:pPr>
              <a:lnSpc>
                <a:spcPct val="90000"/>
              </a:lnSpc>
            </a:pPr>
            <a:endParaRPr lang="nl-NL" dirty="0"/>
          </a:p>
        </p:txBody>
      </p:sp>
      <p:sp>
        <p:nvSpPr>
          <p:cNvPr id="2" name="Tekstvak 1"/>
          <p:cNvSpPr txBox="1"/>
          <p:nvPr/>
        </p:nvSpPr>
        <p:spPr bwMode="auto">
          <a:xfrm>
            <a:off x="4588048" y="4664022"/>
            <a:ext cx="436555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Wat</a:t>
            </a:r>
            <a:r>
              <a:rPr lang="en-US" sz="2400" dirty="0" smtClean="0">
                <a:latin typeface="+mn-lt"/>
              </a:rPr>
              <a:t> is </a:t>
            </a:r>
            <a:r>
              <a:rPr lang="en-US" sz="2400" dirty="0" err="1" smtClean="0">
                <a:latin typeface="+mn-lt"/>
              </a:rPr>
              <a:t>voordeel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t.o.v</a:t>
            </a:r>
            <a:r>
              <a:rPr lang="en-US" sz="2400" dirty="0" smtClean="0">
                <a:latin typeface="+mn-lt"/>
              </a:rPr>
              <a:t>. </a:t>
            </a:r>
            <a:r>
              <a:rPr lang="en-US" sz="2400" dirty="0" err="1" smtClean="0">
                <a:latin typeface="Consolas"/>
              </a:rPr>
              <a:t>count_if</a:t>
            </a:r>
            <a:r>
              <a:rPr lang="en-US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7A5CB7F-3655-4D80-97CF-73224774890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373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Algoritmen</a:t>
            </a:r>
          </a:p>
        </p:txBody>
      </p:sp>
      <p:sp>
        <p:nvSpPr>
          <p:cNvPr id="7373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nl-NL" sz="2400" b="1" dirty="0"/>
              <a:t>Werken</a:t>
            </a:r>
            <a:r>
              <a:rPr lang="nl-NL" sz="2400" dirty="0"/>
              <a:t> met elementen</a:t>
            </a: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for_each</a:t>
            </a:r>
            <a:r>
              <a:rPr lang="en-US" sz="2000" dirty="0"/>
              <a:t>  </a:t>
            </a:r>
            <a:r>
              <a:rPr lang="en-US" sz="2000" dirty="0" err="1"/>
              <a:t>voer</a:t>
            </a:r>
            <a:r>
              <a:rPr lang="en-US" sz="2000" dirty="0"/>
              <a:t> </a:t>
            </a:r>
            <a:r>
              <a:rPr lang="en-US" sz="2000" dirty="0" err="1"/>
              <a:t>bewerking</a:t>
            </a:r>
            <a:r>
              <a:rPr lang="en-US" sz="2000" dirty="0"/>
              <a:t> </a:t>
            </a:r>
            <a:r>
              <a:rPr lang="en-US" sz="2000" dirty="0" err="1"/>
              <a:t>uit</a:t>
            </a:r>
            <a:r>
              <a:rPr lang="en-US" sz="2000" dirty="0"/>
              <a:t> op elk element</a:t>
            </a:r>
            <a:endParaRPr lang="nl-NL" sz="2400" dirty="0" smtClean="0"/>
          </a:p>
          <a:p>
            <a:pPr>
              <a:lnSpc>
                <a:spcPct val="90000"/>
              </a:lnSpc>
            </a:pPr>
            <a:r>
              <a:rPr lang="nl-NL" sz="2400" b="1" dirty="0" smtClean="0"/>
              <a:t>Zoeken</a:t>
            </a:r>
            <a:r>
              <a:rPr lang="nl-NL" sz="2400" dirty="0" smtClean="0"/>
              <a:t> </a:t>
            </a:r>
            <a:r>
              <a:rPr lang="nl-NL" sz="2400" dirty="0"/>
              <a:t>naar een </a:t>
            </a:r>
            <a:r>
              <a:rPr lang="nl-NL" sz="2400" dirty="0" err="1" smtClean="0"/>
              <a:t>sub</a:t>
            </a:r>
            <a:r>
              <a:rPr lang="nl-NL" sz="2400" b="1" dirty="0" err="1" smtClean="0"/>
              <a:t>range</a:t>
            </a:r>
            <a:r>
              <a:rPr lang="en-US" sz="2000" dirty="0" smtClean="0"/>
              <a:t> </a:t>
            </a:r>
            <a:endParaRPr lang="en-US" sz="2000" dirty="0" smtClean="0">
              <a:solidFill>
                <a:schemeClr val="hlink"/>
              </a:solidFill>
            </a:endParaRPr>
          </a:p>
          <a:p>
            <a:pPr lvl="1">
              <a:lnSpc>
                <a:spcPct val="90000"/>
              </a:lnSpc>
            </a:pPr>
            <a:r>
              <a:rPr lang="en-US" sz="2000" dirty="0" smtClean="0">
                <a:solidFill>
                  <a:schemeClr val="hlink"/>
                </a:solidFill>
                <a:latin typeface="Consolas"/>
              </a:rPr>
              <a:t>s</a:t>
            </a:r>
            <a:r>
              <a:rPr lang="nl-NL" sz="2000" dirty="0" err="1" smtClean="0">
                <a:solidFill>
                  <a:schemeClr val="hlink"/>
                </a:solidFill>
                <a:latin typeface="Consolas"/>
              </a:rPr>
              <a:t>earch</a:t>
            </a:r>
            <a:r>
              <a:rPr lang="en-US" sz="2000" dirty="0" smtClean="0"/>
              <a:t> </a:t>
            </a:r>
            <a:r>
              <a:rPr lang="en-US" sz="2000" dirty="0" err="1" smtClean="0"/>
              <a:t>zoek</a:t>
            </a:r>
            <a:r>
              <a:rPr lang="en-US" sz="2000" dirty="0" smtClean="0"/>
              <a:t> </a:t>
            </a:r>
            <a:r>
              <a:rPr lang="en-US" sz="2000" dirty="0" err="1" smtClean="0"/>
              <a:t>naar</a:t>
            </a:r>
            <a:r>
              <a:rPr lang="en-US" sz="2000" dirty="0" smtClean="0"/>
              <a:t> </a:t>
            </a:r>
            <a:r>
              <a:rPr lang="en-US" sz="2000" dirty="0" err="1" smtClean="0"/>
              <a:t>een</a:t>
            </a:r>
            <a:r>
              <a:rPr lang="en-US" sz="2000" dirty="0" smtClean="0"/>
              <a:t> subrange</a:t>
            </a:r>
          </a:p>
          <a:p>
            <a:pPr lvl="1">
              <a:lnSpc>
                <a:spcPct val="90000"/>
              </a:lnSpc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search_n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</a:t>
            </a:r>
            <a:r>
              <a:rPr lang="en-US" sz="2000" dirty="0" err="1"/>
              <a:t>naar</a:t>
            </a:r>
            <a:r>
              <a:rPr lang="en-US" sz="2000" dirty="0"/>
              <a:t> n </a:t>
            </a:r>
            <a:r>
              <a:rPr lang="en-US" sz="2000" dirty="0" err="1"/>
              <a:t>opeenvolgende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 smtClean="0"/>
              <a:t>waarde</a:t>
            </a:r>
            <a:endParaRPr lang="en-US" sz="2000" dirty="0" smtClean="0"/>
          </a:p>
          <a:p>
            <a:pPr lvl="1">
              <a:lnSpc>
                <a:spcPct val="90000"/>
              </a:lnSpc>
            </a:pP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find_end</a:t>
            </a:r>
            <a:r>
              <a:rPr lang="en-US" sz="2000" dirty="0" smtClean="0"/>
              <a:t> </a:t>
            </a:r>
            <a:r>
              <a:rPr lang="en-US" sz="2000" dirty="0" err="1" smtClean="0"/>
              <a:t>zoek</a:t>
            </a:r>
            <a:r>
              <a:rPr lang="en-US" sz="2000" dirty="0" smtClean="0"/>
              <a:t> </a:t>
            </a:r>
            <a:r>
              <a:rPr lang="en-US" sz="2000" dirty="0" err="1" smtClean="0"/>
              <a:t>naar</a:t>
            </a:r>
            <a:r>
              <a:rPr lang="en-US" sz="2000" dirty="0" smtClean="0"/>
              <a:t> </a:t>
            </a:r>
            <a:r>
              <a:rPr lang="en-US" sz="2000" dirty="0" err="1" smtClean="0"/>
              <a:t>een</a:t>
            </a:r>
            <a:r>
              <a:rPr lang="en-US" sz="2000" dirty="0" smtClean="0"/>
              <a:t> range van </a:t>
            </a:r>
            <a:r>
              <a:rPr lang="en-US" sz="2000" dirty="0" err="1" smtClean="0"/>
              <a:t>achter</a:t>
            </a:r>
            <a:r>
              <a:rPr lang="en-US" sz="2000" dirty="0" smtClean="0"/>
              <a:t> </a:t>
            </a:r>
            <a:r>
              <a:rPr lang="en-US" sz="2000" dirty="0" err="1" smtClean="0"/>
              <a:t>vandaan</a:t>
            </a:r>
            <a:endParaRPr lang="en-US" sz="2000" dirty="0" smtClean="0"/>
          </a:p>
          <a:p>
            <a:pPr>
              <a:lnSpc>
                <a:spcPct val="90000"/>
              </a:lnSpc>
            </a:pPr>
            <a:r>
              <a:rPr lang="nl-NL" sz="2400" b="1" dirty="0" smtClean="0"/>
              <a:t>Vergelijken</a:t>
            </a:r>
            <a:r>
              <a:rPr lang="nl-NL" sz="2400" dirty="0" smtClean="0"/>
              <a:t> </a:t>
            </a:r>
            <a:r>
              <a:rPr lang="nl-NL" sz="2400" dirty="0"/>
              <a:t>van </a:t>
            </a:r>
            <a:r>
              <a:rPr lang="nl-NL" sz="2400" b="1" dirty="0" smtClean="0"/>
              <a:t>ranges</a:t>
            </a:r>
            <a:endParaRPr lang="nl-NL" sz="2400" b="1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mismatch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</a:t>
            </a:r>
            <a:r>
              <a:rPr lang="en-US" sz="2000" dirty="0" err="1"/>
              <a:t>eerste</a:t>
            </a:r>
            <a:r>
              <a:rPr lang="en-US" sz="2000" dirty="0"/>
              <a:t> </a:t>
            </a:r>
            <a:r>
              <a:rPr lang="en-US" sz="2000" dirty="0" err="1"/>
              <a:t>verschil</a:t>
            </a:r>
            <a:r>
              <a:rPr lang="en-US" sz="2000" dirty="0"/>
              <a:t> in twee </a:t>
            </a:r>
            <a:r>
              <a:rPr lang="en-US" sz="2000" dirty="0" smtClean="0"/>
              <a:t>ranges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equal</a:t>
            </a:r>
            <a:r>
              <a:rPr lang="en-US" sz="2000" dirty="0"/>
              <a:t> </a:t>
            </a:r>
            <a:r>
              <a:rPr lang="en-US" sz="2000" dirty="0" err="1"/>
              <a:t>vergelijk</a:t>
            </a:r>
            <a:r>
              <a:rPr lang="en-US" sz="2000" dirty="0"/>
              <a:t> twee </a:t>
            </a:r>
            <a:r>
              <a:rPr lang="en-US" sz="2000" dirty="0" smtClean="0"/>
              <a:t>ranges </a:t>
            </a:r>
            <a:r>
              <a:rPr lang="en-US" sz="2000" dirty="0"/>
              <a:t>(</a:t>
            </a:r>
            <a:r>
              <a:rPr lang="en-US" sz="2000" dirty="0" err="1"/>
              <a:t>returntype</a:t>
            </a:r>
            <a:r>
              <a:rPr lang="en-US" sz="2000" dirty="0"/>
              <a:t> is </a:t>
            </a:r>
            <a:r>
              <a:rPr lang="en-US" sz="2000" dirty="0" err="1">
                <a:latin typeface="Consolas"/>
              </a:rPr>
              <a:t>bool</a:t>
            </a:r>
            <a:r>
              <a:rPr lang="en-US" sz="2000" dirty="0"/>
              <a:t>)</a:t>
            </a:r>
            <a:endParaRPr lang="nl-NL" sz="2000" dirty="0"/>
          </a:p>
        </p:txBody>
      </p:sp>
      <p:sp>
        <p:nvSpPr>
          <p:cNvPr id="2" name="Toelichting met afgeronde rechthoek 1"/>
          <p:cNvSpPr/>
          <p:nvPr/>
        </p:nvSpPr>
        <p:spPr bwMode="auto">
          <a:xfrm>
            <a:off x="6300192" y="3429000"/>
            <a:ext cx="2376264" cy="864096"/>
          </a:xfrm>
          <a:prstGeom prst="wedgeRoundRectCallout">
            <a:avLst>
              <a:gd name="adj1" fmla="val -220467"/>
              <a:gd name="adj2" fmla="val -74690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Inconsequente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naamgeving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55169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9591AC6-FD8D-46A7-AA02-1D401BB2529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89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475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find</a:t>
            </a:r>
            <a:endParaRPr lang="nl-NL" dirty="0">
              <a:latin typeface="Consolas"/>
            </a:endParaRPr>
          </a:p>
        </p:txBody>
      </p:sp>
      <p:sp>
        <p:nvSpPr>
          <p:cNvPr id="74756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4" y="1268413"/>
            <a:ext cx="8605713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vector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20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2000" b="1" dirty="0">
                <a:latin typeface="Consolas"/>
              </a:rPr>
              <a:t> </a:t>
            </a:r>
            <a:r>
              <a:rPr lang="nl-NL" sz="20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2000" b="1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20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 err="1">
                <a:latin typeface="Consolas"/>
              </a:rPr>
              <a:t>std</a:t>
            </a:r>
            <a:r>
              <a:rPr lang="nl-NL" sz="20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 err="1">
                <a:latin typeface="Consolas"/>
              </a:rPr>
              <a:t>main</a:t>
            </a:r>
            <a:r>
              <a:rPr lang="nl-NL" sz="20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latin typeface="Consolas"/>
              </a:rPr>
              <a:t>   </a:t>
            </a:r>
            <a:r>
              <a:rPr lang="nl-NL" sz="2000" dirty="0">
                <a:latin typeface="Consolas"/>
              </a:rPr>
              <a:t> </a:t>
            </a:r>
            <a:r>
              <a:rPr lang="en-US" sz="2000" dirty="0">
                <a:latin typeface="Consolas"/>
              </a:rPr>
              <a:t>vector</a:t>
            </a:r>
            <a:r>
              <a:rPr lang="nl-NL" sz="2000" dirty="0">
                <a:latin typeface="Consolas"/>
              </a:rPr>
              <a:t>&lt;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000" dirty="0">
                <a:latin typeface="Consolas"/>
              </a:rPr>
              <a:t>&gt; </a:t>
            </a:r>
            <a:r>
              <a:rPr lang="en-US" sz="2000" dirty="0" smtClean="0">
                <a:latin typeface="Consolas"/>
              </a:rPr>
              <a:t>v = {-3, -4, 3, 4}</a:t>
            </a:r>
            <a:r>
              <a:rPr lang="nl-NL" sz="2000" dirty="0" smtClean="0">
                <a:latin typeface="Consolas"/>
              </a:rPr>
              <a:t>;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 smtClean="0">
                <a:latin typeface="Consolas"/>
              </a:rPr>
              <a:t>    </a:t>
            </a:r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2000" dirty="0" smtClean="0">
                <a:latin typeface="Consolas"/>
              </a:rPr>
              <a:t> r = </a:t>
            </a:r>
            <a:r>
              <a:rPr lang="nl-NL" sz="2000" b="1" dirty="0" err="1" smtClean="0">
                <a:latin typeface="Consolas"/>
              </a:rPr>
              <a:t>find</a:t>
            </a:r>
            <a:r>
              <a:rPr lang="nl-NL" sz="2000" dirty="0" smtClean="0">
                <a:latin typeface="Consolas"/>
              </a:rPr>
              <a:t>(</a:t>
            </a:r>
            <a:r>
              <a:rPr lang="en-US" sz="2000" dirty="0">
                <a:latin typeface="Consolas"/>
              </a:rPr>
              <a:t>v</a:t>
            </a:r>
            <a:r>
              <a:rPr lang="nl-NL" sz="2000" dirty="0" smtClean="0">
                <a:latin typeface="Consolas"/>
              </a:rPr>
              <a:t>.</a:t>
            </a:r>
            <a:r>
              <a:rPr lang="nl-NL" sz="2000" dirty="0" err="1" smtClean="0">
                <a:latin typeface="Consolas"/>
              </a:rPr>
              <a:t>cbegin</a:t>
            </a:r>
            <a:r>
              <a:rPr lang="nl-NL" sz="2000" dirty="0">
                <a:latin typeface="Consolas"/>
              </a:rPr>
              <a:t>(), </a:t>
            </a:r>
            <a:r>
              <a:rPr lang="en-US" sz="2000" dirty="0">
                <a:latin typeface="Consolas"/>
              </a:rPr>
              <a:t>v</a:t>
            </a:r>
            <a:r>
              <a:rPr lang="nl-NL" sz="2000" dirty="0" smtClean="0">
                <a:latin typeface="Consolas"/>
              </a:rPr>
              <a:t>.</a:t>
            </a:r>
            <a:r>
              <a:rPr lang="nl-NL" sz="2000" dirty="0" err="1" smtClean="0">
                <a:latin typeface="Consolas"/>
              </a:rPr>
              <a:t>cend</a:t>
            </a:r>
            <a:r>
              <a:rPr lang="nl-NL" sz="2000" dirty="0">
                <a:latin typeface="Consolas"/>
              </a:rPr>
              <a:t>(), </a:t>
            </a:r>
            <a:r>
              <a:rPr lang="en-US" sz="2000" dirty="0">
                <a:latin typeface="Consolas"/>
              </a:rPr>
              <a:t>-4</a:t>
            </a:r>
            <a:r>
              <a:rPr lang="nl-NL" sz="20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latin typeface="Consolas"/>
              </a:rPr>
              <a:t>    </a:t>
            </a:r>
            <a:r>
              <a:rPr lang="nl-NL" sz="20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2000" dirty="0">
                <a:latin typeface="Consolas"/>
              </a:rPr>
              <a:t> (</a:t>
            </a:r>
            <a:r>
              <a:rPr lang="nl-NL" sz="2000" dirty="0" smtClean="0">
                <a:latin typeface="Consolas"/>
              </a:rPr>
              <a:t>r != </a:t>
            </a:r>
            <a:r>
              <a:rPr lang="en-US" sz="2000" dirty="0" smtClean="0">
                <a:latin typeface="Consolas"/>
              </a:rPr>
              <a:t>v</a:t>
            </a:r>
            <a:r>
              <a:rPr lang="nl-NL" sz="2000" dirty="0" smtClean="0">
                <a:latin typeface="Consolas"/>
              </a:rPr>
              <a:t>.</a:t>
            </a:r>
            <a:r>
              <a:rPr lang="nl-NL" sz="2000" dirty="0" err="1" smtClean="0">
                <a:latin typeface="Consolas"/>
              </a:rPr>
              <a:t>cend</a:t>
            </a:r>
            <a:r>
              <a:rPr lang="nl-NL" sz="2000" dirty="0" smtClean="0">
                <a:latin typeface="Consolas"/>
              </a:rPr>
              <a:t>()) {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>
                <a:latin typeface="Consolas"/>
              </a:rPr>
              <a:t>  </a:t>
            </a:r>
            <a:r>
              <a:rPr lang="en-US" sz="2000" dirty="0">
                <a:latin typeface="Consolas"/>
              </a:rPr>
              <a:t>      </a:t>
            </a:r>
            <a:r>
              <a:rPr lang="nl-NL" sz="2000" dirty="0" err="1" smtClean="0">
                <a:latin typeface="Consolas"/>
              </a:rPr>
              <a:t>cout</a:t>
            </a:r>
            <a:r>
              <a:rPr lang="nl-NL" sz="2000" dirty="0" smtClean="0">
                <a:latin typeface="Consolas"/>
              </a:rPr>
              <a:t> &lt;&lt;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Het eerste element 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met </a:t>
            </a:r>
            <a:r>
              <a:rPr lang="en-US" sz="2000" dirty="0" err="1">
                <a:solidFill>
                  <a:srgbClr val="A31515"/>
                </a:solidFill>
                <a:latin typeface="Consolas"/>
              </a:rPr>
              <a:t>waarde</a:t>
            </a:r>
            <a:r>
              <a:rPr lang="en-US" sz="2000" dirty="0">
                <a:solidFill>
                  <a:srgbClr val="A31515"/>
                </a:solidFill>
                <a:latin typeface="Consolas"/>
              </a:rPr>
              <a:t> –4 </a:t>
            </a:r>
            <a:r>
              <a:rPr lang="en-US" sz="2000" dirty="0" err="1" smtClean="0">
                <a:solidFill>
                  <a:srgbClr val="A31515"/>
                </a:solidFill>
                <a:latin typeface="Consolas"/>
              </a:rPr>
              <a:t>heeft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 "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 smtClean="0">
                <a:latin typeface="Consolas"/>
              </a:rPr>
              <a:t>             &lt;&lt; </a:t>
            </a:r>
            <a:r>
              <a:rPr lang="en-US" sz="2000" dirty="0" smtClean="0">
                <a:solidFill>
                  <a:srgbClr val="A31515"/>
                </a:solidFill>
                <a:latin typeface="Consolas"/>
              </a:rPr>
              <a:t>"index</a:t>
            </a:r>
            <a:r>
              <a:rPr lang="nl-NL" sz="2000" dirty="0">
                <a:solidFill>
                  <a:srgbClr val="A31515"/>
                </a:solidFill>
                <a:latin typeface="Consolas"/>
              </a:rPr>
              <a:t>: </a:t>
            </a:r>
            <a:r>
              <a:rPr lang="nl-NL" sz="20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2000" dirty="0" smtClean="0">
                <a:latin typeface="Consolas"/>
              </a:rPr>
              <a:t> &lt;&lt; r </a:t>
            </a:r>
            <a:r>
              <a:rPr lang="en-US" sz="2000" dirty="0" smtClean="0">
                <a:latin typeface="Consolas"/>
              </a:rPr>
              <a:t>- </a:t>
            </a:r>
            <a:r>
              <a:rPr lang="en-US" sz="2000" dirty="0" err="1" smtClean="0">
                <a:latin typeface="Consolas"/>
              </a:rPr>
              <a:t>v.cbegin</a:t>
            </a:r>
            <a:r>
              <a:rPr lang="en-US" sz="2000" dirty="0" smtClean="0">
                <a:latin typeface="Consolas"/>
              </a:rPr>
              <a:t>() </a:t>
            </a:r>
            <a:r>
              <a:rPr lang="nl-NL" sz="2000" dirty="0" smtClean="0">
                <a:latin typeface="Consolas"/>
              </a:rPr>
              <a:t>&lt;&lt; </a:t>
            </a:r>
            <a:r>
              <a:rPr lang="nl-NL" sz="2000" dirty="0" err="1" smtClean="0">
                <a:latin typeface="Consolas"/>
              </a:rPr>
              <a:t>endl</a:t>
            </a:r>
            <a:r>
              <a:rPr lang="nl-NL" sz="20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2000" dirty="0">
                <a:latin typeface="Consolas"/>
              </a:rPr>
              <a:t> </a:t>
            </a:r>
            <a:r>
              <a:rPr lang="en-US" sz="2000" dirty="0" smtClean="0">
                <a:latin typeface="Consolas"/>
              </a:rPr>
              <a:t>   }</a:t>
            </a:r>
            <a:endParaRPr lang="nl-NL" sz="20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latin typeface="Consolas"/>
              </a:rPr>
              <a:t>    </a:t>
            </a:r>
            <a:r>
              <a:rPr lang="nl-NL" sz="2000" dirty="0" err="1">
                <a:latin typeface="Consolas"/>
              </a:rPr>
              <a:t>cin.get</a:t>
            </a:r>
            <a:r>
              <a:rPr lang="nl-NL" sz="2000" dirty="0"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latin typeface="Consolas"/>
              </a:rPr>
              <a:t>   </a:t>
            </a:r>
            <a:r>
              <a:rPr lang="nl-NL" sz="2000" dirty="0">
                <a:latin typeface="Consolas"/>
              </a:rPr>
              <a:t> </a:t>
            </a:r>
            <a:r>
              <a:rPr lang="nl-NL" sz="20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000" dirty="0">
                <a:latin typeface="Consolas"/>
              </a:rPr>
              <a:t> 0;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2000" dirty="0">
                <a:latin typeface="Consolas"/>
              </a:rPr>
              <a:t>}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44874208-2968-45F2-B1DD-1D15CB2A0EB8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577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>
                <a:latin typeface="Consolas"/>
              </a:rPr>
              <a:t>find_if</a:t>
            </a:r>
            <a:endParaRPr lang="nl-NL" dirty="0">
              <a:latin typeface="Consolas"/>
            </a:endParaRPr>
          </a:p>
        </p:txBody>
      </p:sp>
      <p:sp>
        <p:nvSpPr>
          <p:cNvPr id="7578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 err="1">
                <a:latin typeface="Consolas"/>
              </a:rPr>
              <a:t>ispos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 &gt;=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 smtClean="0">
                <a:latin typeface="Consolas"/>
              </a:rPr>
              <a:t> r = </a:t>
            </a:r>
            <a:r>
              <a:rPr lang="nl-NL" sz="1800" b="1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 err="1">
                <a:latin typeface="Consolas"/>
              </a:rPr>
              <a:t>ispos</a:t>
            </a:r>
            <a:r>
              <a:rPr lang="nl-NL" sz="1800" dirty="0" smtClean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75781" name="Text Box 5"/>
          <p:cNvSpPr txBox="1">
            <a:spLocks noChangeArrowheads="1"/>
          </p:cNvSpPr>
          <p:nvPr/>
        </p:nvSpPr>
        <p:spPr bwMode="auto">
          <a:xfrm>
            <a:off x="3350840" y="2420888"/>
            <a:ext cx="5181600" cy="127419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>
                <a:latin typeface="+mn-lt"/>
              </a:rPr>
              <a:t>Function </a:t>
            </a:r>
            <a:r>
              <a:rPr lang="en-US" sz="2400" b="1" dirty="0" err="1">
                <a:solidFill>
                  <a:schemeClr val="tx1"/>
                </a:solidFill>
                <a:latin typeface="Consolas"/>
              </a:rPr>
              <a:t>ispos</a:t>
            </a:r>
            <a:r>
              <a:rPr lang="en-US" sz="2400" dirty="0">
                <a:latin typeface="+mn-lt"/>
              </a:rPr>
              <a:t> is used as predicate</a:t>
            </a:r>
          </a:p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Wat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als</a:t>
            </a:r>
            <a:r>
              <a:rPr lang="en-US" sz="2400" dirty="0">
                <a:latin typeface="+mn-lt"/>
              </a:rPr>
              <a:t> we de </a:t>
            </a:r>
            <a:r>
              <a:rPr lang="en-US" sz="2400" dirty="0" err="1">
                <a:latin typeface="+mn-lt"/>
              </a:rPr>
              <a:t>eerste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waarde</a:t>
            </a:r>
            <a:r>
              <a:rPr lang="en-US" sz="2400" dirty="0">
                <a:latin typeface="+mn-lt"/>
              </a:rPr>
              <a:t> &gt;= 1 in de </a:t>
            </a:r>
            <a:r>
              <a:rPr lang="en-US" sz="2400" dirty="0" err="1">
                <a:latin typeface="+mn-lt"/>
              </a:rPr>
              <a:t>lijst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>
                <a:latin typeface="Consolas"/>
              </a:rPr>
              <a:t>l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willen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zoeken</a:t>
            </a:r>
            <a:r>
              <a:rPr lang="en-US" sz="2400" dirty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1" grpId="0" animBg="1"/>
    </p:bld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66D6554-A19E-4D86-A636-4AF2C90DAAD7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680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>
                <a:latin typeface="Consolas"/>
              </a:rPr>
              <a:t>find_if</a:t>
            </a:r>
            <a:endParaRPr lang="nl-NL" dirty="0">
              <a:latin typeface="Consolas"/>
            </a:endParaRPr>
          </a:p>
        </p:txBody>
      </p:sp>
      <p:sp>
        <p:nvSpPr>
          <p:cNvPr id="7680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9132"/>
            <a:ext cx="8421688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 err="1">
                <a:latin typeface="Consolas"/>
              </a:rPr>
              <a:t>IsPos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operator()(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i)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 &gt;=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 smtClean="0">
                <a:latin typeface="Consolas"/>
              </a:rPr>
              <a:t> r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= </a:t>
            </a:r>
            <a:r>
              <a:rPr lang="nl-NL" sz="1800" b="1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 err="1">
                <a:latin typeface="Consolas"/>
              </a:rPr>
              <a:t>IsPos</a:t>
            </a:r>
            <a:r>
              <a:rPr lang="nl-NL" sz="1800" b="1" dirty="0" smtClean="0">
                <a:latin typeface="Consolas"/>
              </a:rPr>
              <a:t>()</a:t>
            </a:r>
            <a:r>
              <a:rPr lang="nl-NL" sz="1800" dirty="0" smtClean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//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76805" name="Text Box 4"/>
          <p:cNvSpPr txBox="1">
            <a:spLocks noChangeArrowheads="1"/>
          </p:cNvSpPr>
          <p:nvPr/>
        </p:nvSpPr>
        <p:spPr bwMode="auto">
          <a:xfrm>
            <a:off x="3635896" y="2444695"/>
            <a:ext cx="5056957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Functor</a:t>
            </a:r>
            <a:r>
              <a:rPr lang="en-US" sz="2400" dirty="0">
                <a:latin typeface="+mn-lt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Consolas"/>
              </a:rPr>
              <a:t>IsPos</a:t>
            </a:r>
            <a:r>
              <a:rPr lang="en-US" sz="2400" b="1" dirty="0">
                <a:solidFill>
                  <a:schemeClr val="tx1"/>
                </a:solidFill>
                <a:latin typeface="Consolas"/>
              </a:rPr>
              <a:t>()</a:t>
            </a:r>
            <a:r>
              <a:rPr lang="en-US" sz="2400" dirty="0">
                <a:latin typeface="+mn-lt"/>
              </a:rPr>
              <a:t> is used as predicate</a:t>
            </a:r>
            <a:br>
              <a:rPr lang="en-US" sz="2400" dirty="0">
                <a:latin typeface="+mn-lt"/>
              </a:rPr>
            </a:br>
            <a:r>
              <a:rPr lang="en-US" sz="2400" dirty="0" err="1">
                <a:latin typeface="+mn-lt"/>
              </a:rPr>
              <a:t>Functor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smtClean="0">
                <a:latin typeface="+mn-lt"/>
              </a:rPr>
              <a:t>is </a:t>
            </a:r>
            <a:r>
              <a:rPr lang="en-US" sz="2400" dirty="0" err="1" smtClean="0">
                <a:latin typeface="+mn-lt"/>
              </a:rPr>
              <a:t>een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object </a:t>
            </a:r>
            <a:r>
              <a:rPr lang="en-US" sz="2400" dirty="0" err="1">
                <a:latin typeface="+mn-lt"/>
              </a:rPr>
              <a:t>d</a:t>
            </a:r>
            <a:r>
              <a:rPr lang="en-US" sz="2400" dirty="0" err="1" smtClean="0">
                <a:latin typeface="+mn-lt"/>
              </a:rPr>
              <a:t>at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zich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gedraagd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als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een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functie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5" grpId="0" animBg="1"/>
    </p:bld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F990C89-39E6-4E52-BE28-D57CF732D4A9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782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>
                <a:latin typeface="Consolas"/>
              </a:rPr>
              <a:t>find_if</a:t>
            </a:r>
            <a:endParaRPr lang="nl-NL" dirty="0">
              <a:latin typeface="Consolas"/>
            </a:endParaRPr>
          </a:p>
        </p:txBody>
      </p:sp>
      <p:sp>
        <p:nvSpPr>
          <p:cNvPr id="7782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760"/>
            <a:ext cx="8421688" cy="5589240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Is</a:t>
            </a:r>
            <a:r>
              <a:rPr lang="en-US" sz="1800" b="1" dirty="0" err="1">
                <a:latin typeface="Consolas"/>
              </a:rPr>
              <a:t>GreaterEqualInt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IsGreaterEqualInt</a:t>
            </a:r>
            <a:r>
              <a:rPr lang="en-US" sz="1800" dirty="0" smtClean="0">
                <a:latin typeface="Consolas"/>
              </a:rPr>
              <a:t>(</a:t>
            </a:r>
            <a:r>
              <a:rPr lang="en-US" sz="18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 smtClean="0">
                <a:latin typeface="Consolas"/>
              </a:rPr>
              <a:t> r): right(r) </a:t>
            </a:r>
            <a:r>
              <a:rPr lang="en-US" sz="1800" dirty="0">
                <a:latin typeface="Consolas"/>
              </a:rPr>
              <a:t>{}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1800" dirty="0">
                <a:latin typeface="Consolas"/>
              </a:rPr>
              <a:t>()(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left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left </a:t>
            </a:r>
            <a:r>
              <a:rPr lang="nl-NL" sz="1800" dirty="0" smtClean="0">
                <a:latin typeface="Consolas"/>
              </a:rPr>
              <a:t>&gt;= </a:t>
            </a:r>
            <a:r>
              <a:rPr lang="en-US" sz="1800" dirty="0" smtClean="0">
                <a:latin typeface="Consolas"/>
              </a:rPr>
              <a:t>right</a:t>
            </a:r>
            <a:r>
              <a:rPr lang="nl-NL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en-US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right;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r = </a:t>
            </a:r>
            <a:r>
              <a:rPr lang="nl-NL" sz="1800" b="1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>
                <a:latin typeface="Consolas"/>
              </a:rPr>
              <a:t>Is</a:t>
            </a:r>
            <a:r>
              <a:rPr lang="en-US" sz="1800" b="1" dirty="0" err="1">
                <a:latin typeface="Consolas"/>
              </a:rPr>
              <a:t>GreaterEqualInt</a:t>
            </a:r>
            <a:r>
              <a:rPr lang="nl-NL" sz="1800" b="1" dirty="0">
                <a:latin typeface="Consolas"/>
              </a:rPr>
              <a:t>(</a:t>
            </a:r>
            <a:r>
              <a:rPr lang="en-US" sz="1800" b="1" dirty="0">
                <a:latin typeface="Consolas"/>
              </a:rPr>
              <a:t>0</a:t>
            </a:r>
            <a:r>
              <a:rPr lang="nl-NL" sz="1800" b="1" dirty="0" smtClean="0">
                <a:latin typeface="Consolas"/>
              </a:rPr>
              <a:t>)</a:t>
            </a:r>
            <a:r>
              <a:rPr lang="nl-NL" sz="1800" dirty="0" smtClean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//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77829" name="Text Box 4"/>
          <p:cNvSpPr txBox="1">
            <a:spLocks noChangeArrowheads="1"/>
          </p:cNvSpPr>
          <p:nvPr/>
        </p:nvSpPr>
        <p:spPr bwMode="auto">
          <a:xfrm>
            <a:off x="2915816" y="3068960"/>
            <a:ext cx="5832648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Functor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  <a:latin typeface="Consolas"/>
              </a:rPr>
              <a:t>IsGreaterEqualInt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(0)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is used as </a:t>
            </a:r>
            <a:r>
              <a:rPr lang="en-US" sz="2400" dirty="0" smtClean="0">
                <a:latin typeface="+mn-lt"/>
              </a:rPr>
              <a:t>predicate. </a:t>
            </a:r>
            <a:r>
              <a:rPr lang="en-US" sz="2400" dirty="0" smtClean="0">
                <a:solidFill>
                  <a:schemeClr val="tx1"/>
                </a:solidFill>
                <a:latin typeface="Consolas"/>
              </a:rPr>
              <a:t>0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is nu </a:t>
            </a:r>
            <a:r>
              <a:rPr lang="en-US" sz="2400" dirty="0" err="1">
                <a:solidFill>
                  <a:srgbClr val="009900"/>
                </a:solidFill>
                <a:latin typeface="+mn-lt"/>
              </a:rPr>
              <a:t>variabel</a:t>
            </a:r>
            <a:r>
              <a:rPr lang="en-US" sz="2400" dirty="0">
                <a:latin typeface="+mn-lt"/>
              </a:rPr>
              <a:t>!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829" grpId="0" animBg="1"/>
    </p:bld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693080BA-8C78-4CE1-AFA2-46714407E05A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885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>
                <a:latin typeface="Consolas"/>
              </a:rPr>
              <a:t>find_if</a:t>
            </a:r>
            <a:endParaRPr lang="nl-NL" dirty="0">
              <a:latin typeface="Consolas"/>
            </a:endParaRPr>
          </a:p>
        </p:txBody>
      </p:sp>
      <p:sp>
        <p:nvSpPr>
          <p:cNvPr id="7885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00FF"/>
                </a:solidFill>
                <a:latin typeface="Consolas"/>
              </a:rPr>
              <a:t>template</a:t>
            </a:r>
            <a:r>
              <a:rPr lang="en-US" sz="1800" dirty="0">
                <a:latin typeface="Consolas"/>
              </a:rPr>
              <a:t> &lt;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typename</a:t>
            </a:r>
            <a:r>
              <a:rPr lang="en-US" sz="1800" dirty="0">
                <a:latin typeface="Consolas"/>
              </a:rPr>
              <a:t> T&gt;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Is</a:t>
            </a:r>
            <a:r>
              <a:rPr lang="en-US" sz="1800" b="1" dirty="0" err="1">
                <a:latin typeface="Consolas"/>
              </a:rPr>
              <a:t>GreaterEqual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en-US" sz="1800" dirty="0" err="1" smtClean="0">
                <a:latin typeface="Consolas"/>
              </a:rPr>
              <a:t>IsGreaterEqual</a:t>
            </a:r>
            <a:r>
              <a:rPr lang="en-US" sz="1800" dirty="0" smtClean="0">
                <a:latin typeface="Consolas"/>
              </a:rPr>
              <a:t>(</a:t>
            </a:r>
            <a:r>
              <a:rPr lang="en-US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 smtClean="0">
                <a:latin typeface="Consolas"/>
              </a:rPr>
              <a:t> T&amp; r): right(r) </a:t>
            </a:r>
            <a:r>
              <a:rPr lang="en-US" sz="1800" dirty="0">
                <a:latin typeface="Consolas"/>
              </a:rPr>
              <a:t>{}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operator</a:t>
            </a:r>
            <a:r>
              <a:rPr lang="nl-NL" sz="1800" dirty="0" smtClean="0">
                <a:latin typeface="Consolas"/>
              </a:rPr>
              <a:t>()(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T&amp;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left</a:t>
            </a:r>
            <a:r>
              <a:rPr lang="nl-NL" sz="1800" dirty="0" smtClean="0">
                <a:latin typeface="Consolas"/>
              </a:rPr>
              <a:t>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left </a:t>
            </a:r>
            <a:r>
              <a:rPr lang="nl-NL" sz="1800" dirty="0" smtClean="0">
                <a:latin typeface="Consolas"/>
              </a:rPr>
              <a:t>&gt;= </a:t>
            </a:r>
            <a:r>
              <a:rPr lang="en-US" sz="1800" dirty="0" smtClean="0">
                <a:latin typeface="Consolas"/>
              </a:rPr>
              <a:t>right</a:t>
            </a:r>
            <a:r>
              <a:rPr lang="nl-NL" sz="1800" dirty="0" smtClean="0">
                <a:latin typeface="Consolas"/>
              </a:rPr>
              <a:t>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en-US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T </a:t>
            </a:r>
            <a:r>
              <a:rPr lang="en-US" sz="1800" dirty="0" smtClean="0">
                <a:latin typeface="Consolas"/>
              </a:rPr>
              <a:t>right;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r = </a:t>
            </a:r>
            <a:r>
              <a:rPr lang="nl-NL" sz="1800" b="1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>
                <a:latin typeface="Consolas"/>
              </a:rPr>
              <a:t>Is</a:t>
            </a:r>
            <a:r>
              <a:rPr lang="en-US" sz="1800" b="1" dirty="0" err="1">
                <a:latin typeface="Consolas"/>
              </a:rPr>
              <a:t>GreaterEqual</a:t>
            </a:r>
            <a:r>
              <a:rPr lang="en-US" sz="1800" b="1" dirty="0">
                <a:latin typeface="Consolas"/>
              </a:rPr>
              <a:t>&lt;</a:t>
            </a:r>
            <a:r>
              <a:rPr lang="en-US" sz="1800" b="1" dirty="0" err="1">
                <a:latin typeface="Consolas"/>
              </a:rPr>
              <a:t>int</a:t>
            </a:r>
            <a:r>
              <a:rPr lang="en-US" sz="1800" b="1" dirty="0">
                <a:latin typeface="Consolas"/>
              </a:rPr>
              <a:t>&gt;</a:t>
            </a:r>
            <a:r>
              <a:rPr lang="nl-NL" sz="1800" b="1" dirty="0">
                <a:latin typeface="Consolas"/>
              </a:rPr>
              <a:t>(</a:t>
            </a:r>
            <a:r>
              <a:rPr lang="en-US" sz="1800" b="1" dirty="0">
                <a:latin typeface="Consolas"/>
              </a:rPr>
              <a:t>0</a:t>
            </a:r>
            <a:r>
              <a:rPr lang="nl-NL" sz="1800" b="1" dirty="0" smtClean="0">
                <a:latin typeface="Consolas"/>
              </a:rPr>
              <a:t>)</a:t>
            </a:r>
            <a:r>
              <a:rPr lang="nl-NL" sz="1800" dirty="0" smtClean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//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78853" name="Text Box 4"/>
          <p:cNvSpPr txBox="1">
            <a:spLocks noChangeArrowheads="1"/>
          </p:cNvSpPr>
          <p:nvPr/>
        </p:nvSpPr>
        <p:spPr bwMode="auto">
          <a:xfrm>
            <a:off x="2339752" y="3068960"/>
            <a:ext cx="6415895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Functor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solidFill>
                  <a:schemeClr val="tx1"/>
                </a:solidFill>
                <a:latin typeface="Consolas"/>
              </a:rPr>
              <a:t>IsGreaterEqual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&lt;</a:t>
            </a:r>
            <a:r>
              <a:rPr lang="en-US" sz="24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&gt;(0)</a:t>
            </a:r>
            <a:r>
              <a:rPr lang="en-US" sz="2400" dirty="0">
                <a:latin typeface="+mn-lt"/>
              </a:rPr>
              <a:t> is used as </a:t>
            </a:r>
            <a:r>
              <a:rPr lang="en-US" sz="2400" dirty="0" smtClean="0">
                <a:latin typeface="+mn-lt"/>
              </a:rPr>
              <a:t>predicate. Type </a:t>
            </a:r>
            <a:r>
              <a:rPr lang="en-US" sz="24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400" dirty="0" smtClean="0">
                <a:solidFill>
                  <a:srgbClr val="009900"/>
                </a:solidFill>
                <a:latin typeface="+mn-lt"/>
              </a:rPr>
              <a:t> </a:t>
            </a:r>
            <a:r>
              <a:rPr lang="en-US" sz="2400" dirty="0">
                <a:latin typeface="+mn-lt"/>
              </a:rPr>
              <a:t>is nu </a:t>
            </a:r>
            <a:r>
              <a:rPr lang="en-US" sz="2400" dirty="0" err="1">
                <a:latin typeface="+mn-lt"/>
              </a:rPr>
              <a:t>een</a:t>
            </a:r>
            <a:r>
              <a:rPr lang="en-US" sz="2400" dirty="0">
                <a:latin typeface="+mn-lt"/>
              </a:rPr>
              <a:t> template parameter (compile time </a:t>
            </a:r>
            <a:r>
              <a:rPr lang="en-US" sz="2400" dirty="0" err="1">
                <a:solidFill>
                  <a:srgbClr val="009900"/>
                </a:solidFill>
                <a:latin typeface="+mn-lt"/>
              </a:rPr>
              <a:t>variabel</a:t>
            </a:r>
            <a:r>
              <a:rPr lang="en-US" sz="2400" dirty="0">
                <a:latin typeface="+mn-lt"/>
              </a:rPr>
              <a:t>) en </a:t>
            </a:r>
            <a:r>
              <a:rPr lang="en-US" sz="2400" dirty="0">
                <a:solidFill>
                  <a:schemeClr val="tx1"/>
                </a:solidFill>
                <a:latin typeface="Consolas"/>
              </a:rPr>
              <a:t>0</a:t>
            </a:r>
            <a:r>
              <a:rPr lang="en-US" sz="2400" dirty="0">
                <a:latin typeface="+mn-lt"/>
              </a:rPr>
              <a:t> is nu </a:t>
            </a:r>
            <a:r>
              <a:rPr lang="en-US" sz="2400" dirty="0" err="1">
                <a:solidFill>
                  <a:srgbClr val="009900"/>
                </a:solidFill>
                <a:latin typeface="+mn-lt"/>
              </a:rPr>
              <a:t>variabel</a:t>
            </a:r>
            <a:r>
              <a:rPr lang="en-US" sz="2400" dirty="0">
                <a:latin typeface="+mn-lt"/>
              </a:rPr>
              <a:t>!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2EEF45B-88FA-44C3-9C5F-B86ED690D65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>
                <a:latin typeface="Consolas"/>
              </a:rPr>
              <a:t>find_if</a:t>
            </a:r>
            <a:endParaRPr lang="nl-NL" dirty="0">
              <a:latin typeface="Consolas"/>
            </a:endParaRPr>
          </a:p>
        </p:txBody>
      </p:sp>
      <p:sp>
        <p:nvSpPr>
          <p:cNvPr id="7987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functional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using namespace</a:t>
            </a:r>
            <a:r>
              <a:rPr lang="en-US" sz="1800" dirty="0" smtClean="0">
                <a:latin typeface="Consolas"/>
              </a:rPr>
              <a:t> </a:t>
            </a:r>
            <a:r>
              <a:rPr lang="en-US" sz="1800" dirty="0" err="1" smtClean="0">
                <a:latin typeface="Consolas"/>
              </a:rPr>
              <a:t>std</a:t>
            </a:r>
            <a:r>
              <a:rPr lang="en-US" sz="1800" dirty="0">
                <a:latin typeface="Consolas"/>
              </a:rPr>
              <a:t>;</a:t>
            </a:r>
            <a:endParaRPr lang="en-US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solidFill>
                  <a:srgbClr val="0000FF"/>
                </a:solidFill>
                <a:latin typeface="Consolas"/>
              </a:rPr>
              <a:t>using namespace</a:t>
            </a:r>
            <a:r>
              <a:rPr lang="en-US" sz="1800" b="1" dirty="0">
                <a:latin typeface="Consolas"/>
              </a:rPr>
              <a:t> </a:t>
            </a:r>
            <a:r>
              <a:rPr lang="en-US" sz="1800" b="1" dirty="0" err="1">
                <a:latin typeface="Consolas"/>
              </a:rPr>
              <a:t>std</a:t>
            </a:r>
            <a:r>
              <a:rPr lang="en-US" sz="1800" b="1" dirty="0">
                <a:latin typeface="Consolas"/>
              </a:rPr>
              <a:t>::placeholders;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r = </a:t>
            </a:r>
            <a:r>
              <a:rPr lang="nl-NL" sz="1800" b="1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endParaRPr lang="nl-NL" sz="1800" dirty="0" smtClean="0">
              <a:latin typeface="Consolas"/>
            </a:endParaRPr>
          </a:p>
          <a:p>
            <a:pPr marL="0" indent="0" algn="r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 smtClean="0">
                <a:latin typeface="Consolas"/>
              </a:rPr>
              <a:t>bind(</a:t>
            </a:r>
            <a:r>
              <a:rPr lang="nl-NL" sz="1800" b="1" dirty="0" err="1" smtClean="0">
                <a:latin typeface="Consolas"/>
              </a:rPr>
              <a:t>greater_equal</a:t>
            </a:r>
            <a:r>
              <a:rPr lang="nl-NL" sz="1800" b="1" dirty="0" smtClean="0">
                <a:latin typeface="Consolas"/>
              </a:rPr>
              <a:t>&lt;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 smtClean="0">
                <a:latin typeface="Consolas"/>
              </a:rPr>
              <a:t>&gt;(), _1, 0)</a:t>
            </a:r>
            <a:r>
              <a:rPr lang="en-US" sz="1800" dirty="0" smtClean="0">
                <a:latin typeface="Consolas"/>
              </a:rPr>
              <a:t>)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//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79877" name="Text Box 4"/>
          <p:cNvSpPr txBox="1">
            <a:spLocks noChangeArrowheads="1"/>
          </p:cNvSpPr>
          <p:nvPr/>
        </p:nvSpPr>
        <p:spPr bwMode="auto">
          <a:xfrm>
            <a:off x="3203848" y="1268760"/>
            <a:ext cx="5760640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Standaard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functor</a:t>
            </a:r>
            <a:r>
              <a:rPr lang="en-US" sz="2400" dirty="0" smtClean="0">
                <a:latin typeface="+mn-lt"/>
              </a:rPr>
              <a:t/>
            </a:r>
            <a:br>
              <a:rPr lang="en-US" sz="2400" dirty="0" smtClean="0">
                <a:latin typeface="+mn-lt"/>
              </a:rPr>
            </a:b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bind(</a:t>
            </a:r>
            <a:r>
              <a:rPr lang="nl-NL" sz="2400" dirty="0" err="1" smtClean="0">
                <a:solidFill>
                  <a:schemeClr val="tx1"/>
                </a:solidFill>
                <a:latin typeface="Consolas"/>
              </a:rPr>
              <a:t>greater_equal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&lt;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&gt;(), _1, 0</a:t>
            </a:r>
            <a:r>
              <a:rPr lang="nl-NL" sz="2400" dirty="0">
                <a:solidFill>
                  <a:schemeClr val="tx1"/>
                </a:solidFill>
                <a:latin typeface="Consolas"/>
              </a:rPr>
              <a:t>)</a:t>
            </a:r>
            <a:r>
              <a:rPr lang="en-US" sz="2400" dirty="0">
                <a:latin typeface="+mn-lt"/>
              </a:rPr>
              <a:t> is used as predicate</a:t>
            </a:r>
          </a:p>
        </p:txBody>
      </p:sp>
      <p:sp>
        <p:nvSpPr>
          <p:cNvPr id="6" name="AutoShape 6"/>
          <p:cNvSpPr>
            <a:spLocks noChangeArrowheads="1"/>
          </p:cNvSpPr>
          <p:nvPr/>
        </p:nvSpPr>
        <p:spPr bwMode="auto">
          <a:xfrm>
            <a:off x="5322651" y="2564904"/>
            <a:ext cx="3353805" cy="1079500"/>
          </a:xfrm>
          <a:prstGeom prst="wedgeRoundRectCallout">
            <a:avLst>
              <a:gd name="adj1" fmla="val 24518"/>
              <a:gd name="adj2" fmla="val 95605"/>
              <a:gd name="adj3" fmla="val 16667"/>
            </a:avLst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/>
          <a:p>
            <a:pPr marL="342900" indent="-342900" algn="ctr">
              <a:buFont typeface="Wingdings" pitchFamily="2" charset="2"/>
              <a:buNone/>
            </a:pPr>
            <a:r>
              <a:rPr lang="nl-NL" sz="2400" b="1" dirty="0" smtClean="0">
                <a:solidFill>
                  <a:schemeClr val="tx1"/>
                </a:solidFill>
                <a:latin typeface="Consolas"/>
              </a:rPr>
              <a:t>_1</a:t>
            </a:r>
            <a:r>
              <a:rPr lang="nl-NL" sz="2400" dirty="0" smtClean="0">
                <a:latin typeface="+mn-lt"/>
              </a:rPr>
              <a:t> is a </a:t>
            </a:r>
            <a:r>
              <a:rPr lang="nl-NL" sz="2400" i="1" dirty="0" err="1" smtClean="0">
                <a:latin typeface="+mn-lt"/>
              </a:rPr>
              <a:t>placeholder</a:t>
            </a:r>
            <a:r>
              <a:rPr lang="nl-NL" sz="2400" dirty="0" smtClean="0">
                <a:latin typeface="+mn-lt"/>
              </a:rPr>
              <a:t> </a:t>
            </a:r>
            <a:r>
              <a:rPr lang="nl-NL" sz="2400" dirty="0" err="1" smtClean="0">
                <a:latin typeface="+mn-lt"/>
              </a:rPr>
              <a:t>for</a:t>
            </a:r>
            <a:r>
              <a:rPr lang="nl-NL" sz="2400" dirty="0" smtClean="0">
                <a:latin typeface="+mn-lt"/>
              </a:rPr>
              <a:t> the first argument</a:t>
            </a:r>
            <a:endParaRPr lang="nl-NL" sz="2400" dirty="0">
              <a:latin typeface="+mn-lt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 animBg="1"/>
      <p:bldP spid="6" grpId="0" animBg="1"/>
    </p:bld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L</a:t>
            </a:r>
            <a:r>
              <a:rPr lang="en-US" dirty="0" smtClean="0"/>
              <a:t>ambda-</a:t>
            </a:r>
            <a:r>
              <a:rPr lang="en-US" dirty="0" err="1" smtClean="0"/>
              <a:t>functie</a:t>
            </a:r>
            <a:r>
              <a:rPr lang="en-US" dirty="0" smtClean="0"/>
              <a:t> </a:t>
            </a:r>
            <a:r>
              <a:rPr lang="en-US" dirty="0" smtClean="0">
                <a:solidFill>
                  <a:schemeClr val="tx2"/>
                </a:solidFill>
              </a:rPr>
              <a:t>C++11</a:t>
            </a:r>
            <a:endParaRPr lang="nl-NL" dirty="0">
              <a:solidFill>
                <a:schemeClr val="tx2"/>
              </a:solidFill>
            </a:endParaRPr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Een</a:t>
            </a:r>
            <a:r>
              <a:rPr lang="en-US" dirty="0" smtClean="0"/>
              <a:t> lambda-</a:t>
            </a:r>
            <a:r>
              <a:rPr lang="en-US" dirty="0" err="1" smtClean="0"/>
              <a:t>functie</a:t>
            </a:r>
            <a:r>
              <a:rPr lang="en-US" dirty="0" smtClean="0"/>
              <a:t> is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anoniem</a:t>
            </a:r>
            <a:r>
              <a:rPr lang="en-US" dirty="0" smtClean="0"/>
              <a:t> </a:t>
            </a:r>
            <a:r>
              <a:rPr lang="en-US" dirty="0" err="1" smtClean="0"/>
              <a:t>functie</a:t>
            </a:r>
            <a:r>
              <a:rPr lang="en-US" dirty="0" smtClean="0"/>
              <a:t>-object (</a:t>
            </a:r>
            <a:r>
              <a:rPr lang="en-US" dirty="0" err="1" smtClean="0"/>
              <a:t>functor</a:t>
            </a:r>
            <a:r>
              <a:rPr lang="en-US" dirty="0" smtClean="0"/>
              <a:t>).</a:t>
            </a:r>
          </a:p>
          <a:p>
            <a:r>
              <a:rPr lang="en-US" dirty="0" smtClean="0"/>
              <a:t>De lambda-</a:t>
            </a:r>
            <a:r>
              <a:rPr lang="en-US" dirty="0" err="1" smtClean="0"/>
              <a:t>functie</a:t>
            </a:r>
            <a:r>
              <a:rPr lang="en-US" dirty="0" smtClean="0"/>
              <a:t>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gedefinieerd</a:t>
            </a:r>
            <a:r>
              <a:rPr lang="en-US" dirty="0" smtClean="0"/>
              <a:t> op de </a:t>
            </a:r>
            <a:r>
              <a:rPr lang="en-US" dirty="0" err="1" smtClean="0"/>
              <a:t>plaats</a:t>
            </a:r>
            <a:r>
              <a:rPr lang="en-US" dirty="0" smtClean="0"/>
              <a:t> </a:t>
            </a:r>
            <a:r>
              <a:rPr lang="en-US" dirty="0" err="1" smtClean="0"/>
              <a:t>waar</a:t>
            </a:r>
            <a:r>
              <a:rPr lang="en-US" dirty="0" smtClean="0"/>
              <a:t> het </a:t>
            </a:r>
            <a:r>
              <a:rPr lang="en-US" dirty="0" err="1" smtClean="0"/>
              <a:t>functie</a:t>
            </a:r>
            <a:r>
              <a:rPr lang="en-US" dirty="0" smtClean="0"/>
              <a:t>-object </a:t>
            </a:r>
            <a:r>
              <a:rPr lang="en-US" dirty="0" err="1" smtClean="0"/>
              <a:t>nodig</a:t>
            </a:r>
            <a:r>
              <a:rPr lang="en-US" dirty="0" smtClean="0"/>
              <a:t> is. </a:t>
            </a:r>
          </a:p>
          <a:p>
            <a:r>
              <a:rPr lang="en-US" dirty="0" err="1" smtClean="0"/>
              <a:t>Een</a:t>
            </a:r>
            <a:r>
              <a:rPr lang="en-US" dirty="0" smtClean="0"/>
              <a:t> lambda-</a:t>
            </a:r>
            <a:r>
              <a:rPr lang="en-US" dirty="0" err="1" smtClean="0"/>
              <a:t>functie</a:t>
            </a:r>
            <a:r>
              <a:rPr lang="en-US" dirty="0" smtClean="0"/>
              <a:t> </a:t>
            </a:r>
            <a:r>
              <a:rPr lang="en-US" dirty="0" err="1" smtClean="0"/>
              <a:t>kan</a:t>
            </a:r>
            <a:r>
              <a:rPr lang="en-US" dirty="0" smtClean="0"/>
              <a:t> </a:t>
            </a:r>
            <a:r>
              <a:rPr lang="en-US" dirty="0" err="1" smtClean="0"/>
              <a:t>dus</a:t>
            </a:r>
            <a:r>
              <a:rPr lang="en-US" dirty="0" smtClean="0"/>
              <a:t> </a:t>
            </a:r>
            <a:r>
              <a:rPr lang="en-US" dirty="0" err="1" smtClean="0"/>
              <a:t>als</a:t>
            </a:r>
            <a:r>
              <a:rPr lang="en-US" dirty="0" smtClean="0"/>
              <a:t> predicate </a:t>
            </a:r>
            <a:r>
              <a:rPr lang="en-US" dirty="0" err="1" smtClean="0"/>
              <a:t>gebruikt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7863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2EEF45B-88FA-44C3-9C5F-B86ED690D65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>
                <a:latin typeface="Consolas"/>
              </a:rPr>
              <a:t>find_if</a:t>
            </a:r>
            <a:endParaRPr lang="nl-NL" dirty="0">
              <a:latin typeface="Consolas"/>
            </a:endParaRPr>
          </a:p>
        </p:txBody>
      </p:sp>
      <p:sp>
        <p:nvSpPr>
          <p:cNvPr id="7987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r = </a:t>
            </a:r>
            <a:r>
              <a:rPr lang="nl-NL" sz="1800" b="1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 smtClean="0">
                <a:latin typeface="Consolas"/>
              </a:rPr>
              <a:t>[](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 smtClean="0">
                <a:latin typeface="Consolas"/>
              </a:rPr>
              <a:t> 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 smtClean="0">
                <a:latin typeface="Consolas"/>
              </a:rPr>
              <a:t>        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b="1" dirty="0" smtClean="0">
                <a:latin typeface="Consolas"/>
              </a:rPr>
              <a:t> i &gt;= 0;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latin typeface="Consolas"/>
              </a:rPr>
              <a:t> </a:t>
            </a:r>
            <a:r>
              <a:rPr lang="nl-NL" sz="1800" b="1" dirty="0" smtClean="0">
                <a:latin typeface="Consolas"/>
              </a:rPr>
              <a:t>   }</a:t>
            </a:r>
            <a:r>
              <a:rPr lang="nl-NL" sz="1800" dirty="0" smtClean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//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79877" name="Text Box 4"/>
          <p:cNvSpPr txBox="1">
            <a:spLocks noChangeArrowheads="1"/>
          </p:cNvSpPr>
          <p:nvPr/>
        </p:nvSpPr>
        <p:spPr bwMode="auto">
          <a:xfrm>
            <a:off x="3923928" y="1218701"/>
            <a:ext cx="5040560" cy="127419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Lamda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functie</a:t>
            </a:r>
            <a:r>
              <a:rPr lang="en-US" sz="2400" dirty="0" smtClean="0">
                <a:latin typeface="+mn-lt"/>
              </a:rPr>
              <a:t> </a:t>
            </a:r>
            <a:br>
              <a:rPr lang="en-US" sz="2400" dirty="0" smtClean="0">
                <a:latin typeface="+mn-lt"/>
              </a:rPr>
            </a:b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[](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i) { </a:t>
            </a:r>
            <a:r>
              <a:rPr lang="nl-NL" sz="24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2400" dirty="0" smtClean="0">
                <a:solidFill>
                  <a:schemeClr val="tx1"/>
                </a:solidFill>
                <a:latin typeface="Consolas"/>
              </a:rPr>
              <a:t> i &gt;= 0; }</a:t>
            </a:r>
            <a:r>
              <a:rPr lang="en-US" sz="2400" dirty="0" smtClean="0">
                <a:latin typeface="+mn-lt"/>
              </a:rPr>
              <a:t> </a:t>
            </a:r>
          </a:p>
          <a:p>
            <a:pPr algn="ctr">
              <a:buFont typeface="Wingdings" pitchFamily="2" charset="2"/>
              <a:buNone/>
            </a:pPr>
            <a:r>
              <a:rPr lang="en-US" sz="2400" dirty="0" smtClean="0">
                <a:latin typeface="+mn-lt"/>
              </a:rPr>
              <a:t>is </a:t>
            </a:r>
            <a:r>
              <a:rPr lang="en-US" sz="2400" dirty="0">
                <a:latin typeface="+mn-lt"/>
              </a:rPr>
              <a:t>used as predicate</a:t>
            </a:r>
          </a:p>
        </p:txBody>
      </p:sp>
      <p:sp>
        <p:nvSpPr>
          <p:cNvPr id="2" name="Tekstvak 1"/>
          <p:cNvSpPr txBox="1"/>
          <p:nvPr/>
        </p:nvSpPr>
        <p:spPr bwMode="auto">
          <a:xfrm>
            <a:off x="306225" y="5157192"/>
            <a:ext cx="1456296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Voordeel</a:t>
            </a:r>
            <a:r>
              <a:rPr lang="en-US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  <p:sp>
        <p:nvSpPr>
          <p:cNvPr id="7" name="Tekstvak 6"/>
          <p:cNvSpPr txBox="1"/>
          <p:nvPr/>
        </p:nvSpPr>
        <p:spPr bwMode="auto">
          <a:xfrm>
            <a:off x="306225" y="5779911"/>
            <a:ext cx="1456296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Nadeel</a:t>
            </a:r>
            <a:r>
              <a:rPr lang="en-US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  <p:sp>
        <p:nvSpPr>
          <p:cNvPr id="8" name="Tekstvak 7"/>
          <p:cNvSpPr txBox="1"/>
          <p:nvPr/>
        </p:nvSpPr>
        <p:spPr bwMode="auto">
          <a:xfrm>
            <a:off x="1835696" y="5157192"/>
            <a:ext cx="341561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smtClean="0">
                <a:latin typeface="+mn-lt"/>
              </a:rPr>
              <a:t>“</a:t>
            </a:r>
            <a:r>
              <a:rPr lang="en-US" sz="2400" dirty="0" err="1" smtClean="0">
                <a:solidFill>
                  <a:srgbClr val="009900"/>
                </a:solidFill>
                <a:latin typeface="+mn-lt"/>
              </a:rPr>
              <a:t>eenvoudige</a:t>
            </a:r>
            <a:r>
              <a:rPr lang="en-US" sz="2400" dirty="0" smtClean="0">
                <a:latin typeface="+mn-lt"/>
              </a:rPr>
              <a:t>” syntax</a:t>
            </a:r>
            <a:endParaRPr lang="nl-NL" sz="2400" dirty="0">
              <a:latin typeface="+mn-lt"/>
            </a:endParaRPr>
          </a:p>
        </p:txBody>
      </p:sp>
      <p:sp>
        <p:nvSpPr>
          <p:cNvPr id="9" name="Tekstvak 8"/>
          <p:cNvSpPr txBox="1"/>
          <p:nvPr/>
        </p:nvSpPr>
        <p:spPr bwMode="auto">
          <a:xfrm>
            <a:off x="1835696" y="5782420"/>
            <a:ext cx="341561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solidFill>
                  <a:schemeClr val="tx2"/>
                </a:solidFill>
                <a:latin typeface="+mn-lt"/>
              </a:rPr>
              <a:t>geen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hergebruik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mogelijk</a:t>
            </a:r>
            <a:endParaRPr lang="nl-N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9351031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7" grpId="0" animBg="1"/>
      <p:bldP spid="2" grpId="0" animBg="1"/>
      <p:bldP spid="7" grpId="0" animBg="1"/>
      <p:bldP spid="8" grpId="0" animBg="1"/>
      <p:bldP spid="9" grpId="0" animBg="1"/>
    </p:bld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2EEF45B-88FA-44C3-9C5F-B86ED690D65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987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>
                <a:latin typeface="Consolas"/>
              </a:rPr>
              <a:t>auto</a:t>
            </a:r>
            <a:r>
              <a:rPr lang="en-US" dirty="0" smtClean="0"/>
              <a:t> </a:t>
            </a:r>
            <a:r>
              <a:rPr lang="en-US" dirty="0" err="1" smtClean="0"/>
              <a:t>parametertype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C++14</a:t>
            </a:r>
            <a:r>
              <a:rPr lang="en-US" dirty="0" smtClean="0">
                <a:latin typeface="Consolas"/>
              </a:rPr>
              <a:t>  </a:t>
            </a:r>
            <a:endParaRPr lang="nl-NL" dirty="0">
              <a:latin typeface="Consolas"/>
            </a:endParaRPr>
          </a:p>
        </p:txBody>
      </p:sp>
      <p:sp>
        <p:nvSpPr>
          <p:cNvPr id="7987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list&lt;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l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en-US" sz="1800" dirty="0" smtClean="0">
                <a:latin typeface="Consolas"/>
              </a:rPr>
              <a:t> r = </a:t>
            </a:r>
            <a:r>
              <a:rPr lang="nl-NL" sz="1800" dirty="0" err="1" smtClean="0">
                <a:latin typeface="Consolas"/>
              </a:rPr>
              <a:t>find_if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l.cbegin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smtClean="0">
                <a:latin typeface="Consolas"/>
              </a:rPr>
              <a:t>[](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latin typeface="Consolas"/>
              </a:rPr>
              <a:t> i &gt;= 0;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});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 smtClean="0">
                <a:latin typeface="Consolas"/>
              </a:rPr>
              <a:t>r != </a:t>
            </a:r>
            <a:r>
              <a:rPr lang="nl-NL" sz="1800" dirty="0" err="1" smtClean="0">
                <a:latin typeface="Consolas"/>
              </a:rPr>
              <a:t>l.cend</a:t>
            </a:r>
            <a:r>
              <a:rPr lang="nl-NL" sz="1800" dirty="0" smtClean="0">
                <a:latin typeface="Consolas"/>
              </a:rPr>
              <a:t>()) {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Het eerste positieve element is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: "</a:t>
            </a:r>
            <a:r>
              <a:rPr lang="nl-NL" sz="1800" dirty="0" smtClean="0">
                <a:latin typeface="Consolas"/>
              </a:rPr>
              <a:t> &lt;&lt; *r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}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//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</a:p>
        </p:txBody>
      </p:sp>
      <p:sp>
        <p:nvSpPr>
          <p:cNvPr id="2" name="Tekstvak 1"/>
          <p:cNvSpPr txBox="1"/>
          <p:nvPr/>
        </p:nvSpPr>
        <p:spPr bwMode="auto">
          <a:xfrm>
            <a:off x="306225" y="5157192"/>
            <a:ext cx="1456296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Voordeel</a:t>
            </a:r>
            <a:r>
              <a:rPr lang="en-US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  <p:sp>
        <p:nvSpPr>
          <p:cNvPr id="7" name="Tekstvak 6"/>
          <p:cNvSpPr txBox="1"/>
          <p:nvPr/>
        </p:nvSpPr>
        <p:spPr bwMode="auto">
          <a:xfrm>
            <a:off x="306225" y="5779911"/>
            <a:ext cx="1456296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Nadeel</a:t>
            </a:r>
            <a:r>
              <a:rPr lang="en-US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  <p:sp>
        <p:nvSpPr>
          <p:cNvPr id="8" name="Tekstvak 7"/>
          <p:cNvSpPr txBox="1"/>
          <p:nvPr/>
        </p:nvSpPr>
        <p:spPr bwMode="auto">
          <a:xfrm>
            <a:off x="1835696" y="5157192"/>
            <a:ext cx="341561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solidFill>
                  <a:srgbClr val="009900"/>
                </a:solidFill>
                <a:latin typeface="+mn-lt"/>
              </a:rPr>
              <a:t>Beter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aanpasbaar</a:t>
            </a:r>
            <a:endParaRPr lang="nl-NL" sz="2400" dirty="0">
              <a:latin typeface="+mn-lt"/>
            </a:endParaRPr>
          </a:p>
        </p:txBody>
      </p:sp>
      <p:sp>
        <p:nvSpPr>
          <p:cNvPr id="9" name="Tekstvak 8"/>
          <p:cNvSpPr txBox="1"/>
          <p:nvPr/>
        </p:nvSpPr>
        <p:spPr bwMode="auto">
          <a:xfrm>
            <a:off x="1835696" y="5782420"/>
            <a:ext cx="3415614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no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solidFill>
                  <a:schemeClr val="tx2"/>
                </a:solidFill>
                <a:latin typeface="+mn-lt"/>
              </a:rPr>
              <a:t>geen</a:t>
            </a:r>
            <a:endParaRPr lang="nl-NL" sz="2400" dirty="0">
              <a:latin typeface="+mn-lt"/>
            </a:endParaRPr>
          </a:p>
        </p:txBody>
      </p:sp>
      <p:sp>
        <p:nvSpPr>
          <p:cNvPr id="3" name="PIJL-OMLAAG 2"/>
          <p:cNvSpPr/>
          <p:nvPr/>
        </p:nvSpPr>
        <p:spPr bwMode="auto">
          <a:xfrm>
            <a:off x="6012160" y="1844824"/>
            <a:ext cx="648072" cy="1008112"/>
          </a:xfrm>
          <a:prstGeom prst="downArrow">
            <a:avLst/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6263519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7" grpId="0" animBg="1"/>
      <p:bldP spid="8" grpId="0" animBg="1"/>
      <p:bldP spid="9" grpId="0" animBg="1"/>
    </p:bld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84756B7-3326-4F4F-9AA7-BBF34A4507D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>
                <a:latin typeface="Consolas"/>
              </a:rPr>
              <a:t>for_each</a:t>
            </a:r>
            <a:endParaRPr lang="nl-NL">
              <a:latin typeface="Consolas"/>
            </a:endParaRPr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760"/>
            <a:ext cx="8421688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&lt;vector&gt;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iterator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 err="1">
                <a:latin typeface="Consolas"/>
              </a:rPr>
              <a:t>printDubbel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i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 smtClean="0">
                <a:latin typeface="Consolas"/>
              </a:rPr>
              <a:t> &lt;&lt; i &lt;&lt;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v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ostream_iterator</a:t>
            </a:r>
            <a:r>
              <a:rPr lang="nl-NL" sz="1800" dirty="0" smtClean="0">
                <a:latin typeface="Consolas"/>
              </a:rPr>
              <a:t>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latin typeface="Consolas"/>
              </a:rPr>
              <a:t> </a:t>
            </a:r>
            <a:r>
              <a:rPr lang="en-US" sz="1800" b="1" dirty="0">
                <a:latin typeface="Consolas"/>
              </a:rPr>
              <a:t>   </a:t>
            </a:r>
            <a:r>
              <a:rPr lang="nl-NL" sz="1800" b="1" dirty="0" err="1" smtClean="0">
                <a:latin typeface="Consolas"/>
              </a:rPr>
              <a:t>for_each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 err="1">
                <a:latin typeface="Consolas"/>
              </a:rPr>
              <a:t>printDubbel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84756B7-3326-4F4F-9AA7-BBF34A4507D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99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>
                <a:latin typeface="Consolas"/>
              </a:rPr>
              <a:t>for_each</a:t>
            </a:r>
            <a:r>
              <a:rPr lang="en-US" dirty="0" smtClean="0"/>
              <a:t> met lambda</a:t>
            </a:r>
            <a:endParaRPr lang="nl-NL" dirty="0"/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&lt;vector&gt;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iterator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v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ostream_iterator</a:t>
            </a:r>
            <a:r>
              <a:rPr lang="nl-NL" sz="1800" dirty="0" smtClean="0">
                <a:latin typeface="Consolas"/>
              </a:rPr>
              <a:t>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b="1" dirty="0" err="1" smtClean="0">
                <a:latin typeface="Consolas"/>
              </a:rPr>
              <a:t>for_each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 smtClean="0">
                <a:latin typeface="Consolas"/>
              </a:rPr>
              <a:t>[](</a:t>
            </a: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b="1" dirty="0" smtClean="0">
                <a:latin typeface="Consolas"/>
              </a:rPr>
              <a:t> 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b="1" dirty="0">
                <a:latin typeface="Consolas"/>
              </a:rPr>
              <a:t> </a:t>
            </a:r>
            <a:r>
              <a:rPr lang="nl-NL" sz="1800" b="1" dirty="0" smtClean="0">
                <a:latin typeface="Consolas"/>
              </a:rPr>
              <a:t>       </a:t>
            </a:r>
            <a:r>
              <a:rPr lang="nl-NL" sz="1800" b="1" dirty="0" err="1" smtClean="0">
                <a:latin typeface="Consolas"/>
              </a:rPr>
              <a:t>cout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b="1" dirty="0">
                <a:latin typeface="Consolas"/>
              </a:rPr>
              <a:t>&lt;&lt; i &lt;&lt;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b="1" dirty="0">
                <a:latin typeface="Consolas"/>
              </a:rPr>
              <a:t> &lt;&lt; i &lt;&lt;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" </a:t>
            </a:r>
            <a:r>
              <a:rPr lang="nl-NL" sz="1800" b="1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b="1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b="1" dirty="0">
                <a:latin typeface="Consolas"/>
              </a:rPr>
              <a:t> </a:t>
            </a:r>
            <a:r>
              <a:rPr lang="en-US" sz="1800" b="1" dirty="0" smtClean="0">
                <a:latin typeface="Consolas"/>
              </a:rPr>
              <a:t>   }</a:t>
            </a:r>
            <a:r>
              <a:rPr lang="nl-NL" sz="1800" dirty="0" smtClean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  <a:endParaRPr lang="en-US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2" name="Toelichting met afgeronde rechthoek 1"/>
          <p:cNvSpPr/>
          <p:nvPr/>
        </p:nvSpPr>
        <p:spPr bwMode="auto">
          <a:xfrm>
            <a:off x="5868144" y="2348880"/>
            <a:ext cx="2952328" cy="1368152"/>
          </a:xfrm>
          <a:prstGeom prst="wedgeRoundRectCallout">
            <a:avLst>
              <a:gd name="adj1" fmla="val -66812"/>
              <a:gd name="adj2" fmla="val 94884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Kan in C++14 </a:t>
            </a:r>
            <a:r>
              <a:rPr kumimoji="1" lang="nl-NL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verangen</a:t>
            </a:r>
            <a:r>
              <a: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worden door </a:t>
            </a:r>
            <a:r>
              <a:rPr kumimoji="1" lang="nl-NL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Consolas"/>
              </a:rPr>
              <a:t>auto</a:t>
            </a:r>
          </a:p>
        </p:txBody>
      </p:sp>
    </p:spTree>
    <p:extLst>
      <p:ext uri="{BB962C8B-B14F-4D97-AF65-F5344CB8AC3E}">
        <p14:creationId xmlns:p14="http://schemas.microsoft.com/office/powerpoint/2010/main" val="27908222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284756B7-3326-4F4F-9AA7-BBF34A4507DB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089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/>
              <a:t>Alternatief</a:t>
            </a:r>
            <a:r>
              <a:rPr lang="en-US" dirty="0" smtClean="0"/>
              <a:t> </a:t>
            </a:r>
            <a:r>
              <a:rPr lang="en-US" dirty="0" err="1" smtClean="0"/>
              <a:t>voor</a:t>
            </a:r>
            <a:r>
              <a:rPr lang="en-US" dirty="0" smtClean="0"/>
              <a:t> </a:t>
            </a:r>
            <a:r>
              <a:rPr lang="en-US" dirty="0" err="1" smtClean="0">
                <a:latin typeface="Consolas"/>
              </a:rPr>
              <a:t>for_each</a:t>
            </a:r>
            <a:endParaRPr lang="nl-NL" dirty="0"/>
          </a:p>
        </p:txBody>
      </p:sp>
      <p:sp>
        <p:nvSpPr>
          <p:cNvPr id="8090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&lt;vector&gt;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iterator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 smtClean="0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v = {-3, -4,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ostream_iterator</a:t>
            </a:r>
            <a:r>
              <a:rPr lang="nl-NL" sz="1800" dirty="0" smtClean="0">
                <a:latin typeface="Consolas"/>
              </a:rPr>
              <a:t>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</a:t>
            </a:r>
            <a:r>
              <a:rPr lang="nl-NL" sz="1800" b="1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b="1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i: v)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i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i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  <a:r>
              <a:rPr lang="nl-NL" sz="1800" dirty="0" smtClean="0"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   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ekstvak 4"/>
          <p:cNvSpPr txBox="1"/>
          <p:nvPr/>
        </p:nvSpPr>
        <p:spPr bwMode="auto">
          <a:xfrm>
            <a:off x="4211960" y="1338511"/>
            <a:ext cx="4560416" cy="904863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Dit</a:t>
            </a:r>
            <a:r>
              <a:rPr lang="en-US" sz="2400" dirty="0" smtClean="0">
                <a:latin typeface="+mn-lt"/>
              </a:rPr>
              <a:t> is </a:t>
            </a:r>
            <a:r>
              <a:rPr lang="en-US" sz="2400" dirty="0" err="1" smtClean="0">
                <a:latin typeface="+mn-lt"/>
              </a:rPr>
              <a:t>toch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veel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b="1" dirty="0" err="1" smtClean="0">
                <a:latin typeface="+mn-lt"/>
              </a:rPr>
              <a:t>simpeler</a:t>
            </a:r>
            <a:r>
              <a:rPr lang="en-US" sz="2400" dirty="0" smtClean="0">
                <a:latin typeface="+mn-lt"/>
              </a:rPr>
              <a:t>!</a:t>
            </a:r>
          </a:p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Wat</a:t>
            </a:r>
            <a:r>
              <a:rPr lang="en-US" sz="2400" dirty="0" smtClean="0">
                <a:latin typeface="+mn-lt"/>
              </a:rPr>
              <a:t> is </a:t>
            </a:r>
            <a:r>
              <a:rPr lang="en-US" sz="2400" dirty="0" err="1" smtClean="0">
                <a:latin typeface="+mn-lt"/>
              </a:rPr>
              <a:t>dan</a:t>
            </a:r>
            <a:r>
              <a:rPr lang="en-US" sz="2400" dirty="0" smtClean="0">
                <a:latin typeface="+mn-lt"/>
              </a:rPr>
              <a:t> het nut van </a:t>
            </a:r>
            <a:r>
              <a:rPr lang="en-US" sz="2400" dirty="0" err="1" smtClean="0">
                <a:latin typeface="Consolas"/>
              </a:rPr>
              <a:t>for_each</a:t>
            </a:r>
            <a:r>
              <a:rPr lang="en-US" sz="2400" dirty="0" smtClean="0">
                <a:latin typeface="+mn-lt"/>
              </a:rPr>
              <a:t>?</a:t>
            </a:r>
            <a:endParaRPr lang="nl-NL" sz="2400" dirty="0">
              <a:latin typeface="+mn-lt"/>
            </a:endParaRPr>
          </a:p>
        </p:txBody>
      </p:sp>
      <p:sp>
        <p:nvSpPr>
          <p:cNvPr id="6" name="Tekstvak 5"/>
          <p:cNvSpPr txBox="1"/>
          <p:nvPr/>
        </p:nvSpPr>
        <p:spPr bwMode="auto">
          <a:xfrm>
            <a:off x="4211960" y="2243374"/>
            <a:ext cx="4560416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Font typeface="Wingdings" pitchFamily="2" charset="2"/>
              <a:buNone/>
            </a:pPr>
            <a:r>
              <a:rPr lang="en-US" sz="2400" dirty="0" smtClean="0">
                <a:latin typeface="+mn-lt"/>
              </a:rPr>
              <a:t>Met </a:t>
            </a:r>
            <a:r>
              <a:rPr lang="en-US" sz="2400" dirty="0" err="1" smtClean="0">
                <a:latin typeface="Consolas"/>
              </a:rPr>
              <a:t>for_each</a:t>
            </a:r>
            <a:r>
              <a:rPr lang="en-US" sz="2400" dirty="0" smtClean="0">
                <a:latin typeface="+mn-lt"/>
              </a:rPr>
              <a:t> kun je </a:t>
            </a:r>
            <a:r>
              <a:rPr lang="en-US" sz="2400" dirty="0" err="1" smtClean="0">
                <a:latin typeface="+mn-lt"/>
              </a:rPr>
              <a:t>ook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err="1" smtClean="0">
                <a:latin typeface="+mn-lt"/>
              </a:rPr>
              <a:t>een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b="1" dirty="0" err="1" smtClean="0">
                <a:latin typeface="+mn-lt"/>
              </a:rPr>
              <a:t>deel</a:t>
            </a:r>
            <a:r>
              <a:rPr lang="en-US" sz="2400" dirty="0" smtClean="0">
                <a:latin typeface="+mn-lt"/>
              </a:rPr>
              <a:t> van </a:t>
            </a:r>
            <a:r>
              <a:rPr lang="en-US" sz="2400" dirty="0" err="1" smtClean="0">
                <a:latin typeface="+mn-lt"/>
              </a:rPr>
              <a:t>een</a:t>
            </a:r>
            <a:r>
              <a:rPr lang="en-US" sz="2400" dirty="0" smtClean="0">
                <a:latin typeface="+mn-lt"/>
              </a:rPr>
              <a:t> container </a:t>
            </a:r>
            <a:r>
              <a:rPr lang="en-US" sz="2400" dirty="0" err="1" smtClean="0">
                <a:latin typeface="+mn-lt"/>
              </a:rPr>
              <a:t>bewerken</a:t>
            </a:r>
            <a:r>
              <a:rPr lang="en-US" sz="2400" dirty="0" smtClean="0">
                <a:latin typeface="+mn-lt"/>
              </a:rPr>
              <a:t>!</a:t>
            </a:r>
            <a:endParaRPr lang="nl-N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045532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C</a:t>
            </a:r>
            <a:r>
              <a:rPr lang="nl-NL" dirty="0" smtClean="0"/>
              <a:t>++11 </a:t>
            </a:r>
            <a:r>
              <a:rPr lang="nl-NL" dirty="0" err="1"/>
              <a:t>closure</a:t>
            </a:r>
            <a:endParaRPr lang="nl-NL" dirty="0"/>
          </a:p>
        </p:txBody>
      </p:sp>
      <p:sp>
        <p:nvSpPr>
          <p:cNvPr id="267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2400" dirty="0" err="1"/>
              <a:t>Een</a:t>
            </a:r>
            <a:r>
              <a:rPr lang="en-US" sz="2400" dirty="0"/>
              <a:t> </a:t>
            </a:r>
            <a:r>
              <a:rPr lang="en-US" sz="2400" dirty="0" smtClean="0"/>
              <a:t>lambda-</a:t>
            </a:r>
            <a:r>
              <a:rPr lang="en-US" sz="2400" dirty="0" err="1" smtClean="0"/>
              <a:t>functie</a:t>
            </a:r>
            <a:r>
              <a:rPr lang="en-US" sz="2400" dirty="0" smtClean="0"/>
              <a:t> </a:t>
            </a:r>
            <a:r>
              <a:rPr lang="en-US" sz="2400" dirty="0" err="1"/>
              <a:t>kan</a:t>
            </a:r>
            <a:r>
              <a:rPr lang="en-US" sz="2400" dirty="0"/>
              <a:t> </a:t>
            </a:r>
            <a:r>
              <a:rPr lang="en-US" sz="2400" dirty="0" err="1"/>
              <a:t>gebruik</a:t>
            </a:r>
            <a:r>
              <a:rPr lang="en-US" sz="2400" dirty="0"/>
              <a:t> </a:t>
            </a:r>
            <a:r>
              <a:rPr lang="en-US" sz="2400" dirty="0" err="1"/>
              <a:t>maken</a:t>
            </a:r>
            <a:r>
              <a:rPr lang="en-US" sz="2400" dirty="0"/>
              <a:t> van </a:t>
            </a:r>
            <a:r>
              <a:rPr lang="en-US" sz="2400" dirty="0" err="1" smtClean="0"/>
              <a:t>variabelen</a:t>
            </a:r>
            <a:r>
              <a:rPr lang="en-US" sz="2400" dirty="0" smtClean="0"/>
              <a:t> </a:t>
            </a:r>
            <a:r>
              <a:rPr lang="en-US" sz="2400" dirty="0"/>
              <a:t>die </a:t>
            </a:r>
            <a:r>
              <a:rPr lang="en-US" sz="2400" dirty="0" err="1"/>
              <a:t>buiten</a:t>
            </a:r>
            <a:r>
              <a:rPr lang="en-US" sz="2400" dirty="0"/>
              <a:t> de </a:t>
            </a:r>
            <a:r>
              <a:rPr lang="en-US" sz="2400" dirty="0" smtClean="0"/>
              <a:t>lambda-</a:t>
            </a:r>
            <a:r>
              <a:rPr lang="en-US" sz="2400" dirty="0" err="1" smtClean="0"/>
              <a:t>functie</a:t>
            </a:r>
            <a:r>
              <a:rPr lang="en-US" sz="2400" dirty="0" smtClean="0"/>
              <a:t> </a:t>
            </a:r>
            <a:r>
              <a:rPr lang="en-US" sz="2400" dirty="0" err="1"/>
              <a:t>gedeclareerd</a:t>
            </a:r>
            <a:r>
              <a:rPr lang="en-US" sz="2400" dirty="0"/>
              <a:t> </a:t>
            </a:r>
            <a:r>
              <a:rPr lang="en-US" sz="2400" dirty="0" err="1"/>
              <a:t>zijn</a:t>
            </a:r>
            <a:r>
              <a:rPr lang="en-US" sz="2400" dirty="0"/>
              <a:t>. </a:t>
            </a:r>
            <a:r>
              <a:rPr lang="en-US" sz="2400" dirty="0" err="1" smtClean="0"/>
              <a:t>Zo’n</a:t>
            </a:r>
            <a:r>
              <a:rPr lang="en-US" sz="2400" dirty="0" smtClean="0"/>
              <a:t> lambda-</a:t>
            </a:r>
            <a:r>
              <a:rPr lang="en-US" sz="2400" dirty="0" err="1" smtClean="0"/>
              <a:t>functie</a:t>
            </a:r>
            <a:r>
              <a:rPr lang="en-US" sz="2400" dirty="0" smtClean="0"/>
              <a:t> </a:t>
            </a:r>
            <a:r>
              <a:rPr lang="en-US" sz="2400" dirty="0" err="1" smtClean="0"/>
              <a:t>wordt</a:t>
            </a:r>
            <a:r>
              <a:rPr lang="en-US" sz="2400" dirty="0" smtClean="0"/>
              <a:t> </a:t>
            </a:r>
            <a:r>
              <a:rPr lang="en-US" sz="2400" dirty="0" err="1"/>
              <a:t>een</a:t>
            </a:r>
            <a:r>
              <a:rPr lang="en-US" sz="2400" dirty="0"/>
              <a:t> </a:t>
            </a:r>
            <a:r>
              <a:rPr lang="en-US" sz="2400" dirty="0">
                <a:solidFill>
                  <a:schemeClr val="hlink"/>
                </a:solidFill>
              </a:rPr>
              <a:t>closure</a:t>
            </a:r>
            <a:r>
              <a:rPr lang="en-US" sz="2400" dirty="0"/>
              <a:t> </a:t>
            </a:r>
            <a:r>
              <a:rPr lang="en-US" sz="2400" dirty="0" err="1"/>
              <a:t>genoemd</a:t>
            </a:r>
            <a:r>
              <a:rPr lang="en-US" sz="2400" dirty="0"/>
              <a:t>. </a:t>
            </a:r>
            <a:r>
              <a:rPr lang="en-US" sz="2400" dirty="0" err="1"/>
              <a:t>Nederlands</a:t>
            </a:r>
            <a:r>
              <a:rPr lang="en-US" sz="2400" dirty="0"/>
              <a:t>: (in)</a:t>
            </a:r>
            <a:r>
              <a:rPr lang="en-US" sz="2400" dirty="0" err="1"/>
              <a:t>sluiting</a:t>
            </a:r>
            <a:r>
              <a:rPr lang="en-US" sz="2400" dirty="0"/>
              <a:t>. </a:t>
            </a:r>
            <a:r>
              <a:rPr lang="en-US" sz="2400" dirty="0" smtClean="0"/>
              <a:t>De </a:t>
            </a:r>
            <a:r>
              <a:rPr lang="en-US" sz="2400" dirty="0" err="1" smtClean="0"/>
              <a:t>variabelen</a:t>
            </a:r>
            <a:r>
              <a:rPr lang="en-US" sz="2400" dirty="0" smtClean="0"/>
              <a:t> die </a:t>
            </a:r>
            <a:r>
              <a:rPr lang="en-US" sz="2400" dirty="0" err="1" smtClean="0"/>
              <a:t>ingesloten</a:t>
            </a:r>
            <a:r>
              <a:rPr lang="en-US" sz="2400" dirty="0" smtClean="0"/>
              <a:t> </a:t>
            </a:r>
            <a:r>
              <a:rPr lang="en-US" sz="2400" dirty="0" err="1" smtClean="0"/>
              <a:t>moeten</a:t>
            </a:r>
            <a:r>
              <a:rPr lang="en-US" sz="2400" dirty="0" smtClean="0"/>
              <a:t> </a:t>
            </a:r>
            <a:r>
              <a:rPr lang="en-US" sz="2400" dirty="0" err="1" smtClean="0"/>
              <a:t>worden</a:t>
            </a:r>
            <a:r>
              <a:rPr lang="en-US" sz="2400" dirty="0" smtClean="0"/>
              <a:t> in de closure </a:t>
            </a:r>
            <a:r>
              <a:rPr lang="en-US" sz="2400" dirty="0" err="1" smtClean="0"/>
              <a:t>worden</a:t>
            </a:r>
            <a:r>
              <a:rPr lang="en-US" sz="2400" dirty="0" smtClean="0"/>
              <a:t> </a:t>
            </a:r>
            <a:r>
              <a:rPr lang="en-US" sz="2400" dirty="0" err="1"/>
              <a:t>tussen</a:t>
            </a:r>
            <a:r>
              <a:rPr lang="en-US" sz="2400" dirty="0"/>
              <a:t> </a:t>
            </a:r>
            <a:r>
              <a:rPr lang="en-US" sz="2400" dirty="0">
                <a:latin typeface="Consolas"/>
              </a:rPr>
              <a:t>[</a:t>
            </a:r>
            <a:r>
              <a:rPr lang="en-US" sz="2400" dirty="0"/>
              <a:t> en </a:t>
            </a:r>
            <a:r>
              <a:rPr lang="en-US" sz="2400" dirty="0">
                <a:latin typeface="Consolas"/>
              </a:rPr>
              <a:t>]</a:t>
            </a:r>
            <a:r>
              <a:rPr lang="en-US" sz="2400" dirty="0"/>
              <a:t> </a:t>
            </a:r>
            <a:r>
              <a:rPr lang="en-US" sz="2400" dirty="0" err="1"/>
              <a:t>opgegeven</a:t>
            </a:r>
            <a:r>
              <a:rPr lang="en-US" sz="2400" dirty="0"/>
              <a:t>.</a:t>
            </a:r>
          </a:p>
          <a:p>
            <a:endParaRPr lang="en-US" sz="2400" dirty="0"/>
          </a:p>
          <a:p>
            <a:pPr lvl="1"/>
            <a:r>
              <a:rPr lang="nl-NL" sz="2000" dirty="0">
                <a:solidFill>
                  <a:schemeClr val="hlink"/>
                </a:solidFill>
                <a:latin typeface="Consolas"/>
              </a:rPr>
              <a:t>[a, &amp;b]</a:t>
            </a:r>
            <a:r>
              <a:rPr lang="nl-NL" sz="2000" dirty="0"/>
              <a:t>	</a:t>
            </a:r>
            <a:r>
              <a:rPr lang="nl-NL" sz="2000" dirty="0">
                <a:latin typeface="Consolas"/>
              </a:rPr>
              <a:t>a</a:t>
            </a:r>
            <a:r>
              <a:rPr lang="nl-NL" sz="2000" dirty="0"/>
              <a:t> wordt “</a:t>
            </a:r>
            <a:r>
              <a:rPr lang="nl-NL" sz="2000" dirty="0" err="1">
                <a:solidFill>
                  <a:schemeClr val="hlink"/>
                </a:solidFill>
              </a:rPr>
              <a:t>by</a:t>
            </a:r>
            <a:r>
              <a:rPr lang="nl-NL" sz="2000" dirty="0">
                <a:solidFill>
                  <a:schemeClr val="hlink"/>
                </a:solidFill>
              </a:rPr>
              <a:t> </a:t>
            </a:r>
            <a:r>
              <a:rPr lang="nl-NL" sz="2000" dirty="0" err="1">
                <a:solidFill>
                  <a:schemeClr val="hlink"/>
                </a:solidFill>
              </a:rPr>
              <a:t>value</a:t>
            </a:r>
            <a:r>
              <a:rPr lang="nl-NL" sz="2000" dirty="0"/>
              <a:t>” en </a:t>
            </a:r>
            <a:r>
              <a:rPr lang="nl-NL" sz="2000" dirty="0">
                <a:latin typeface="Consolas"/>
              </a:rPr>
              <a:t>b</a:t>
            </a:r>
            <a:r>
              <a:rPr lang="nl-NL" sz="2000" dirty="0"/>
              <a:t> wordt “</a:t>
            </a:r>
            <a:r>
              <a:rPr lang="nl-NL" sz="2000" dirty="0" err="1">
                <a:solidFill>
                  <a:schemeClr val="hlink"/>
                </a:solidFill>
              </a:rPr>
              <a:t>by</a:t>
            </a:r>
            <a:r>
              <a:rPr lang="nl-NL" sz="2000" dirty="0">
                <a:solidFill>
                  <a:schemeClr val="hlink"/>
                </a:solidFill>
              </a:rPr>
              <a:t> </a:t>
            </a:r>
            <a:r>
              <a:rPr lang="nl-NL" sz="2000" dirty="0" err="1">
                <a:solidFill>
                  <a:schemeClr val="hlink"/>
                </a:solidFill>
              </a:rPr>
              <a:t>reference</a:t>
            </a:r>
            <a:r>
              <a:rPr lang="nl-NL" sz="2000" dirty="0"/>
              <a:t>” </a:t>
            </a:r>
            <a:r>
              <a:rPr lang="nl-NL" sz="2000" dirty="0" smtClean="0"/>
              <a:t>ingesloten</a:t>
            </a:r>
            <a:r>
              <a:rPr lang="nl-NL" sz="2000" dirty="0"/>
              <a:t>.</a:t>
            </a:r>
          </a:p>
          <a:p>
            <a:pPr lvl="1"/>
            <a:r>
              <a:rPr lang="nl-NL" sz="2000" dirty="0">
                <a:solidFill>
                  <a:schemeClr val="hlink"/>
                </a:solidFill>
                <a:latin typeface="Consolas"/>
              </a:rPr>
              <a:t>[&amp;]</a:t>
            </a:r>
            <a:r>
              <a:rPr lang="nl-NL" sz="2000" dirty="0"/>
              <a:t>	elke gebruikte variabele wordt “</a:t>
            </a:r>
            <a:r>
              <a:rPr lang="nl-NL" sz="2000" dirty="0" err="1">
                <a:solidFill>
                  <a:schemeClr val="hlink"/>
                </a:solidFill>
              </a:rPr>
              <a:t>by</a:t>
            </a:r>
            <a:r>
              <a:rPr lang="nl-NL" sz="2000" dirty="0">
                <a:solidFill>
                  <a:schemeClr val="hlink"/>
                </a:solidFill>
              </a:rPr>
              <a:t> </a:t>
            </a:r>
            <a:r>
              <a:rPr lang="nl-NL" sz="2000" dirty="0" err="1">
                <a:solidFill>
                  <a:schemeClr val="hlink"/>
                </a:solidFill>
              </a:rPr>
              <a:t>reference</a:t>
            </a:r>
            <a:r>
              <a:rPr lang="nl-NL" sz="2000" dirty="0" smtClean="0"/>
              <a:t>” ingesloten</a:t>
            </a:r>
            <a:r>
              <a:rPr lang="nl-NL" sz="2000" dirty="0"/>
              <a:t>.</a:t>
            </a:r>
          </a:p>
          <a:p>
            <a:pPr lvl="1"/>
            <a:r>
              <a:rPr lang="nl-NL" sz="2000" dirty="0">
                <a:solidFill>
                  <a:schemeClr val="hlink"/>
                </a:solidFill>
                <a:latin typeface="Consolas"/>
              </a:rPr>
              <a:t>[=]</a:t>
            </a:r>
            <a:r>
              <a:rPr lang="nl-NL" sz="2000" dirty="0"/>
              <a:t>	elke gebruikte variabele wordt “</a:t>
            </a:r>
            <a:r>
              <a:rPr lang="nl-NL" sz="2000" dirty="0" err="1">
                <a:solidFill>
                  <a:schemeClr val="hlink"/>
                </a:solidFill>
              </a:rPr>
              <a:t>by</a:t>
            </a:r>
            <a:r>
              <a:rPr lang="nl-NL" sz="2000" dirty="0">
                <a:solidFill>
                  <a:schemeClr val="hlink"/>
                </a:solidFill>
              </a:rPr>
              <a:t> </a:t>
            </a:r>
            <a:r>
              <a:rPr lang="nl-NL" sz="2000" dirty="0" err="1">
                <a:solidFill>
                  <a:schemeClr val="hlink"/>
                </a:solidFill>
              </a:rPr>
              <a:t>value</a:t>
            </a:r>
            <a:r>
              <a:rPr lang="nl-NL" sz="2000" dirty="0"/>
              <a:t>” </a:t>
            </a:r>
            <a:r>
              <a:rPr lang="nl-NL" sz="2000" dirty="0" smtClean="0"/>
              <a:t>ingesloten</a:t>
            </a:r>
            <a:r>
              <a:rPr lang="nl-NL" sz="2000" dirty="0"/>
              <a:t>.</a:t>
            </a:r>
          </a:p>
          <a:p>
            <a:pPr lvl="1"/>
            <a:r>
              <a:rPr lang="nl-NL" sz="2000" dirty="0">
                <a:solidFill>
                  <a:schemeClr val="hlink"/>
                </a:solidFill>
                <a:latin typeface="Consolas"/>
              </a:rPr>
              <a:t>[=, &amp;c]</a:t>
            </a:r>
            <a:r>
              <a:rPr lang="nl-NL" sz="2000" dirty="0"/>
              <a:t>	</a:t>
            </a:r>
            <a:r>
              <a:rPr lang="nl-NL" sz="2000" dirty="0">
                <a:latin typeface="Consolas"/>
              </a:rPr>
              <a:t>c</a:t>
            </a:r>
            <a:r>
              <a:rPr lang="nl-NL" sz="2000" dirty="0"/>
              <a:t> wordt “</a:t>
            </a:r>
            <a:r>
              <a:rPr lang="nl-NL" sz="2000" dirty="0" err="1">
                <a:solidFill>
                  <a:schemeClr val="hlink"/>
                </a:solidFill>
              </a:rPr>
              <a:t>by</a:t>
            </a:r>
            <a:r>
              <a:rPr lang="nl-NL" sz="2000" dirty="0">
                <a:solidFill>
                  <a:schemeClr val="hlink"/>
                </a:solidFill>
              </a:rPr>
              <a:t> </a:t>
            </a:r>
            <a:r>
              <a:rPr lang="nl-NL" sz="2000" dirty="0" err="1">
                <a:solidFill>
                  <a:schemeClr val="hlink"/>
                </a:solidFill>
              </a:rPr>
              <a:t>reference</a:t>
            </a:r>
            <a:r>
              <a:rPr lang="nl-NL" sz="2000" dirty="0"/>
              <a:t>” ingesloten en alle </a:t>
            </a:r>
            <a:r>
              <a:rPr lang="nl-NL" sz="2000" dirty="0" smtClean="0"/>
              <a:t>andere gebruikte</a:t>
            </a:r>
            <a:br>
              <a:rPr lang="nl-NL" sz="2000" dirty="0" smtClean="0"/>
            </a:br>
            <a:r>
              <a:rPr lang="nl-NL" sz="2000" dirty="0" smtClean="0"/>
              <a:t> 		variabelen </a:t>
            </a:r>
            <a:r>
              <a:rPr lang="nl-NL" sz="2000" dirty="0"/>
              <a:t>worden “</a:t>
            </a:r>
            <a:r>
              <a:rPr lang="nl-NL" sz="2000" dirty="0" err="1">
                <a:solidFill>
                  <a:schemeClr val="hlink"/>
                </a:solidFill>
              </a:rPr>
              <a:t>by</a:t>
            </a:r>
            <a:r>
              <a:rPr lang="nl-NL" sz="2000" dirty="0">
                <a:solidFill>
                  <a:schemeClr val="hlink"/>
                </a:solidFill>
              </a:rPr>
              <a:t> </a:t>
            </a:r>
            <a:r>
              <a:rPr lang="nl-NL" sz="2000" dirty="0" err="1">
                <a:solidFill>
                  <a:schemeClr val="hlink"/>
                </a:solidFill>
              </a:rPr>
              <a:t>value</a:t>
            </a:r>
            <a:r>
              <a:rPr lang="nl-NL" sz="2000" dirty="0"/>
              <a:t>” ingesloten</a:t>
            </a:r>
            <a:r>
              <a:rPr lang="nl-NL" sz="2000" dirty="0" smtClean="0"/>
              <a:t>.</a:t>
            </a:r>
          </a:p>
          <a:p>
            <a:pPr lvl="1"/>
            <a:r>
              <a:rPr lang="nl-NL" sz="2000" dirty="0" smtClean="0">
                <a:solidFill>
                  <a:srgbClr val="0000FF"/>
                </a:solidFill>
                <a:latin typeface="Consolas"/>
              </a:rPr>
              <a:t>[]	</a:t>
            </a:r>
            <a:r>
              <a:rPr lang="nl-NL" sz="2000" dirty="0" smtClean="0"/>
              <a:t>er worden géén variabelen ingesloten.</a:t>
            </a:r>
            <a:endParaRPr lang="nl-NL" sz="20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9274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290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C</a:t>
            </a:r>
            <a:r>
              <a:rPr lang="nl-NL" dirty="0" smtClean="0"/>
              <a:t>++11 </a:t>
            </a:r>
            <a:r>
              <a:rPr lang="nl-NL" dirty="0" err="1"/>
              <a:t>closure</a:t>
            </a:r>
            <a:endParaRPr lang="nl-NL" dirty="0"/>
          </a:p>
        </p:txBody>
      </p:sp>
      <p:sp>
        <p:nvSpPr>
          <p:cNvPr id="268292" name="Text Box 4"/>
          <p:cNvSpPr txBox="1">
            <a:spLocks noChangeArrowheads="1"/>
          </p:cNvSpPr>
          <p:nvPr/>
        </p:nvSpPr>
        <p:spPr bwMode="auto">
          <a:xfrm>
            <a:off x="611188" y="2349500"/>
            <a:ext cx="7705725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somEven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for_each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v.cbegin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(),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v.cend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(), 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[&amp;</a:t>
            </a:r>
            <a:r>
              <a:rPr lang="en-US" sz="2000" b="1" dirty="0" err="1">
                <a:solidFill>
                  <a:schemeClr val="tx1"/>
                </a:solidFill>
                <a:latin typeface="Consolas"/>
              </a:rPr>
              <a:t>somEven</a:t>
            </a:r>
            <a:r>
              <a:rPr lang="en-US" sz="2000" b="1" dirty="0">
                <a:solidFill>
                  <a:schemeClr val="tx1"/>
                </a:solidFill>
                <a:latin typeface="Consolas"/>
              </a:rPr>
              <a:t>]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(</a:t>
            </a:r>
            <a:r>
              <a:rPr lang="en-US" sz="20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i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(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i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% 2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== 0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) {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en-US" sz="2000" dirty="0" err="1" smtClean="0">
                <a:solidFill>
                  <a:schemeClr val="tx1"/>
                </a:solidFill>
                <a:latin typeface="Consolas"/>
              </a:rPr>
              <a:t>somEven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>
                <a:solidFill>
                  <a:schemeClr val="tx1"/>
                </a:solidFill>
                <a:latin typeface="Consolas"/>
              </a:rPr>
              <a:t>+= </a:t>
            </a:r>
            <a:r>
              <a:rPr lang="en-US" sz="2000" dirty="0" err="1">
                <a:solidFill>
                  <a:schemeClr val="tx1"/>
                </a:solidFill>
                <a:latin typeface="Consolas"/>
              </a:rPr>
              <a:t>i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   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2000" dirty="0" smtClean="0">
                <a:solidFill>
                  <a:schemeClr val="tx1"/>
                </a:solidFill>
                <a:latin typeface="Consolas"/>
              </a:rPr>
              <a:t>});</a:t>
            </a:r>
            <a:endParaRPr lang="en-US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268293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720427"/>
          </a:xfrm>
        </p:spPr>
        <p:txBody>
          <a:bodyPr/>
          <a:lstStyle/>
          <a:p>
            <a:r>
              <a:rPr lang="nl-NL" dirty="0"/>
              <a:t>Bepaal de som van alle even getallen in een vector.</a:t>
            </a:r>
          </a:p>
        </p:txBody>
      </p:sp>
      <p:sp>
        <p:nvSpPr>
          <p:cNvPr id="268294" name="AutoShape 6"/>
          <p:cNvSpPr>
            <a:spLocks noChangeArrowheads="1"/>
          </p:cNvSpPr>
          <p:nvPr/>
        </p:nvSpPr>
        <p:spPr bwMode="auto">
          <a:xfrm>
            <a:off x="5003800" y="3933825"/>
            <a:ext cx="2663825" cy="1079500"/>
          </a:xfrm>
          <a:prstGeom prst="wedgeRoundRectCallout">
            <a:avLst>
              <a:gd name="adj1" fmla="val -32716"/>
              <a:gd name="adj2" fmla="val -137953"/>
              <a:gd name="adj3" fmla="val 16667"/>
            </a:avLst>
          </a:prstGeom>
          <a:solidFill>
            <a:srgbClr val="FFFF00"/>
          </a:solidFill>
          <a:ln w="12700" algn="ctr">
            <a:solidFill>
              <a:srgbClr val="000000"/>
            </a:solidFill>
            <a:miter lim="800000"/>
            <a:headEnd/>
            <a:tailEnd/>
          </a:ln>
          <a:effectLst/>
          <a:extLst/>
        </p:spPr>
        <p:txBody>
          <a:bodyPr/>
          <a:lstStyle/>
          <a:p>
            <a:pPr marL="342900" indent="-342900" algn="ctr">
              <a:buFont typeface="Wingdings" pitchFamily="2" charset="2"/>
              <a:buNone/>
            </a:pPr>
            <a:r>
              <a:rPr lang="nl-NL" sz="2400" dirty="0">
                <a:solidFill>
                  <a:schemeClr val="tx1"/>
                </a:solidFill>
                <a:latin typeface="Consolas"/>
              </a:rPr>
              <a:t>[&amp;]</a:t>
            </a:r>
            <a:r>
              <a:rPr lang="nl-NL" sz="2400" dirty="0">
                <a:latin typeface="+mn-lt"/>
              </a:rPr>
              <a:t> werkt ook. </a:t>
            </a:r>
          </a:p>
          <a:p>
            <a:pPr marL="342900" indent="-342900" algn="ctr">
              <a:buFont typeface="Wingdings" pitchFamily="2" charset="2"/>
              <a:buNone/>
            </a:pPr>
            <a:r>
              <a:rPr lang="nl-NL" sz="2400" dirty="0">
                <a:latin typeface="+mn-lt"/>
              </a:rPr>
              <a:t>Wat is beter?</a:t>
            </a:r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92076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8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8294" grpId="0" animBg="1"/>
    </p:bld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19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C</a:t>
            </a:r>
            <a:r>
              <a:rPr lang="nl-NL" dirty="0" smtClean="0"/>
              <a:t>++11 </a:t>
            </a:r>
            <a:r>
              <a:rPr lang="nl-NL" dirty="0" err="1"/>
              <a:t>lambda</a:t>
            </a:r>
            <a:r>
              <a:rPr lang="nl-NL" dirty="0"/>
              <a:t> return type</a:t>
            </a:r>
          </a:p>
        </p:txBody>
      </p:sp>
      <p:sp>
        <p:nvSpPr>
          <p:cNvPr id="264199" name="Rectangle 7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421688" cy="1656531"/>
          </a:xfrm>
        </p:spPr>
        <p:txBody>
          <a:bodyPr/>
          <a:lstStyle/>
          <a:p>
            <a:r>
              <a:rPr lang="en-US" sz="2400" dirty="0" smtClean="0"/>
              <a:t>De compiler </a:t>
            </a:r>
            <a:r>
              <a:rPr lang="en-US" sz="2400" dirty="0" err="1" smtClean="0"/>
              <a:t>kan</a:t>
            </a:r>
            <a:r>
              <a:rPr lang="en-US" sz="2400" dirty="0" smtClean="0"/>
              <a:t> in </a:t>
            </a:r>
            <a:r>
              <a:rPr lang="en-US" sz="2400" dirty="0" err="1" smtClean="0"/>
              <a:t>veel</a:t>
            </a:r>
            <a:r>
              <a:rPr lang="en-US" sz="2400" dirty="0" smtClean="0"/>
              <a:t> </a:t>
            </a:r>
            <a:r>
              <a:rPr lang="en-US" sz="2400" dirty="0" err="1" smtClean="0"/>
              <a:t>gevallen</a:t>
            </a:r>
            <a:r>
              <a:rPr lang="en-US" sz="2400" dirty="0" smtClean="0"/>
              <a:t> </a:t>
            </a:r>
            <a:r>
              <a:rPr lang="en-US" sz="2400" dirty="0" err="1" smtClean="0"/>
              <a:t>zelf</a:t>
            </a:r>
            <a:r>
              <a:rPr lang="en-US" sz="2400" dirty="0" smtClean="0"/>
              <a:t> het </a:t>
            </a:r>
            <a:r>
              <a:rPr lang="en-US" sz="2400" dirty="0"/>
              <a:t>return type van </a:t>
            </a:r>
            <a:r>
              <a:rPr lang="en-US" sz="2400" dirty="0" err="1" smtClean="0"/>
              <a:t>een</a:t>
            </a:r>
            <a:r>
              <a:rPr lang="en-US" sz="2400" dirty="0" smtClean="0"/>
              <a:t> lambda-</a:t>
            </a:r>
            <a:r>
              <a:rPr lang="en-US" sz="2400" dirty="0" err="1" smtClean="0"/>
              <a:t>functie</a:t>
            </a:r>
            <a:r>
              <a:rPr lang="en-US" sz="2400" dirty="0" smtClean="0"/>
              <a:t> </a:t>
            </a:r>
            <a:r>
              <a:rPr lang="en-US" sz="2400" dirty="0" err="1" smtClean="0"/>
              <a:t>bepalen</a:t>
            </a:r>
            <a:r>
              <a:rPr lang="en-US" sz="2400" dirty="0"/>
              <a:t>.</a:t>
            </a:r>
          </a:p>
          <a:p>
            <a:r>
              <a:rPr lang="en-US" sz="2400" dirty="0" err="1" smtClean="0"/>
              <a:t>Als</a:t>
            </a:r>
            <a:r>
              <a:rPr lang="en-US" sz="2400" dirty="0" smtClean="0"/>
              <a:t> de compiler </a:t>
            </a:r>
            <a:r>
              <a:rPr lang="en-US" sz="2400" dirty="0" err="1" smtClean="0"/>
              <a:t>dit</a:t>
            </a:r>
            <a:r>
              <a:rPr lang="en-US" sz="2400" dirty="0" smtClean="0"/>
              <a:t> </a:t>
            </a:r>
            <a:r>
              <a:rPr lang="en-US" sz="2400" dirty="0" err="1" smtClean="0"/>
              <a:t>niet</a:t>
            </a:r>
            <a:r>
              <a:rPr lang="en-US" sz="2400" dirty="0" smtClean="0"/>
              <a:t> </a:t>
            </a:r>
            <a:r>
              <a:rPr lang="en-US" sz="2400" dirty="0" err="1" smtClean="0"/>
              <a:t>kan</a:t>
            </a:r>
            <a:r>
              <a:rPr lang="en-US" sz="2400" dirty="0" smtClean="0"/>
              <a:t>, </a:t>
            </a:r>
            <a:r>
              <a:rPr lang="en-US" sz="2400" dirty="0" err="1" smtClean="0"/>
              <a:t>dan</a:t>
            </a:r>
            <a:r>
              <a:rPr lang="en-US" sz="2400" dirty="0" smtClean="0"/>
              <a:t> </a:t>
            </a:r>
            <a:r>
              <a:rPr lang="en-US" sz="2400" dirty="0" err="1"/>
              <a:t>moet</a:t>
            </a:r>
            <a:r>
              <a:rPr lang="en-US" sz="2400" dirty="0"/>
              <a:t> het return type </a:t>
            </a:r>
            <a:r>
              <a:rPr lang="en-US" sz="2400" dirty="0" err="1"/>
              <a:t>worden</a:t>
            </a:r>
            <a:r>
              <a:rPr lang="en-US" sz="2400" dirty="0"/>
              <a:t> </a:t>
            </a:r>
            <a:r>
              <a:rPr lang="en-US" sz="2400" dirty="0" err="1" smtClean="0"/>
              <a:t>opgegeven</a:t>
            </a:r>
            <a:r>
              <a:rPr lang="en-US" sz="2400" dirty="0" smtClean="0"/>
              <a:t>.</a:t>
            </a:r>
            <a:endParaRPr lang="en-US" sz="2400" dirty="0"/>
          </a:p>
        </p:txBody>
      </p:sp>
      <p:sp>
        <p:nvSpPr>
          <p:cNvPr id="264200" name="Text Box 8"/>
          <p:cNvSpPr txBox="1">
            <a:spLocks noChangeArrowheads="1"/>
          </p:cNvSpPr>
          <p:nvPr/>
        </p:nvSpPr>
        <p:spPr bwMode="auto">
          <a:xfrm>
            <a:off x="467544" y="2996952"/>
            <a:ext cx="8568952" cy="3477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list&lt;</a:t>
            </a:r>
            <a:r>
              <a:rPr lang="nl-NL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double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</a:t>
            </a:r>
            <a:r>
              <a:rPr lang="nl-NL" sz="20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res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 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{0.4, 1.4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1.5, 4.9, 5.0, 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8.4, 10.0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vector&lt;</a:t>
            </a:r>
            <a:r>
              <a:rPr lang="nl-NL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geheel;</a:t>
            </a:r>
            <a:endParaRPr lang="nl-NL" sz="20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Alle </a:t>
            </a:r>
            <a:r>
              <a:rPr lang="nl-NL" sz="20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resultaten </a:t>
            </a:r>
            <a:r>
              <a:rPr lang="nl-NL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&lt; 1.5 moeten worden afgerond tot </a:t>
            </a:r>
            <a:r>
              <a:rPr lang="nl-NL" sz="20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1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Alle overige resultaten</a:t>
            </a:r>
            <a:r>
              <a:rPr lang="nl-NL" sz="20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moeten </a:t>
            </a:r>
            <a:r>
              <a:rPr lang="nl-NL" sz="20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worden </a:t>
            </a:r>
            <a:r>
              <a:rPr lang="nl-NL" sz="20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afgerond</a:t>
            </a:r>
            <a:endParaRPr lang="nl-NL" sz="2000" dirty="0" smtClean="0">
              <a:solidFill>
                <a:srgbClr val="008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transform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res</a:t>
            </a:r>
            <a:r>
              <a:rPr lang="nl-NL" sz="20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.cbegin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 </a:t>
            </a:r>
            <a:r>
              <a:rPr lang="nl-NL" sz="20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res</a:t>
            </a:r>
            <a:r>
              <a:rPr lang="nl-NL" sz="20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.cend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20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back_inserter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(geheel), 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[](</a:t>
            </a:r>
            <a:r>
              <a:rPr lang="nl-NL" sz="20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double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c) </a:t>
            </a:r>
            <a:r>
              <a:rPr lang="nl-NL" sz="2000" b="1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 </a:t>
            </a:r>
            <a:r>
              <a:rPr lang="nl-NL" sz="2000" b="1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20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(c &lt; 1.5) 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1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}</a:t>
            </a:r>
            <a:endParaRPr lang="nl-NL" sz="20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return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20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round</a:t>
            </a: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(c);</a:t>
            </a:r>
            <a:endParaRPr lang="nl-NL" sz="20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20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});</a:t>
            </a:r>
            <a:endParaRPr lang="nl-NL" sz="2000" dirty="0">
              <a:solidFill>
                <a:schemeClr val="tx1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Tekstvak 2"/>
          <p:cNvSpPr txBox="1"/>
          <p:nvPr/>
        </p:nvSpPr>
        <p:spPr bwMode="auto">
          <a:xfrm>
            <a:off x="6305129" y="5589240"/>
            <a:ext cx="2339102" cy="400110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nl-NL" sz="2000" dirty="0">
                <a:solidFill>
                  <a:schemeClr val="bg1"/>
                </a:solidFill>
                <a:latin typeface="Lucida Console" panose="020B0609040504020204" pitchFamily="49" charset="0"/>
              </a:rPr>
              <a:t>1 </a:t>
            </a:r>
            <a:r>
              <a:rPr lang="nl-NL" sz="20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1 2 </a:t>
            </a:r>
            <a:r>
              <a:rPr lang="nl-NL" sz="2000" dirty="0">
                <a:solidFill>
                  <a:schemeClr val="bg1"/>
                </a:solidFill>
                <a:latin typeface="Lucida Console" panose="020B0609040504020204" pitchFamily="49" charset="0"/>
              </a:rPr>
              <a:t>5 </a:t>
            </a:r>
            <a:r>
              <a:rPr lang="nl-NL" sz="2000" dirty="0" smtClean="0">
                <a:solidFill>
                  <a:schemeClr val="bg1"/>
                </a:solidFill>
                <a:latin typeface="Lucida Console" panose="020B0609040504020204" pitchFamily="49" charset="0"/>
              </a:rPr>
              <a:t>5 8 10</a:t>
            </a:r>
          </a:p>
        </p:txBody>
      </p:sp>
    </p:spTree>
    <p:extLst>
      <p:ext uri="{BB962C8B-B14F-4D97-AF65-F5344CB8AC3E}">
        <p14:creationId xmlns:p14="http://schemas.microsoft.com/office/powerpoint/2010/main" val="13104060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B804C0C5-853F-4E48-A204-BC5371687C4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1923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Algoritmen </a:t>
            </a:r>
            <a:r>
              <a:rPr lang="en-US" sz="3200"/>
              <a:t>(vervolg)</a:t>
            </a:r>
            <a:endParaRPr lang="nl-NL" sz="3200"/>
          </a:p>
        </p:txBody>
      </p:sp>
      <p:sp>
        <p:nvSpPr>
          <p:cNvPr id="81924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81000" y="1105292"/>
            <a:ext cx="8421688" cy="5256213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nl-NL" sz="2400" dirty="0"/>
              <a:t>Kopiëren</a:t>
            </a:r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hlink"/>
                </a:solidFill>
                <a:latin typeface="Consolas"/>
              </a:rPr>
              <a:t>c</a:t>
            </a:r>
            <a:r>
              <a:rPr lang="nl-NL" sz="2000" dirty="0" err="1">
                <a:solidFill>
                  <a:schemeClr val="hlink"/>
                </a:solidFill>
                <a:latin typeface="Consolas"/>
              </a:rPr>
              <a:t>opy</a:t>
            </a:r>
            <a:r>
              <a:rPr lang="en-US" sz="2000" dirty="0"/>
              <a:t> </a:t>
            </a:r>
            <a:r>
              <a:rPr lang="en-US" sz="2000" dirty="0" err="1"/>
              <a:t>kopieer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copy_if</a:t>
            </a:r>
            <a:r>
              <a:rPr lang="en-US" sz="2000" dirty="0"/>
              <a:t> </a:t>
            </a:r>
            <a:r>
              <a:rPr lang="en-US" sz="2000" dirty="0" err="1"/>
              <a:t>kopieer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eigenschap</a:t>
            </a:r>
            <a:endParaRPr lang="nl-NL" sz="2000" dirty="0"/>
          </a:p>
          <a:p>
            <a:pPr>
              <a:lnSpc>
                <a:spcPct val="90000"/>
              </a:lnSpc>
            </a:pPr>
            <a:r>
              <a:rPr lang="nl-NL" sz="2400" dirty="0"/>
              <a:t>Bewerken</a:t>
            </a: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transform</a:t>
            </a:r>
            <a:r>
              <a:rPr lang="en-US" sz="2000" dirty="0"/>
              <a:t> </a:t>
            </a:r>
            <a:r>
              <a:rPr lang="en-US" sz="2000" dirty="0" err="1"/>
              <a:t>voer</a:t>
            </a:r>
            <a:r>
              <a:rPr lang="en-US" sz="2000" dirty="0"/>
              <a:t>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err="1" smtClean="0"/>
              <a:t>bewerking</a:t>
            </a:r>
            <a:r>
              <a:rPr lang="en-US" sz="2000" dirty="0" smtClean="0"/>
              <a:t> </a:t>
            </a:r>
            <a:r>
              <a:rPr lang="en-US" sz="2000" dirty="0" err="1"/>
              <a:t>uit</a:t>
            </a:r>
            <a:r>
              <a:rPr lang="en-US" sz="2000" dirty="0"/>
              <a:t> op </a:t>
            </a:r>
            <a:r>
              <a:rPr lang="en-US" sz="2000" dirty="0" err="1" smtClean="0"/>
              <a:t>één</a:t>
            </a:r>
            <a:r>
              <a:rPr lang="en-US" sz="2000" dirty="0" smtClean="0"/>
              <a:t> op twee ranges </a:t>
            </a:r>
            <a:r>
              <a:rPr lang="en-US" sz="2000" dirty="0" err="1" smtClean="0"/>
              <a:t>waarbij</a:t>
            </a:r>
            <a:r>
              <a:rPr lang="en-US" sz="2000" dirty="0"/>
              <a:t> </a:t>
            </a:r>
            <a:r>
              <a:rPr lang="en-US" sz="2000" dirty="0" smtClean="0"/>
              <a:t>het </a:t>
            </a:r>
            <a:r>
              <a:rPr lang="en-US" sz="2000" dirty="0" err="1" smtClean="0"/>
              <a:t>resultaat</a:t>
            </a:r>
            <a:r>
              <a:rPr lang="en-US" sz="2000" dirty="0" smtClean="0"/>
              <a:t> </a:t>
            </a:r>
            <a:r>
              <a:rPr lang="en-US" sz="2000" dirty="0" err="1" smtClean="0"/>
              <a:t>weggeschreven</a:t>
            </a:r>
            <a:r>
              <a:rPr lang="en-US" sz="2000" dirty="0" smtClean="0"/>
              <a:t> </a:t>
            </a:r>
            <a:r>
              <a:rPr lang="en-US" sz="2000" dirty="0" err="1" smtClean="0"/>
              <a:t>wordt</a:t>
            </a:r>
            <a:r>
              <a:rPr lang="en-US" sz="2000" dirty="0" smtClean="0"/>
              <a:t> </a:t>
            </a:r>
            <a:r>
              <a:rPr lang="en-US" sz="2000" dirty="0" err="1" smtClean="0"/>
              <a:t>naar</a:t>
            </a:r>
            <a:r>
              <a:rPr lang="en-US" sz="2000" dirty="0" smtClean="0"/>
              <a:t> </a:t>
            </a:r>
            <a:r>
              <a:rPr lang="en-US" sz="2000" dirty="0" err="1" smtClean="0"/>
              <a:t>een</a:t>
            </a:r>
            <a:r>
              <a:rPr lang="en-US" sz="2000" dirty="0" smtClean="0"/>
              <a:t> </a:t>
            </a:r>
            <a:r>
              <a:rPr lang="en-US" sz="2000" dirty="0" err="1" smtClean="0"/>
              <a:t>andere</a:t>
            </a:r>
            <a:r>
              <a:rPr lang="en-US" sz="2000" dirty="0" smtClean="0"/>
              <a:t> range.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replace</a:t>
            </a:r>
            <a:r>
              <a:rPr lang="en-US" sz="2000" dirty="0"/>
              <a:t> </a:t>
            </a:r>
            <a:r>
              <a:rPr lang="en-US" sz="2000" dirty="0" err="1"/>
              <a:t>vervang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waarde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replace_if</a:t>
            </a:r>
            <a:r>
              <a:rPr lang="en-US" sz="2000" dirty="0"/>
              <a:t> </a:t>
            </a:r>
            <a:r>
              <a:rPr lang="en-US" sz="2000" dirty="0" err="1"/>
              <a:t>vervang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eigenschap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replace_copy</a:t>
            </a:r>
            <a:r>
              <a:rPr lang="en-US" sz="2000" dirty="0"/>
              <a:t> </a:t>
            </a:r>
            <a:r>
              <a:rPr lang="en-US" sz="2000" dirty="0" smtClean="0">
                <a:latin typeface="Consolas"/>
              </a:rPr>
              <a:t>copy</a:t>
            </a:r>
            <a:r>
              <a:rPr lang="en-US" sz="2000" dirty="0" smtClean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>
                <a:latin typeface="Consolas"/>
              </a:rPr>
              <a:t>replace</a:t>
            </a: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replace_copy_if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copy</a:t>
            </a:r>
            <a:r>
              <a:rPr lang="en-US" sz="2000" dirty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 err="1">
                <a:latin typeface="Consolas"/>
              </a:rPr>
              <a:t>replace_if</a:t>
            </a:r>
            <a:endParaRPr lang="en-US" sz="2000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rotate</a:t>
            </a:r>
            <a:r>
              <a:rPr lang="nl-NL" sz="2000" dirty="0"/>
              <a:t> </a:t>
            </a:r>
            <a:r>
              <a:rPr lang="en-US" sz="2000" dirty="0" err="1"/>
              <a:t>roteer</a:t>
            </a:r>
            <a:r>
              <a:rPr lang="en-US" sz="2000" dirty="0"/>
              <a:t> de </a:t>
            </a:r>
            <a:r>
              <a:rPr lang="en-US" sz="2000" dirty="0" err="1"/>
              <a:t>elementen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rotate_copy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copy</a:t>
            </a:r>
            <a:r>
              <a:rPr lang="en-US" sz="2000" dirty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>
                <a:latin typeface="Consolas"/>
              </a:rPr>
              <a:t>rotate</a:t>
            </a:r>
            <a:endParaRPr lang="nl-NL" sz="2000" dirty="0">
              <a:latin typeface="Consolas"/>
            </a:endParaRPr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random_shuffle</a:t>
            </a:r>
            <a:r>
              <a:rPr lang="en-US" sz="2000" dirty="0"/>
              <a:t> </a:t>
            </a:r>
            <a:r>
              <a:rPr lang="en-US" sz="2000" dirty="0" err="1"/>
              <a:t>schud</a:t>
            </a:r>
            <a:r>
              <a:rPr lang="en-US" sz="2000" dirty="0"/>
              <a:t> de </a:t>
            </a:r>
            <a:r>
              <a:rPr lang="en-US" sz="2000" dirty="0" err="1"/>
              <a:t>elementen</a:t>
            </a:r>
            <a:r>
              <a:rPr lang="en-US" sz="2000" dirty="0"/>
              <a:t> (</a:t>
            </a:r>
            <a:r>
              <a:rPr lang="en-US" sz="2000" dirty="0" err="1"/>
              <a:t>b.v</a:t>
            </a:r>
            <a:r>
              <a:rPr lang="en-US" sz="2000" dirty="0"/>
              <a:t>. </a:t>
            </a:r>
            <a:r>
              <a:rPr lang="en-US" sz="2000" dirty="0" err="1"/>
              <a:t>kaarten</a:t>
            </a:r>
            <a:r>
              <a:rPr lang="en-US" sz="2000" dirty="0"/>
              <a:t>)</a:t>
            </a:r>
            <a:endParaRPr lang="nl-NL" sz="2000" dirty="0"/>
          </a:p>
          <a:p>
            <a:pPr>
              <a:lnSpc>
                <a:spcPct val="90000"/>
              </a:lnSpc>
            </a:pPr>
            <a:r>
              <a:rPr lang="nl-NL" sz="2400" dirty="0"/>
              <a:t>Verwisselen</a:t>
            </a:r>
          </a:p>
          <a:p>
            <a:pPr lvl="1">
              <a:lnSpc>
                <a:spcPct val="90000"/>
              </a:lnSpc>
            </a:pPr>
            <a:r>
              <a:rPr lang="nl-NL" sz="2000" dirty="0" err="1" smtClean="0">
                <a:solidFill>
                  <a:schemeClr val="hlink"/>
                </a:solidFill>
                <a:latin typeface="Consolas"/>
              </a:rPr>
              <a:t>swap_range</a:t>
            </a:r>
            <a:r>
              <a:rPr lang="en-US" sz="2000" dirty="0" smtClean="0"/>
              <a:t> </a:t>
            </a:r>
            <a:r>
              <a:rPr lang="en-US" sz="2000" dirty="0" err="1"/>
              <a:t>verwissel</a:t>
            </a:r>
            <a:r>
              <a:rPr lang="en-US" sz="2000" dirty="0"/>
              <a:t> </a:t>
            </a:r>
            <a:r>
              <a:rPr lang="en-US" sz="2000" dirty="0" smtClean="0"/>
              <a:t>ranges</a:t>
            </a:r>
            <a:endParaRPr lang="nl-NL" sz="2000" dirty="0"/>
          </a:p>
          <a:p>
            <a:pPr lvl="1">
              <a:lnSpc>
                <a:spcPct val="90000"/>
              </a:lnSpc>
            </a:pPr>
            <a:r>
              <a:rPr lang="en-US" sz="2000" dirty="0">
                <a:solidFill>
                  <a:schemeClr val="hlink"/>
                </a:solidFill>
                <a:latin typeface="Consolas"/>
              </a:rPr>
              <a:t>r</a:t>
            </a:r>
            <a:r>
              <a:rPr lang="nl-NL" sz="2000" dirty="0" err="1">
                <a:solidFill>
                  <a:schemeClr val="hlink"/>
                </a:solidFill>
                <a:latin typeface="Consolas"/>
              </a:rPr>
              <a:t>everse</a:t>
            </a:r>
            <a:r>
              <a:rPr lang="en-US" sz="2000" dirty="0"/>
              <a:t> </a:t>
            </a:r>
            <a:r>
              <a:rPr lang="en-US" sz="2000" dirty="0" err="1"/>
              <a:t>keer</a:t>
            </a:r>
            <a:r>
              <a:rPr lang="en-US" sz="2000" dirty="0"/>
              <a:t> de </a:t>
            </a:r>
            <a:r>
              <a:rPr lang="en-US" sz="2000" dirty="0" err="1"/>
              <a:t>volgorde</a:t>
            </a:r>
            <a:r>
              <a:rPr lang="en-US" sz="2000" dirty="0"/>
              <a:t> </a:t>
            </a:r>
            <a:r>
              <a:rPr lang="en-US" sz="2000" dirty="0" smtClean="0"/>
              <a:t>van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om</a:t>
            </a:r>
            <a:endParaRPr lang="en-US" sz="2000" dirty="0"/>
          </a:p>
          <a:p>
            <a:pPr lvl="1">
              <a:lnSpc>
                <a:spcPct val="90000"/>
              </a:lnSpc>
            </a:pPr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reverse_copy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copy</a:t>
            </a:r>
            <a:r>
              <a:rPr lang="en-US" sz="2000" dirty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>
                <a:latin typeface="Consolas"/>
              </a:rPr>
              <a:t>reverse</a:t>
            </a:r>
            <a:endParaRPr lang="nl-NL" sz="2000" dirty="0">
              <a:latin typeface="Consolas"/>
            </a:endParaRPr>
          </a:p>
        </p:txBody>
      </p:sp>
      <p:sp>
        <p:nvSpPr>
          <p:cNvPr id="81926" name="AutoShape 6"/>
          <p:cNvSpPr>
            <a:spLocks noChangeArrowheads="1"/>
          </p:cNvSpPr>
          <p:nvPr/>
        </p:nvSpPr>
        <p:spPr bwMode="auto">
          <a:xfrm>
            <a:off x="4716016" y="692696"/>
            <a:ext cx="3456384" cy="1080542"/>
          </a:xfrm>
          <a:prstGeom prst="wedgeRoundRectCallout">
            <a:avLst>
              <a:gd name="adj1" fmla="val -44060"/>
              <a:gd name="adj2" fmla="val 61745"/>
              <a:gd name="adj3" fmla="val 16667"/>
            </a:avLst>
          </a:prstGeom>
          <a:solidFill>
            <a:srgbClr val="FFFF00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/>
          <a:lstStyle/>
          <a:p>
            <a:pPr marL="342900" indent="-342900" algn="ctr">
              <a:buFont typeface="Wingdings" pitchFamily="2" charset="2"/>
              <a:buNone/>
            </a:pPr>
            <a:r>
              <a:rPr lang="nl-NL" dirty="0">
                <a:latin typeface="+mn-lt"/>
              </a:rPr>
              <a:t>Vergeten in C</a:t>
            </a:r>
            <a:r>
              <a:rPr lang="nl-NL" dirty="0" smtClean="0">
                <a:latin typeface="+mn-lt"/>
              </a:rPr>
              <a:t>++98</a:t>
            </a:r>
          </a:p>
          <a:p>
            <a:pPr marL="342900" indent="-342900" algn="ctr">
              <a:buFont typeface="Wingdings" pitchFamily="2" charset="2"/>
              <a:buNone/>
            </a:pPr>
            <a:r>
              <a:rPr lang="nl-NL" dirty="0" smtClean="0">
                <a:latin typeface="+mn-lt"/>
              </a:rPr>
              <a:t>toegevoegd </a:t>
            </a:r>
            <a:r>
              <a:rPr lang="nl-NL" dirty="0">
                <a:latin typeface="+mn-lt"/>
              </a:rPr>
              <a:t>in C</a:t>
            </a:r>
            <a:r>
              <a:rPr lang="nl-NL" dirty="0" smtClean="0">
                <a:latin typeface="+mn-lt"/>
              </a:rPr>
              <a:t>++11</a:t>
            </a:r>
            <a:endParaRPr lang="nl-NL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6" grpId="0" animBg="1"/>
    </p:bld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E63B5C26-6078-4072-AABC-7A249C36F8F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2947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transform</a:t>
            </a:r>
            <a:endParaRPr lang="nl-NL" dirty="0">
              <a:latin typeface="Consolas"/>
            </a:endParaRPr>
          </a:p>
        </p:txBody>
      </p:sp>
      <p:sp>
        <p:nvSpPr>
          <p:cNvPr id="82948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4" y="1124744"/>
            <a:ext cx="8389690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 smtClean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 smtClean="0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 smtClean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b="1" dirty="0" err="1">
                <a:latin typeface="Consolas"/>
              </a:rPr>
              <a:t>telop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i,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j) </a:t>
            </a:r>
            <a:r>
              <a:rPr lang="nl-NL" sz="1800" dirty="0" smtClean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latin typeface="Consolas"/>
              </a:rPr>
              <a:t> i + j</a:t>
            </a:r>
            <a:r>
              <a:rPr lang="nl-NL" sz="1800" dirty="0">
                <a:latin typeface="Consolas"/>
              </a:rPr>
              <a:t>; </a:t>
            </a: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smtClean="0">
                <a:latin typeface="Consolas"/>
              </a:rPr>
              <a:t>v = {-3 , -4, 3, 4}, w = {1, 2, 3, 4};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 </a:t>
            </a:r>
            <a:r>
              <a:rPr lang="nl-NL" sz="1800" dirty="0" err="1" smtClean="0">
                <a:latin typeface="Consolas"/>
              </a:rPr>
              <a:t>ostream_iterator</a:t>
            </a:r>
            <a:r>
              <a:rPr lang="nl-NL" sz="1800" dirty="0" smtClean="0">
                <a:latin typeface="Consolas"/>
              </a:rPr>
              <a:t>&lt;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rgbClr val="008000"/>
                </a:solidFill>
                <a:latin typeface="Consolas"/>
              </a:rPr>
              <a:t>   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Bewerking opgeven met een functie.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 err="1" smtClean="0">
                <a:latin typeface="Consolas"/>
              </a:rPr>
              <a:t>transform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w.cbegin</a:t>
            </a:r>
            <a:r>
              <a:rPr lang="nl-NL" sz="1800" dirty="0">
                <a:latin typeface="Consolas"/>
              </a:rPr>
              <a:t>(),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v.begin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b="1" dirty="0" err="1">
                <a:latin typeface="Consolas"/>
              </a:rPr>
              <a:t>telop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Bewerking opgeven met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std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 functie-objecten.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b="1" dirty="0" err="1" smtClean="0">
                <a:latin typeface="Consolas"/>
              </a:rPr>
              <a:t>transform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w.cbegin</a:t>
            </a:r>
            <a:r>
              <a:rPr lang="nl-NL" sz="1800" dirty="0">
                <a:latin typeface="Consolas"/>
              </a:rPr>
              <a:t>(),</a:t>
            </a:r>
            <a:r>
              <a:rPr lang="en-US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v.begin</a:t>
            </a:r>
            <a:r>
              <a:rPr lang="nl-NL" sz="1800" dirty="0" smtClean="0">
                <a:latin typeface="Consolas"/>
              </a:rPr>
              <a:t>()</a:t>
            </a:r>
            <a:r>
              <a:rPr lang="nn-NO" sz="1800" dirty="0" smtClean="0">
                <a:latin typeface="Consolas"/>
              </a:rPr>
              <a:t>,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n-NO" sz="1800" b="1" dirty="0" smtClean="0">
                <a:latin typeface="Consolas"/>
              </a:rPr>
              <a:t>[](</a:t>
            </a:r>
            <a:r>
              <a:rPr lang="nn-NO" sz="1800" b="1" dirty="0">
                <a:latin typeface="Consolas"/>
              </a:rPr>
              <a:t>int i1, int i2)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b="1" dirty="0">
                <a:latin typeface="Consolas"/>
              </a:rPr>
              <a:t>        return i1 + i2;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b="1" dirty="0">
                <a:latin typeface="Consolas"/>
              </a:rPr>
              <a:t>    }</a:t>
            </a:r>
            <a:r>
              <a:rPr lang="nn-NO" sz="1800" dirty="0">
                <a:latin typeface="Consolas"/>
              </a:rPr>
              <a:t>);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>
                <a:latin typeface="Consolas"/>
              </a:rPr>
              <a:t>iout</a:t>
            </a:r>
            <a:r>
              <a:rPr lang="nl-NL" sz="1800" dirty="0">
                <a:latin typeface="Consolas"/>
              </a:rPr>
              <a:t>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2850D88-84C8-4CD2-83F2-00E6DD0B0020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Algoritmen </a:t>
            </a:r>
            <a:r>
              <a:rPr lang="en-US" sz="3200"/>
              <a:t>(vervolg)</a:t>
            </a:r>
            <a:endParaRPr lang="nl-NL" sz="3200"/>
          </a:p>
        </p:txBody>
      </p:sp>
      <p:sp>
        <p:nvSpPr>
          <p:cNvPr id="83972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358775" y="1268413"/>
            <a:ext cx="8632825" cy="5256212"/>
          </a:xfrm>
        </p:spPr>
        <p:txBody>
          <a:bodyPr/>
          <a:lstStyle/>
          <a:p>
            <a:r>
              <a:rPr lang="nl-NL" sz="2400" dirty="0"/>
              <a:t>Verwijderen</a:t>
            </a: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remove</a:t>
            </a:r>
            <a:r>
              <a:rPr lang="en-US" sz="2000" dirty="0"/>
              <a:t> “verwijder”</a:t>
            </a:r>
            <a:r>
              <a:rPr lang="en-US" sz="2000" baseline="30000" dirty="0"/>
              <a:t>1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waarde</a:t>
            </a:r>
            <a:endParaRPr lang="en-US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remove_if</a:t>
            </a:r>
            <a:r>
              <a:rPr lang="en-US" sz="2000" dirty="0"/>
              <a:t> “verwijder”</a:t>
            </a:r>
            <a:r>
              <a:rPr lang="en-US" sz="2000" baseline="30000" dirty="0"/>
              <a:t>1</a:t>
            </a:r>
            <a:r>
              <a:rPr lang="en-US" sz="2000" dirty="0"/>
              <a:t> </a:t>
            </a:r>
            <a:r>
              <a:rPr lang="en-US" sz="2000" dirty="0" err="1" smtClean="0"/>
              <a:t>alle</a:t>
            </a:r>
            <a:r>
              <a:rPr lang="en-US" sz="2000" dirty="0" smtClean="0"/>
              <a:t> </a:t>
            </a:r>
            <a:r>
              <a:rPr lang="en-US" sz="2000" dirty="0" err="1" smtClean="0"/>
              <a:t>elementen</a:t>
            </a:r>
            <a:r>
              <a:rPr lang="en-US" sz="2000" dirty="0" smtClean="0"/>
              <a:t> </a:t>
            </a:r>
            <a:r>
              <a:rPr lang="en-US" sz="2000" dirty="0"/>
              <a:t>met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eigenschap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remove_copy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copy</a:t>
            </a:r>
            <a:r>
              <a:rPr lang="en-US" sz="2000" dirty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>
                <a:latin typeface="Consolas"/>
              </a:rPr>
              <a:t>remove</a:t>
            </a: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remove_copy_if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copy</a:t>
            </a:r>
            <a:r>
              <a:rPr lang="en-US" sz="2000" dirty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 err="1">
                <a:latin typeface="Consolas"/>
              </a:rPr>
              <a:t>remove_if</a:t>
            </a:r>
            <a:endParaRPr lang="nl-NL" sz="2000" dirty="0">
              <a:latin typeface="Consolas"/>
            </a:endParaRP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unique</a:t>
            </a:r>
            <a:r>
              <a:rPr lang="en-US" sz="2000" dirty="0"/>
              <a:t> “verwijder”</a:t>
            </a:r>
            <a:r>
              <a:rPr lang="en-US" sz="2000" baseline="30000" dirty="0"/>
              <a:t>1</a:t>
            </a:r>
            <a:r>
              <a:rPr lang="en-US" sz="2000" dirty="0"/>
              <a:t> </a:t>
            </a:r>
            <a:r>
              <a:rPr lang="en-US" sz="2000" dirty="0" err="1"/>
              <a:t>alle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die </a:t>
            </a:r>
            <a:r>
              <a:rPr lang="en-US" sz="2000" dirty="0" err="1"/>
              <a:t>gelijk</a:t>
            </a:r>
            <a:r>
              <a:rPr lang="en-US" sz="2000" dirty="0"/>
              <a:t> </a:t>
            </a:r>
            <a:r>
              <a:rPr lang="en-US" sz="2000" dirty="0" err="1"/>
              <a:t>zijn</a:t>
            </a:r>
            <a:r>
              <a:rPr lang="en-US" sz="2000" dirty="0"/>
              <a:t> </a:t>
            </a:r>
            <a:r>
              <a:rPr lang="en-US" sz="2000" dirty="0" err="1"/>
              <a:t>aan</a:t>
            </a:r>
            <a:r>
              <a:rPr lang="en-US" sz="2000" dirty="0"/>
              <a:t> </a:t>
            </a:r>
            <a:r>
              <a:rPr lang="en-US" sz="2000" dirty="0" err="1"/>
              <a:t>hun</a:t>
            </a:r>
            <a:r>
              <a:rPr lang="en-US" sz="2000" dirty="0"/>
              <a:t> </a:t>
            </a:r>
            <a:r>
              <a:rPr lang="en-US" sz="2000" dirty="0" err="1"/>
              <a:t>voorganger</a:t>
            </a:r>
            <a:endParaRPr lang="en-US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unique_copy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copy</a:t>
            </a:r>
            <a:r>
              <a:rPr lang="en-US" sz="2000" dirty="0"/>
              <a:t> </a:t>
            </a:r>
            <a:r>
              <a:rPr lang="en-US" sz="2000" dirty="0" err="1"/>
              <a:t>gevolgd</a:t>
            </a:r>
            <a:r>
              <a:rPr lang="en-US" sz="2000" dirty="0"/>
              <a:t> door </a:t>
            </a:r>
            <a:r>
              <a:rPr lang="en-US" sz="2000" dirty="0">
                <a:latin typeface="Consolas"/>
              </a:rPr>
              <a:t>unique</a:t>
            </a:r>
            <a:endParaRPr lang="nl-NL" sz="2000" dirty="0">
              <a:latin typeface="Consolas"/>
            </a:endParaRPr>
          </a:p>
          <a:p>
            <a:r>
              <a:rPr lang="nl-NL" sz="2400" dirty="0"/>
              <a:t>Diversen</a:t>
            </a: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fill</a:t>
            </a:r>
            <a:r>
              <a:rPr lang="en-US" sz="2000" dirty="0"/>
              <a:t> </a:t>
            </a:r>
            <a:r>
              <a:rPr lang="en-US" sz="2000" dirty="0" err="1"/>
              <a:t>maak</a:t>
            </a:r>
            <a:r>
              <a:rPr lang="en-US" sz="2000" dirty="0"/>
              <a:t> </a:t>
            </a:r>
            <a:r>
              <a:rPr lang="en-US" sz="2000" dirty="0" err="1"/>
              <a:t>alle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</a:t>
            </a:r>
            <a:r>
              <a:rPr lang="en-US" sz="2000" dirty="0" err="1"/>
              <a:t>gelijk</a:t>
            </a:r>
            <a:r>
              <a:rPr lang="en-US" sz="2000" dirty="0"/>
              <a:t> </a:t>
            </a:r>
            <a:r>
              <a:rPr lang="en-US" sz="2000" dirty="0" err="1"/>
              <a:t>aan</a:t>
            </a:r>
            <a:r>
              <a:rPr lang="en-US" sz="2000" dirty="0"/>
              <a:t>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waarde</a:t>
            </a:r>
            <a:endParaRPr lang="en-US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fill_n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fill</a:t>
            </a:r>
            <a:r>
              <a:rPr lang="en-US" sz="2000" dirty="0"/>
              <a:t> </a:t>
            </a:r>
            <a:r>
              <a:rPr lang="en-US" sz="2000" dirty="0" err="1"/>
              <a:t>alleen</a:t>
            </a:r>
            <a:r>
              <a:rPr lang="en-US" sz="2000" dirty="0"/>
              <a:t> de </a:t>
            </a:r>
            <a:r>
              <a:rPr lang="en-US" sz="2000" dirty="0" err="1"/>
              <a:t>eerste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n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generate</a:t>
            </a:r>
            <a:r>
              <a:rPr lang="en-US" sz="2000" dirty="0"/>
              <a:t> </a:t>
            </a:r>
            <a:r>
              <a:rPr lang="en-US" sz="2000" dirty="0" err="1"/>
              <a:t>maak</a:t>
            </a:r>
            <a:r>
              <a:rPr lang="en-US" sz="2000" dirty="0"/>
              <a:t> </a:t>
            </a:r>
            <a:r>
              <a:rPr lang="en-US" sz="2000" dirty="0" err="1"/>
              <a:t>alle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</a:t>
            </a:r>
            <a:r>
              <a:rPr lang="en-US" sz="2000" dirty="0" err="1"/>
              <a:t>gelijk</a:t>
            </a:r>
            <a:r>
              <a:rPr lang="en-US" sz="2000" dirty="0"/>
              <a:t> </a:t>
            </a:r>
            <a:r>
              <a:rPr lang="en-US" sz="2000" dirty="0" err="1"/>
              <a:t>aan</a:t>
            </a:r>
            <a:r>
              <a:rPr lang="en-US" sz="2000" dirty="0"/>
              <a:t> </a:t>
            </a:r>
            <a:r>
              <a:rPr lang="en-US" sz="2000" dirty="0" err="1"/>
              <a:t>uitvoer</a:t>
            </a:r>
            <a:r>
              <a:rPr lang="en-US" sz="2000" dirty="0"/>
              <a:t> van </a:t>
            </a:r>
            <a:r>
              <a:rPr lang="en-US" sz="2000" dirty="0" err="1"/>
              <a:t>bepaalde</a:t>
            </a:r>
            <a:r>
              <a:rPr lang="en-US" sz="2000" dirty="0"/>
              <a:t> </a:t>
            </a:r>
            <a:r>
              <a:rPr lang="en-US" sz="2000" dirty="0" err="1"/>
              <a:t>functie</a:t>
            </a:r>
            <a:endParaRPr lang="en-US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generate_n</a:t>
            </a:r>
            <a:r>
              <a:rPr lang="en-US" sz="2000" dirty="0"/>
              <a:t> generate </a:t>
            </a:r>
            <a:r>
              <a:rPr lang="en-US" sz="2000" dirty="0" err="1"/>
              <a:t>alleen</a:t>
            </a:r>
            <a:r>
              <a:rPr lang="en-US" sz="2000" dirty="0"/>
              <a:t> de </a:t>
            </a:r>
            <a:r>
              <a:rPr lang="en-US" sz="2000" dirty="0" err="1"/>
              <a:t>eerste</a:t>
            </a:r>
            <a:r>
              <a:rPr lang="en-US" sz="2000" dirty="0"/>
              <a:t> </a:t>
            </a:r>
            <a:r>
              <a:rPr lang="en-US" sz="2000" dirty="0">
                <a:latin typeface="Consolas"/>
              </a:rPr>
              <a:t>n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endParaRPr lang="nl-NL" sz="2000" dirty="0"/>
          </a:p>
          <a:p>
            <a:pPr>
              <a:buFont typeface="Wingdings" pitchFamily="2" charset="2"/>
              <a:buNone/>
            </a:pPr>
            <a:r>
              <a:rPr lang="en-US" sz="1800" baseline="30000" dirty="0"/>
              <a:t>1</a:t>
            </a:r>
            <a:r>
              <a:rPr lang="en-US" sz="1800" dirty="0"/>
              <a:t> </a:t>
            </a:r>
            <a:r>
              <a:rPr lang="en-US" sz="1400" dirty="0"/>
              <a:t>“</a:t>
            </a:r>
            <a:r>
              <a:rPr lang="en-US" sz="1400" dirty="0" err="1"/>
              <a:t>verwijder</a:t>
            </a:r>
            <a:r>
              <a:rPr lang="en-US" sz="1400" dirty="0"/>
              <a:t>” = </a:t>
            </a:r>
            <a:r>
              <a:rPr lang="en-US" sz="1400" dirty="0" err="1"/>
              <a:t>verwijdert</a:t>
            </a:r>
            <a:r>
              <a:rPr lang="en-US" sz="1400" dirty="0"/>
              <a:t> </a:t>
            </a:r>
            <a:r>
              <a:rPr lang="en-US" sz="1400" dirty="0" err="1"/>
              <a:t>elementen</a:t>
            </a:r>
            <a:r>
              <a:rPr lang="en-US" sz="1400" dirty="0"/>
              <a:t> </a:t>
            </a:r>
            <a:r>
              <a:rPr lang="en-US" sz="1400" dirty="0" err="1"/>
              <a:t>niet</a:t>
            </a:r>
            <a:r>
              <a:rPr lang="en-US" sz="1400" dirty="0"/>
              <a:t> </a:t>
            </a:r>
            <a:r>
              <a:rPr lang="en-US" sz="1400" dirty="0" err="1"/>
              <a:t>echt</a:t>
            </a:r>
            <a:r>
              <a:rPr lang="en-US" sz="1400" dirty="0"/>
              <a:t> (</a:t>
            </a:r>
            <a:r>
              <a:rPr lang="en-US" sz="1400" dirty="0" err="1"/>
              <a:t>geeft</a:t>
            </a:r>
            <a:r>
              <a:rPr lang="en-US" sz="1400" dirty="0"/>
              <a:t> iterator </a:t>
            </a:r>
            <a:r>
              <a:rPr lang="en-US" sz="1400" dirty="0" err="1"/>
              <a:t>terug</a:t>
            </a:r>
            <a:r>
              <a:rPr lang="en-US" sz="1400" dirty="0"/>
              <a:t> </a:t>
            </a:r>
            <a:r>
              <a:rPr lang="en-US" sz="1400" dirty="0" err="1"/>
              <a:t>om</a:t>
            </a:r>
            <a:r>
              <a:rPr lang="en-US" sz="1400" dirty="0"/>
              <a:t> </a:t>
            </a:r>
            <a:r>
              <a:rPr lang="en-US" sz="1400" dirty="0" err="1"/>
              <a:t>te</a:t>
            </a:r>
            <a:r>
              <a:rPr lang="en-US" sz="1400" dirty="0"/>
              <a:t> </a:t>
            </a:r>
            <a:r>
              <a:rPr lang="en-US" sz="1400" dirty="0" err="1"/>
              <a:t>gebruiken</a:t>
            </a:r>
            <a:r>
              <a:rPr lang="en-US" sz="1400" dirty="0"/>
              <a:t> in </a:t>
            </a:r>
            <a:r>
              <a:rPr lang="en-US" sz="1400" dirty="0">
                <a:solidFill>
                  <a:schemeClr val="hlink"/>
                </a:solidFill>
                <a:latin typeface="Consolas"/>
              </a:rPr>
              <a:t>erase</a:t>
            </a:r>
            <a:r>
              <a:rPr lang="en-US" sz="1400" dirty="0"/>
              <a:t>)</a:t>
            </a:r>
            <a:endParaRPr lang="nl-NL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07A538C-1D8E-4E43-9783-CCAF75E4DAB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>
                <a:latin typeface="Consolas"/>
              </a:rPr>
              <a:t>r</a:t>
            </a:r>
            <a:r>
              <a:rPr lang="nl-NL" dirty="0" err="1">
                <a:latin typeface="Consolas"/>
              </a:rPr>
              <a:t>emove</a:t>
            </a:r>
            <a:r>
              <a:rPr lang="en-US" dirty="0">
                <a:latin typeface="Consolas"/>
              </a:rPr>
              <a:t>_if</a:t>
            </a:r>
            <a:endParaRPr lang="nl-NL" dirty="0">
              <a:latin typeface="Consolas"/>
            </a:endParaRPr>
          </a:p>
        </p:txBody>
      </p:sp>
      <p:sp>
        <p:nvSpPr>
          <p:cNvPr id="8499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v;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 = 0; i &lt; 10</a:t>
            </a:r>
            <a:r>
              <a:rPr lang="nl-NL" sz="1800" dirty="0">
                <a:latin typeface="Consolas"/>
              </a:rPr>
              <a:t>; ++i)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v.push_back</a:t>
            </a:r>
            <a:r>
              <a:rPr lang="nl-NL" sz="1800" dirty="0" smtClean="0">
                <a:latin typeface="Consolas"/>
              </a:rPr>
              <a:t>(i * i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ostream_iterator</a:t>
            </a:r>
            <a:r>
              <a:rPr lang="nl-NL" sz="1800" dirty="0">
                <a:latin typeface="Consolas"/>
              </a:rPr>
              <a:t>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out(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"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out);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 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&gt;::</a:t>
            </a:r>
            <a:r>
              <a:rPr lang="nl-NL" sz="1800" dirty="0" err="1">
                <a:latin typeface="Consolas"/>
              </a:rPr>
              <a:t>iterator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end = </a:t>
            </a:r>
            <a:endParaRPr lang="en-US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latin typeface="Consolas"/>
              </a:rPr>
              <a:t>        </a:t>
            </a:r>
            <a:r>
              <a:rPr lang="nl-NL" sz="1800" b="1" dirty="0" err="1" smtClean="0">
                <a:latin typeface="Consolas"/>
              </a:rPr>
              <a:t>remove_if</a:t>
            </a:r>
            <a:r>
              <a:rPr lang="nl-NL" sz="1800" dirty="0" smtClean="0">
                <a:latin typeface="Consolas"/>
              </a:rPr>
              <a:t>(</a:t>
            </a:r>
            <a:r>
              <a:rPr lang="nl-NL" sz="1800" dirty="0" err="1" smtClean="0">
                <a:latin typeface="Consolas"/>
              </a:rPr>
              <a:t>v.begin</a:t>
            </a:r>
            <a:r>
              <a:rPr lang="nl-NL" sz="1800" dirty="0" smtClean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v.end</a:t>
            </a:r>
            <a:r>
              <a:rPr lang="nl-NL" sz="1800" dirty="0">
                <a:latin typeface="Consolas"/>
              </a:rPr>
              <a:t>(), [](int 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 </a:t>
            </a:r>
            <a:r>
              <a:rPr lang="nl-NL" sz="1800" dirty="0" smtClean="0">
                <a:latin typeface="Consolas"/>
              </a:rPr>
              <a:t>   return </a:t>
            </a:r>
            <a:r>
              <a:rPr lang="nl-NL" sz="1800" dirty="0">
                <a:latin typeface="Consolas"/>
              </a:rPr>
              <a:t>i % 2 ==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smtClean="0">
                <a:latin typeface="Consolas"/>
              </a:rPr>
              <a:t>    });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  </a:t>
            </a:r>
            <a:r>
              <a:rPr lang="en-US" sz="1800" dirty="0" smtClean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v.begin</a:t>
            </a:r>
            <a:r>
              <a:rPr lang="nl-NL" sz="1800" dirty="0">
                <a:latin typeface="Consolas"/>
              </a:rPr>
              <a:t>(), end, out);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out);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v.</a:t>
            </a:r>
            <a:r>
              <a:rPr lang="nl-NL" sz="1800" b="1" dirty="0" err="1">
                <a:latin typeface="Consolas"/>
              </a:rPr>
              <a:t>erase</a:t>
            </a:r>
            <a:r>
              <a:rPr lang="nl-NL" sz="1800" dirty="0">
                <a:latin typeface="Consolas"/>
              </a:rPr>
              <a:t>(end, </a:t>
            </a:r>
            <a:r>
              <a:rPr lang="nl-NL" sz="1800" dirty="0" err="1">
                <a:latin typeface="Consolas"/>
              </a:rPr>
              <a:t>v.end</a:t>
            </a:r>
            <a:r>
              <a:rPr lang="nl-NL" sz="1800" dirty="0">
                <a:latin typeface="Consolas"/>
              </a:rPr>
              <a:t>());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out);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84997" name="Text Box 4"/>
          <p:cNvSpPr txBox="1">
            <a:spLocks noChangeArrowheads="1"/>
          </p:cNvSpPr>
          <p:nvPr/>
        </p:nvSpPr>
        <p:spPr bwMode="auto">
          <a:xfrm>
            <a:off x="4716016" y="1268760"/>
            <a:ext cx="4027525" cy="1366528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1800" dirty="0" smtClean="0">
                <a:solidFill>
                  <a:schemeClr val="bg1"/>
                </a:solidFill>
                <a:latin typeface="Lucida Console" pitchFamily="49" charset="0"/>
              </a:rPr>
              <a:t>0 </a:t>
            </a:r>
            <a:r>
              <a:rPr lang="en-US" sz="1800" dirty="0">
                <a:solidFill>
                  <a:schemeClr val="bg1"/>
                </a:solidFill>
                <a:latin typeface="Lucida Console" pitchFamily="49" charset="0"/>
              </a:rPr>
              <a:t>1 4 9 16 25 36 49 64 81</a:t>
            </a:r>
          </a:p>
          <a:p>
            <a:pPr>
              <a:buFont typeface="Wingdings" pitchFamily="2" charset="2"/>
              <a:buNone/>
            </a:pPr>
            <a:r>
              <a:rPr lang="en-US" sz="1800" dirty="0">
                <a:solidFill>
                  <a:schemeClr val="bg1"/>
                </a:solidFill>
                <a:latin typeface="Lucida Console" pitchFamily="49" charset="0"/>
              </a:rPr>
              <a:t>1 9 25 49 81</a:t>
            </a:r>
          </a:p>
          <a:p>
            <a:pPr>
              <a:buFont typeface="Wingdings" pitchFamily="2" charset="2"/>
              <a:buNone/>
            </a:pPr>
            <a:r>
              <a:rPr lang="en-US" sz="1800" dirty="0">
                <a:solidFill>
                  <a:schemeClr val="bg1"/>
                </a:solidFill>
                <a:latin typeface="Lucida Console" pitchFamily="49" charset="0"/>
              </a:rPr>
              <a:t>1 9 25 49 81 25 36 49 64 81</a:t>
            </a:r>
          </a:p>
          <a:p>
            <a:pPr>
              <a:buFont typeface="Wingdings" pitchFamily="2" charset="2"/>
              <a:buNone/>
            </a:pPr>
            <a:r>
              <a:rPr lang="en-US" sz="1800" dirty="0">
                <a:solidFill>
                  <a:schemeClr val="bg1"/>
                </a:solidFill>
                <a:latin typeface="Lucida Console" pitchFamily="49" charset="0"/>
              </a:rPr>
              <a:t>1 9 25 49 81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D07A538C-1D8E-4E43-9783-CCAF75E4DAB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108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84995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smtClean="0"/>
              <a:t>Tip: </a:t>
            </a:r>
            <a:r>
              <a:rPr lang="en-US" dirty="0" smtClean="0">
                <a:latin typeface="Consolas"/>
              </a:rPr>
              <a:t>r</a:t>
            </a:r>
            <a:r>
              <a:rPr lang="nl-NL" dirty="0" err="1" smtClean="0">
                <a:latin typeface="Consolas"/>
              </a:rPr>
              <a:t>emove</a:t>
            </a:r>
            <a:r>
              <a:rPr lang="en-US" dirty="0" smtClean="0"/>
              <a:t> within </a:t>
            </a:r>
            <a:r>
              <a:rPr lang="en-US" dirty="0" smtClean="0">
                <a:latin typeface="Consolas"/>
              </a:rPr>
              <a:t>erase</a:t>
            </a:r>
            <a:endParaRPr lang="nl-NL" dirty="0">
              <a:latin typeface="Consolas"/>
            </a:endParaRPr>
          </a:p>
        </p:txBody>
      </p:sp>
      <p:sp>
        <p:nvSpPr>
          <p:cNvPr id="84996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main</a:t>
            </a:r>
            <a:r>
              <a:rPr lang="nl-NL" sz="1800" dirty="0"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vector&lt;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v;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for</a:t>
            </a:r>
            <a:r>
              <a:rPr lang="nl-NL" sz="1800" dirty="0"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i = 0; i &lt; 10</a:t>
            </a:r>
            <a:r>
              <a:rPr lang="nl-NL" sz="1800" dirty="0">
                <a:latin typeface="Consolas"/>
              </a:rPr>
              <a:t>; ++i)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 </a:t>
            </a:r>
            <a:r>
              <a:rPr lang="en-US" sz="1800" dirty="0">
                <a:latin typeface="Consolas"/>
              </a:rPr>
              <a:t>      </a:t>
            </a:r>
            <a:r>
              <a:rPr lang="nl-NL" sz="1800" dirty="0" err="1" smtClean="0">
                <a:latin typeface="Consolas"/>
              </a:rPr>
              <a:t>v.push_back</a:t>
            </a:r>
            <a:r>
              <a:rPr lang="nl-NL" sz="1800" dirty="0" smtClean="0">
                <a:latin typeface="Consolas"/>
              </a:rPr>
              <a:t>(i * i</a:t>
            </a:r>
            <a:r>
              <a:rPr lang="nl-NL" sz="1800" dirty="0"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err="1">
                <a:latin typeface="Consolas"/>
              </a:rPr>
              <a:t>ostream_iterator</a:t>
            </a:r>
            <a:r>
              <a:rPr lang="nl-NL" sz="1800" dirty="0">
                <a:latin typeface="Consolas"/>
              </a:rPr>
              <a:t>&lt;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latin typeface="Consolas"/>
              </a:rPr>
              <a:t>&gt; out(</a:t>
            </a:r>
            <a:r>
              <a:rPr lang="nl-NL" sz="1800" dirty="0" err="1">
                <a:latin typeface="Consolas"/>
              </a:rPr>
              <a:t>cout</a:t>
            </a:r>
            <a:r>
              <a:rPr lang="nl-NL" sz="1800" dirty="0">
                <a:latin typeface="Consolas"/>
              </a:rPr>
              <a:t>, " ");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out);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latin typeface="Consolas"/>
              </a:rPr>
              <a:t>    </a:t>
            </a:r>
            <a:r>
              <a:rPr lang="nl-NL" sz="1800" dirty="0" err="1" smtClean="0">
                <a:latin typeface="Consolas"/>
              </a:rPr>
              <a:t>v.</a:t>
            </a:r>
            <a:r>
              <a:rPr lang="nl-NL" sz="1800" b="1" dirty="0" err="1" smtClean="0">
                <a:latin typeface="Consolas"/>
              </a:rPr>
              <a:t>erase</a:t>
            </a:r>
            <a:r>
              <a:rPr lang="nl-NL" sz="1800" dirty="0">
                <a:latin typeface="Consolas"/>
              </a:rPr>
              <a:t>(</a:t>
            </a:r>
            <a:r>
              <a:rPr lang="nl-NL" sz="1800" b="1" dirty="0" err="1">
                <a:latin typeface="Consolas"/>
              </a:rPr>
              <a:t>remove_if</a:t>
            </a:r>
            <a:r>
              <a:rPr lang="nl-NL" sz="1800" dirty="0">
                <a:latin typeface="Consolas"/>
              </a:rPr>
              <a:t>(</a:t>
            </a:r>
            <a:r>
              <a:rPr lang="nl-NL" sz="1800" dirty="0" err="1">
                <a:latin typeface="Consolas"/>
              </a:rPr>
              <a:t>v.begin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>
                <a:latin typeface="Consolas"/>
              </a:rPr>
              <a:t>v.end</a:t>
            </a:r>
            <a:r>
              <a:rPr lang="nl-NL" sz="1800" dirty="0">
                <a:latin typeface="Consolas"/>
              </a:rPr>
              <a:t>(), [](int 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    return i % 2 ==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   </a:t>
            </a:r>
            <a:r>
              <a:rPr lang="nl-NL" sz="1800" dirty="0" smtClean="0">
                <a:latin typeface="Consolas"/>
              </a:rPr>
              <a:t>}, </a:t>
            </a:r>
            <a:r>
              <a:rPr lang="nl-NL" sz="1800" dirty="0" err="1" smtClean="0">
                <a:latin typeface="Consolas"/>
              </a:rPr>
              <a:t>v.end</a:t>
            </a:r>
            <a:r>
              <a:rPr lang="nl-NL" sz="1800" dirty="0">
                <a:latin typeface="Consolas"/>
              </a:rPr>
              <a:t>());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 smtClean="0">
                <a:latin typeface="Consolas"/>
              </a:rPr>
              <a:t>copy(</a:t>
            </a:r>
            <a:r>
              <a:rPr lang="nl-NL" sz="1800" dirty="0" err="1" smtClean="0">
                <a:latin typeface="Consolas"/>
              </a:rPr>
              <a:t>v.cbegin</a:t>
            </a:r>
            <a:r>
              <a:rPr lang="nl-NL" sz="1800" dirty="0">
                <a:latin typeface="Consolas"/>
              </a:rPr>
              <a:t>(), </a:t>
            </a:r>
            <a:r>
              <a:rPr lang="nl-NL" sz="1800" dirty="0" err="1" smtClean="0">
                <a:latin typeface="Consolas"/>
              </a:rPr>
              <a:t>v.cend</a:t>
            </a:r>
            <a:r>
              <a:rPr lang="nl-NL" sz="1800" dirty="0">
                <a:latin typeface="Consolas"/>
              </a:rPr>
              <a:t>(), out); </a:t>
            </a:r>
            <a:r>
              <a:rPr lang="nl-NL" sz="1800" dirty="0" err="1" smtClean="0">
                <a:latin typeface="Consolas"/>
              </a:rPr>
              <a:t>cout</a:t>
            </a:r>
            <a:r>
              <a:rPr lang="nl-NL" sz="1800" dirty="0" smtClean="0">
                <a:latin typeface="Consolas"/>
              </a:rPr>
              <a:t> &lt;&lt; </a:t>
            </a:r>
            <a:r>
              <a:rPr lang="nl-NL" sz="1800" dirty="0" err="1" smtClean="0">
                <a:latin typeface="Consolas"/>
              </a:rPr>
              <a:t>endl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84997" name="Text Box 4"/>
          <p:cNvSpPr txBox="1">
            <a:spLocks noChangeArrowheads="1"/>
          </p:cNvSpPr>
          <p:nvPr/>
        </p:nvSpPr>
        <p:spPr bwMode="auto">
          <a:xfrm>
            <a:off x="5076056" y="1340768"/>
            <a:ext cx="3712846" cy="664096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no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1800" dirty="0" smtClean="0">
                <a:solidFill>
                  <a:schemeClr val="bg1"/>
                </a:solidFill>
                <a:latin typeface="Lucida Console" pitchFamily="49" charset="0"/>
              </a:rPr>
              <a:t>0 </a:t>
            </a:r>
            <a:r>
              <a:rPr lang="en-US" sz="1800" dirty="0">
                <a:solidFill>
                  <a:schemeClr val="bg1"/>
                </a:solidFill>
                <a:latin typeface="Lucida Console" pitchFamily="49" charset="0"/>
              </a:rPr>
              <a:t>1 4 9 16 25 36 49 64 81</a:t>
            </a:r>
          </a:p>
          <a:p>
            <a:pPr>
              <a:buFont typeface="Wingdings" pitchFamily="2" charset="2"/>
              <a:buNone/>
            </a:pPr>
            <a:r>
              <a:rPr lang="en-US" sz="1800" dirty="0" smtClean="0">
                <a:solidFill>
                  <a:schemeClr val="bg1"/>
                </a:solidFill>
                <a:latin typeface="Lucida Console" pitchFamily="49" charset="0"/>
              </a:rPr>
              <a:t>1 </a:t>
            </a:r>
            <a:r>
              <a:rPr lang="en-US" sz="1800" dirty="0">
                <a:solidFill>
                  <a:schemeClr val="bg1"/>
                </a:solidFill>
                <a:latin typeface="Lucida Console" pitchFamily="49" charset="0"/>
              </a:rPr>
              <a:t>9 25 49 81</a:t>
            </a:r>
          </a:p>
        </p:txBody>
      </p:sp>
    </p:spTree>
    <p:extLst>
      <p:ext uri="{BB962C8B-B14F-4D97-AF65-F5344CB8AC3E}">
        <p14:creationId xmlns:p14="http://schemas.microsoft.com/office/powerpoint/2010/main" val="42857302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04464421-6028-45F6-ACF8-672D7498D899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/>
              <a:t>109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86019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040" y="4077072"/>
            <a:ext cx="4192464" cy="20870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6020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nl-NL"/>
              <a:t>Algoritmen</a:t>
            </a:r>
            <a:r>
              <a:rPr lang="en-US"/>
              <a:t> </a:t>
            </a:r>
            <a:r>
              <a:rPr lang="en-US" sz="3200"/>
              <a:t>(vervolg)</a:t>
            </a:r>
            <a:endParaRPr lang="nl-NL" sz="3200"/>
          </a:p>
        </p:txBody>
      </p:sp>
      <p:sp>
        <p:nvSpPr>
          <p:cNvPr id="86021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r>
              <a:rPr lang="nl-NL" sz="2400" dirty="0"/>
              <a:t>Sorteren</a:t>
            </a: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sort</a:t>
            </a:r>
            <a:r>
              <a:rPr lang="en-US" sz="2000" dirty="0"/>
              <a:t> </a:t>
            </a:r>
            <a:r>
              <a:rPr lang="en-US" sz="2000" dirty="0" err="1"/>
              <a:t>sorteer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O(</a:t>
            </a:r>
            <a:r>
              <a:rPr lang="en-US" sz="2000" dirty="0" err="1"/>
              <a:t>n•log</a:t>
            </a:r>
            <a:r>
              <a:rPr lang="en-US" sz="2000" dirty="0"/>
              <a:t> n)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stable_sort</a:t>
            </a:r>
            <a:r>
              <a:rPr lang="en-US" sz="2000" dirty="0"/>
              <a:t> </a:t>
            </a:r>
            <a:r>
              <a:rPr lang="en-US" sz="2000" dirty="0" err="1"/>
              <a:t>sorteer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(</a:t>
            </a:r>
            <a:r>
              <a:rPr lang="en-US" sz="2000" dirty="0" err="1"/>
              <a:t>gelijke</a:t>
            </a:r>
            <a:r>
              <a:rPr lang="en-US" sz="2000" dirty="0"/>
              <a:t> </a:t>
            </a:r>
            <a:r>
              <a:rPr lang="en-US" sz="2000" dirty="0" err="1"/>
              <a:t>elementen</a:t>
            </a:r>
            <a:r>
              <a:rPr lang="en-US" sz="2000" dirty="0"/>
              <a:t> </a:t>
            </a:r>
            <a:r>
              <a:rPr lang="en-US" sz="2000" dirty="0" err="1"/>
              <a:t>worden</a:t>
            </a:r>
            <a:r>
              <a:rPr lang="en-US" sz="2000" dirty="0"/>
              <a:t> </a:t>
            </a:r>
            <a:r>
              <a:rPr lang="en-US" sz="2000" dirty="0" err="1"/>
              <a:t>niet</a:t>
            </a:r>
            <a:r>
              <a:rPr lang="en-US" sz="2000" dirty="0"/>
              <a:t> </a:t>
            </a:r>
            <a:r>
              <a:rPr lang="en-US" sz="2000" dirty="0" err="1"/>
              <a:t>verwisseld</a:t>
            </a:r>
            <a:r>
              <a:rPr lang="en-US" sz="2000" dirty="0"/>
              <a:t>)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binary_search</a:t>
            </a:r>
            <a:r>
              <a:rPr lang="en-US" sz="2000" dirty="0"/>
              <a:t> </a:t>
            </a:r>
            <a:r>
              <a:rPr lang="en-US" sz="2000" dirty="0" err="1"/>
              <a:t>zoek</a:t>
            </a:r>
            <a:r>
              <a:rPr lang="en-US" sz="2000" dirty="0"/>
              <a:t> in </a:t>
            </a:r>
            <a:r>
              <a:rPr lang="en-US" sz="2000" dirty="0" err="1"/>
              <a:t>een</a:t>
            </a:r>
            <a:r>
              <a:rPr lang="en-US" sz="2000" dirty="0"/>
              <a:t> </a:t>
            </a:r>
            <a:r>
              <a:rPr lang="en-US" sz="2000" dirty="0" err="1"/>
              <a:t>gesorteerde</a:t>
            </a:r>
            <a:r>
              <a:rPr lang="en-US" sz="2000" dirty="0"/>
              <a:t> </a:t>
            </a:r>
            <a:r>
              <a:rPr lang="en-US" sz="2000" dirty="0" smtClean="0"/>
              <a:t>range </a:t>
            </a:r>
            <a:r>
              <a:rPr lang="en-US" sz="2000" dirty="0"/>
              <a:t>O(log n)</a:t>
            </a:r>
            <a:endParaRPr lang="nl-NL" sz="2000" dirty="0"/>
          </a:p>
          <a:p>
            <a:r>
              <a:rPr lang="nl-NL" sz="2400" dirty="0"/>
              <a:t>Set operations</a:t>
            </a:r>
            <a:r>
              <a:rPr lang="en-US" sz="2400" dirty="0"/>
              <a:t> (</a:t>
            </a:r>
            <a:r>
              <a:rPr lang="en-US" sz="2400" dirty="0" err="1"/>
              <a:t>werkt</a:t>
            </a:r>
            <a:r>
              <a:rPr lang="en-US" sz="2400" dirty="0"/>
              <a:t> </a:t>
            </a:r>
            <a:r>
              <a:rPr lang="en-US" sz="2400" dirty="0" err="1"/>
              <a:t>voor</a:t>
            </a:r>
            <a:r>
              <a:rPr lang="en-US" sz="2400" dirty="0"/>
              <a:t> </a:t>
            </a:r>
            <a:r>
              <a:rPr lang="en-US" sz="2400" dirty="0" err="1"/>
              <a:t>alle</a:t>
            </a:r>
            <a:r>
              <a:rPr lang="en-US" sz="2400" dirty="0"/>
              <a:t> </a:t>
            </a:r>
            <a:r>
              <a:rPr lang="en-US" sz="2400" dirty="0" err="1">
                <a:solidFill>
                  <a:schemeClr val="hlink"/>
                </a:solidFill>
              </a:rPr>
              <a:t>gesorteerde</a:t>
            </a:r>
            <a:r>
              <a:rPr lang="en-US" sz="2400" dirty="0"/>
              <a:t> </a:t>
            </a:r>
            <a:r>
              <a:rPr lang="en-US" sz="2400" dirty="0" smtClean="0"/>
              <a:t>ranges</a:t>
            </a:r>
            <a:r>
              <a:rPr lang="en-US" sz="2400" dirty="0"/>
              <a:t>)</a:t>
            </a:r>
            <a:endParaRPr lang="nl-NL" sz="2400" dirty="0"/>
          </a:p>
          <a:p>
            <a:pPr lvl="1"/>
            <a:r>
              <a:rPr lang="en-US" sz="2000" dirty="0" err="1">
                <a:solidFill>
                  <a:schemeClr val="hlink"/>
                </a:solidFill>
                <a:latin typeface="Consolas"/>
              </a:rPr>
              <a:t>i</a:t>
            </a:r>
            <a:r>
              <a:rPr lang="nl-NL" sz="2000" dirty="0" err="1">
                <a:solidFill>
                  <a:schemeClr val="hlink"/>
                </a:solidFill>
                <a:latin typeface="Consolas"/>
              </a:rPr>
              <a:t>ncludes</a:t>
            </a:r>
            <a:r>
              <a:rPr lang="en-US" sz="2000" dirty="0"/>
              <a:t> </a:t>
            </a:r>
            <a:r>
              <a:rPr lang="en-US" sz="2000" dirty="0" smtClean="0"/>
              <a:t>range1 </a:t>
            </a:r>
            <a:r>
              <a:rPr lang="en-US" sz="2000" dirty="0">
                <a:sym typeface="Symbol" pitchFamily="18" charset="2"/>
              </a:rPr>
              <a:t></a:t>
            </a:r>
            <a:r>
              <a:rPr lang="en-US" sz="2000" dirty="0"/>
              <a:t> </a:t>
            </a:r>
            <a:r>
              <a:rPr lang="en-US" sz="2000" dirty="0" smtClean="0"/>
              <a:t>range </a:t>
            </a:r>
            <a:r>
              <a:rPr lang="en-US" sz="2000" dirty="0"/>
              <a:t>2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set_union</a:t>
            </a:r>
            <a:r>
              <a:rPr lang="en-US" sz="2000" dirty="0"/>
              <a:t> </a:t>
            </a:r>
            <a:r>
              <a:rPr lang="en-US" sz="2000" dirty="0">
                <a:sym typeface="Symbol" pitchFamily="18" charset="2"/>
              </a:rPr>
              <a:t>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set_intersection</a:t>
            </a:r>
            <a:r>
              <a:rPr lang="en-US" sz="2000" dirty="0"/>
              <a:t> </a:t>
            </a:r>
            <a:r>
              <a:rPr lang="en-US" sz="2000" dirty="0">
                <a:sym typeface="Symbol" pitchFamily="18" charset="2"/>
              </a:rPr>
              <a:t></a:t>
            </a:r>
            <a:endParaRPr lang="nl-NL" sz="2000" dirty="0"/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set_difference</a:t>
            </a:r>
            <a:r>
              <a:rPr lang="en-US" sz="2000" dirty="0"/>
              <a:t> –</a:t>
            </a:r>
          </a:p>
          <a:p>
            <a:pPr lvl="1"/>
            <a:r>
              <a:rPr lang="nl-NL" sz="2000" dirty="0" err="1">
                <a:solidFill>
                  <a:schemeClr val="hlink"/>
                </a:solidFill>
                <a:latin typeface="Consolas"/>
              </a:rPr>
              <a:t>set_symmetric_difference</a:t>
            </a:r>
            <a:r>
              <a:rPr lang="en-US" sz="2000" dirty="0"/>
              <a:t> </a:t>
            </a:r>
            <a:r>
              <a:rPr lang="en-US" sz="2000" dirty="0">
                <a:sym typeface="Symbol" pitchFamily="18" charset="2"/>
              </a:rPr>
              <a:t></a:t>
            </a:r>
            <a:endParaRPr lang="nl-NL" sz="2000" dirty="0"/>
          </a:p>
          <a:p>
            <a:r>
              <a:rPr lang="en-US" sz="2400" dirty="0"/>
              <a:t>Meer</a:t>
            </a:r>
            <a:endParaRPr lang="nl-NL" sz="2400" dirty="0"/>
          </a:p>
          <a:p>
            <a:pPr lvl="1"/>
            <a:r>
              <a:rPr lang="nl-NL" sz="2000" dirty="0"/>
              <a:t>...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>
                <a:latin typeface="Consolas"/>
              </a:rPr>
              <a:t>mem_fn</a:t>
            </a:r>
            <a:endParaRPr lang="nl-NL" dirty="0">
              <a:latin typeface="Consolas"/>
            </a:endParaRPr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b="1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b="1" dirty="0">
                <a:latin typeface="Consolas"/>
              </a:rPr>
              <a:t> 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b="1" dirty="0" err="1">
                <a:solidFill>
                  <a:srgbClr val="A31515"/>
                </a:solidFill>
                <a:latin typeface="Consolas"/>
              </a:rPr>
              <a:t>functional</a:t>
            </a:r>
            <a:r>
              <a:rPr lang="nl-NL" sz="1800" b="1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err="1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Hond 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blaf()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Tekkel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Hond </a:t>
            </a:r>
            <a:r>
              <a:rPr lang="nl-NL" sz="1800" dirty="0" smtClean="0"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 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StBernard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Hond { </a:t>
            </a:r>
            <a:endParaRPr lang="nl-NL" sz="1800" dirty="0" smtClean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latin typeface="Consolas"/>
              </a:rPr>
              <a:t>};</a:t>
            </a: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Font typeface="Wingdings" pitchFamily="2" charset="2"/>
              <a:buNone/>
            </a:pPr>
            <a:endParaRPr lang="nl-NL" sz="1800" dirty="0">
              <a:latin typeface="Consolas"/>
            </a:endParaRPr>
          </a:p>
        </p:txBody>
      </p:sp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5096946" y="3581400"/>
            <a:ext cx="4083566" cy="28623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list&lt;Hond*&gt;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k = {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,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StBernard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,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}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;</a:t>
            </a:r>
            <a:endParaRPr lang="nl-NL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dirty="0" err="1">
                <a:solidFill>
                  <a:schemeClr val="tx1"/>
                </a:solidFill>
                <a:latin typeface="Consolas"/>
              </a:rPr>
              <a:t>for_each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</a:t>
            </a:r>
            <a:endParaRPr lang="en-US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k.cbegin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(),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k.cend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(),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   </a:t>
            </a:r>
            <a:r>
              <a:rPr lang="nl-NL" sz="1800" b="1" dirty="0" err="1" smtClean="0">
                <a:solidFill>
                  <a:schemeClr val="tx1"/>
                </a:solidFill>
                <a:latin typeface="Consolas"/>
              </a:rPr>
              <a:t>mem_fn</a:t>
            </a:r>
            <a:r>
              <a:rPr lang="nl-NL" sz="1800" b="1" dirty="0">
                <a:solidFill>
                  <a:schemeClr val="tx1"/>
                </a:solidFill>
                <a:latin typeface="Consolas"/>
              </a:rPr>
              <a:t>(&amp;Hond::blaf)</a:t>
            </a:r>
            <a:endParaRPr lang="en-US" sz="1800" b="1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127" name="Line 5"/>
          <p:cNvSpPr>
            <a:spLocks noChangeShapeType="1"/>
          </p:cNvSpPr>
          <p:nvPr/>
        </p:nvSpPr>
        <p:spPr bwMode="auto">
          <a:xfrm flipV="1">
            <a:off x="4090142" y="3789040"/>
            <a:ext cx="1066800" cy="24384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l-NL">
              <a:latin typeface="calibri" pitchFamily="34" charset="0"/>
            </a:endParaRP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6858000" y="1143000"/>
          <a:ext cx="1941513" cy="260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94" name="Drawing" r:id="rId3" imgW="2295360" imgH="3086280" progId="WPDraw30.Drawing">
                  <p:embed/>
                </p:oleObj>
              </mc:Choice>
              <mc:Fallback>
                <p:oleObj name="Drawing" r:id="rId3" imgW="2295360" imgH="3086280" progId="WPDraw30.Drawing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1143000"/>
                        <a:ext cx="1941513" cy="2609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124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 smtClean="0"/>
              <a:t>Alternatief</a:t>
            </a:r>
            <a:r>
              <a:rPr lang="en-US" dirty="0" smtClean="0"/>
              <a:t>: lambda-</a:t>
            </a:r>
            <a:r>
              <a:rPr lang="en-US" dirty="0" err="1" smtClean="0"/>
              <a:t>functie</a:t>
            </a:r>
            <a:endParaRPr lang="nl-NL" dirty="0"/>
          </a:p>
        </p:txBody>
      </p:sp>
      <p:sp>
        <p:nvSpPr>
          <p:cNvPr id="5125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iostream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&lt;list&gt;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#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include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&lt;</a:t>
            </a:r>
            <a:r>
              <a:rPr lang="nl-NL" sz="1800" dirty="0" err="1">
                <a:solidFill>
                  <a:srgbClr val="A31515"/>
                </a:solidFill>
                <a:latin typeface="Consolas"/>
              </a:rPr>
              <a:t>algorithm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&gt;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using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namespace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std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Hond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 </a:t>
            </a:r>
            <a:r>
              <a:rPr lang="en-US" sz="1800" dirty="0">
                <a:latin typeface="Consolas"/>
              </a:rPr>
              <a:t>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virtual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>
                <a:latin typeface="Consolas"/>
              </a:rPr>
              <a:t> blaf()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smtClean="0">
                <a:latin typeface="Consolas"/>
              </a:rPr>
              <a:t>= 0</a:t>
            </a:r>
            <a:r>
              <a:rPr lang="nl-NL" sz="1800" dirty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Tekkel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Hond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//...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class</a:t>
            </a:r>
            <a:r>
              <a:rPr lang="nl-NL" sz="1800" dirty="0">
                <a:latin typeface="Consolas"/>
              </a:rPr>
              <a:t> </a:t>
            </a:r>
            <a:r>
              <a:rPr lang="nl-NL" sz="1800" dirty="0" err="1">
                <a:latin typeface="Consolas"/>
              </a:rPr>
              <a:t>StBernard</a:t>
            </a:r>
            <a:r>
              <a:rPr lang="nl-NL" sz="1800" dirty="0">
                <a:latin typeface="Consolas"/>
              </a:rPr>
              <a:t>: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latin typeface="Consolas"/>
              </a:rPr>
              <a:t> Hond {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latin typeface="Consolas"/>
              </a:rPr>
              <a:t>};</a:t>
            </a:r>
          </a:p>
        </p:txBody>
      </p:sp>
      <p:sp>
        <p:nvSpPr>
          <p:cNvPr id="5126" name="Text Box 4"/>
          <p:cNvSpPr txBox="1">
            <a:spLocks noChangeArrowheads="1"/>
          </p:cNvSpPr>
          <p:nvPr/>
        </p:nvSpPr>
        <p:spPr bwMode="auto">
          <a:xfrm>
            <a:off x="5105400" y="3501008"/>
            <a:ext cx="4075112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chemeClr val="tx1"/>
                </a:solidFill>
                <a:latin typeface="Consolas"/>
              </a:rPr>
              <a:t>main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() {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list&lt;Hond*&gt;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k = {</a:t>
            </a:r>
            <a:endParaRPr lang="nl-NL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,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StBernard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,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schemeClr val="tx1"/>
                </a:solidFill>
                <a:latin typeface="Consolas"/>
              </a:rPr>
              <a:t>    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new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Tekkel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};</a:t>
            </a:r>
            <a:endParaRPr lang="nl-NL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dirty="0">
                <a:solidFill>
                  <a:schemeClr val="tx1"/>
                </a:solidFill>
                <a:latin typeface="Consolas"/>
              </a:rPr>
              <a:t>   </a:t>
            </a:r>
            <a:r>
              <a:rPr lang="nl-NL" sz="1800" dirty="0" err="1">
                <a:solidFill>
                  <a:schemeClr val="tx1"/>
                </a:solidFill>
                <a:latin typeface="Consolas"/>
              </a:rPr>
              <a:t>for_each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</a:t>
            </a:r>
            <a:endParaRPr lang="en-US" sz="1800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k.cbegin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(), </a:t>
            </a:r>
            <a:r>
              <a:rPr lang="nl-NL" sz="1800" dirty="0" err="1" smtClean="0">
                <a:solidFill>
                  <a:schemeClr val="tx1"/>
                </a:solidFill>
                <a:latin typeface="Consolas"/>
              </a:rPr>
              <a:t>k.cend</a:t>
            </a:r>
            <a:r>
              <a:rPr lang="nl-NL" sz="1800" dirty="0" smtClean="0">
                <a:solidFill>
                  <a:schemeClr val="tx1"/>
                </a:solidFill>
                <a:latin typeface="Consolas"/>
              </a:rPr>
              <a:t>(),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 smtClean="0">
                <a:solidFill>
                  <a:schemeClr val="tx1"/>
                </a:solidFill>
                <a:latin typeface="Consolas"/>
              </a:rPr>
              <a:t>        [](</a:t>
            </a:r>
            <a:r>
              <a:rPr lang="nl-NL" sz="1800" b="1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b="1" dirty="0" smtClean="0">
                <a:solidFill>
                  <a:schemeClr val="tx1"/>
                </a:solidFill>
                <a:latin typeface="Consolas"/>
              </a:rPr>
              <a:t> Hond* </a:t>
            </a:r>
            <a:r>
              <a:rPr lang="nl-NL" sz="1800" b="1" dirty="0" err="1" smtClean="0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1800" b="1" dirty="0" smtClean="0">
                <a:solidFill>
                  <a:schemeClr val="tx1"/>
                </a:solidFill>
                <a:latin typeface="Consolas"/>
              </a:rPr>
              <a:t>) {</a:t>
            </a:r>
            <a:endParaRPr lang="nl-NL" sz="1800" b="1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b="1" dirty="0">
                <a:solidFill>
                  <a:schemeClr val="tx1"/>
                </a:solidFill>
                <a:latin typeface="Consolas"/>
              </a:rPr>
              <a:t>  </a:t>
            </a:r>
            <a:r>
              <a:rPr lang="en-US" sz="1800" b="1" dirty="0">
                <a:solidFill>
                  <a:schemeClr val="tx1"/>
                </a:solidFill>
                <a:latin typeface="Consolas"/>
              </a:rPr>
              <a:t>      </a:t>
            </a:r>
            <a:r>
              <a:rPr lang="nl-NL" sz="1800" b="1" dirty="0" smtClean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1800" b="1" dirty="0" err="1" smtClean="0">
                <a:solidFill>
                  <a:schemeClr val="tx1"/>
                </a:solidFill>
                <a:latin typeface="Consolas"/>
              </a:rPr>
              <a:t>hp</a:t>
            </a:r>
            <a:r>
              <a:rPr lang="nl-NL" sz="1800" b="1" dirty="0" smtClean="0">
                <a:solidFill>
                  <a:schemeClr val="tx1"/>
                </a:solidFill>
                <a:latin typeface="Consolas"/>
              </a:rPr>
              <a:t>-&gt;blaf();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b="1" dirty="0">
                <a:solidFill>
                  <a:schemeClr val="tx1"/>
                </a:solidFill>
                <a:latin typeface="Consolas"/>
              </a:rPr>
              <a:t> </a:t>
            </a:r>
            <a:r>
              <a:rPr lang="en-US" sz="1800" b="1" dirty="0" smtClean="0">
                <a:solidFill>
                  <a:schemeClr val="tx1"/>
                </a:solidFill>
                <a:latin typeface="Consolas"/>
              </a:rPr>
              <a:t>       }</a:t>
            </a:r>
            <a:endParaRPr lang="en-US" sz="1800" b="1" dirty="0">
              <a:solidFill>
                <a:schemeClr val="tx1"/>
              </a:solidFill>
              <a:latin typeface="Consolas"/>
            </a:endParaRP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en-US" sz="1800" dirty="0">
                <a:solidFill>
                  <a:schemeClr val="tx1"/>
                </a:solidFill>
                <a:latin typeface="Consolas"/>
              </a:rPr>
              <a:t>    </a:t>
            </a:r>
            <a:r>
              <a:rPr lang="nl-NL" sz="1800" dirty="0">
                <a:solidFill>
                  <a:schemeClr val="tx1"/>
                </a:solidFill>
                <a:latin typeface="Consolas"/>
              </a:rPr>
              <a:t>);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127" name="Line 5"/>
          <p:cNvSpPr>
            <a:spLocks noChangeShapeType="1"/>
          </p:cNvSpPr>
          <p:nvPr/>
        </p:nvSpPr>
        <p:spPr bwMode="auto">
          <a:xfrm flipV="1">
            <a:off x="4067944" y="3717032"/>
            <a:ext cx="1066800" cy="2438400"/>
          </a:xfrm>
          <a:prstGeom prst="line">
            <a:avLst/>
          </a:prstGeom>
          <a:noFill/>
          <a:ln w="190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nl-NL">
              <a:latin typeface="calibri" pitchFamily="34" charset="0"/>
            </a:endParaRPr>
          </a:p>
        </p:txBody>
      </p:sp>
      <p:graphicFrame>
        <p:nvGraphicFramePr>
          <p:cNvPr id="5122" name="Object 6"/>
          <p:cNvGraphicFramePr>
            <a:graphicFrameLocks noChangeAspect="1"/>
          </p:cNvGraphicFramePr>
          <p:nvPr/>
        </p:nvGraphicFramePr>
        <p:xfrm>
          <a:off x="6858000" y="1143000"/>
          <a:ext cx="1941513" cy="2609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629" name="Drawing" r:id="rId3" imgW="2295360" imgH="3086280" progId="WPDraw30.Drawing">
                  <p:embed/>
                </p:oleObj>
              </mc:Choice>
              <mc:Fallback>
                <p:oleObj name="Drawing" r:id="rId3" imgW="2295360" imgH="3086280" progId="WPDraw30.Drawing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58000" y="1143000"/>
                        <a:ext cx="1941513" cy="2609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3678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Algoritmen</a:t>
            </a:r>
            <a:r>
              <a:rPr lang="en-US" dirty="0" smtClean="0"/>
              <a:t> en </a:t>
            </a:r>
            <a:r>
              <a:rPr lang="en-US" dirty="0" err="1" smtClean="0"/>
              <a:t>Datastructuren</a:t>
            </a:r>
            <a:endParaRPr lang="nl-NL" dirty="0"/>
          </a:p>
        </p:txBody>
      </p:sp>
      <p:sp>
        <p:nvSpPr>
          <p:cNvPr id="92162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ALGODS Week 5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266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smtClean="0"/>
              <a:t>Games</a:t>
            </a:r>
            <a:endParaRPr lang="nl-NL"/>
          </a:p>
        </p:txBody>
      </p:sp>
      <p:sp>
        <p:nvSpPr>
          <p:cNvPr id="13926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Spel met 2 spelers, die elk afwisselend aan de beurt zijn.</a:t>
            </a:r>
          </a:p>
          <a:p>
            <a:pPr lvl="1"/>
            <a:r>
              <a:rPr lang="en-US" dirty="0" err="1" smtClean="0"/>
              <a:t>Boter</a:t>
            </a:r>
            <a:r>
              <a:rPr lang="en-US" dirty="0" smtClean="0"/>
              <a:t> </a:t>
            </a:r>
            <a:r>
              <a:rPr lang="en-US" dirty="0" err="1" smtClean="0"/>
              <a:t>Kaas</a:t>
            </a:r>
            <a:r>
              <a:rPr lang="en-US" dirty="0" smtClean="0"/>
              <a:t> en </a:t>
            </a:r>
            <a:r>
              <a:rPr lang="en-US" dirty="0" err="1" smtClean="0"/>
              <a:t>Eieren</a:t>
            </a:r>
            <a:r>
              <a:rPr lang="en-US" dirty="0" smtClean="0"/>
              <a:t> (Tic-Tac-Toe).</a:t>
            </a:r>
          </a:p>
          <a:p>
            <a:pPr lvl="1"/>
            <a:r>
              <a:rPr lang="en-US" dirty="0" smtClean="0"/>
              <a:t>4 op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rij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Zeeslag</a:t>
            </a:r>
            <a:endParaRPr lang="en-US" dirty="0" smtClean="0"/>
          </a:p>
          <a:p>
            <a:pPr lvl="1"/>
            <a:r>
              <a:rPr lang="en-US" dirty="0" err="1" smtClean="0"/>
              <a:t>Dammen</a:t>
            </a:r>
            <a:r>
              <a:rPr lang="en-US" dirty="0" smtClean="0"/>
              <a:t>, </a:t>
            </a:r>
            <a:r>
              <a:rPr lang="en-US" dirty="0" err="1" smtClean="0"/>
              <a:t>Schaken</a:t>
            </a:r>
            <a:r>
              <a:rPr lang="en-US" dirty="0" smtClean="0"/>
              <a:t>, Go, …</a:t>
            </a:r>
            <a:endParaRPr lang="nl-NL" dirty="0" smtClean="0"/>
          </a:p>
          <a:p>
            <a:r>
              <a:rPr lang="en-US" dirty="0" smtClean="0"/>
              <a:t>Hoe </a:t>
            </a:r>
            <a:r>
              <a:rPr lang="en-US" dirty="0" err="1" smtClean="0"/>
              <a:t>vind</a:t>
            </a:r>
            <a:r>
              <a:rPr lang="en-US" dirty="0" smtClean="0"/>
              <a:t> je de </a:t>
            </a:r>
            <a:r>
              <a:rPr lang="en-US" dirty="0" err="1" smtClean="0"/>
              <a:t>beste</a:t>
            </a:r>
            <a:r>
              <a:rPr lang="en-US" dirty="0" smtClean="0"/>
              <a:t> </a:t>
            </a:r>
            <a:r>
              <a:rPr lang="en-US" dirty="0" err="1" smtClean="0"/>
              <a:t>zet</a:t>
            </a:r>
            <a:r>
              <a:rPr lang="en-US" dirty="0" smtClean="0"/>
              <a:t>?</a:t>
            </a:r>
          </a:p>
          <a:p>
            <a:pPr lvl="1"/>
            <a:r>
              <a:rPr lang="en-US" dirty="0" err="1" smtClean="0"/>
              <a:t>Bouw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game tree.</a:t>
            </a:r>
          </a:p>
          <a:p>
            <a:pPr lvl="1"/>
            <a:r>
              <a:rPr lang="en-US" dirty="0" smtClean="0"/>
              <a:t>Pas het </a:t>
            </a:r>
            <a:r>
              <a:rPr lang="en-US" dirty="0" err="1" smtClean="0"/>
              <a:t>minimax</a:t>
            </a:r>
            <a:r>
              <a:rPr lang="en-US" dirty="0" smtClean="0"/>
              <a:t> </a:t>
            </a:r>
            <a:r>
              <a:rPr lang="en-US" dirty="0" err="1" smtClean="0"/>
              <a:t>algoritme</a:t>
            </a:r>
            <a:r>
              <a:rPr lang="en-US" dirty="0" smtClean="0"/>
              <a:t> toe.</a:t>
            </a:r>
          </a:p>
          <a:p>
            <a:pPr lvl="1"/>
            <a:r>
              <a:rPr lang="en-US" dirty="0" err="1" smtClean="0"/>
              <a:t>Gebruik</a:t>
            </a:r>
            <a:r>
              <a:rPr lang="en-US" dirty="0" smtClean="0"/>
              <a:t> alpha-beta pruning om </a:t>
            </a:r>
            <a:r>
              <a:rPr lang="en-US" dirty="0" err="1" smtClean="0"/>
              <a:t>minimax</a:t>
            </a:r>
            <a:r>
              <a:rPr lang="en-US" dirty="0" smtClean="0"/>
              <a:t> </a:t>
            </a:r>
            <a:r>
              <a:rPr lang="en-US" dirty="0" err="1" smtClean="0"/>
              <a:t>sneller</a:t>
            </a:r>
            <a:r>
              <a:rPr lang="en-US" dirty="0" smtClean="0"/>
              <a:t> </a:t>
            </a:r>
            <a:r>
              <a:rPr lang="en-US" dirty="0" err="1" smtClean="0"/>
              <a:t>te</a:t>
            </a:r>
            <a:r>
              <a:rPr lang="en-US" dirty="0" smtClean="0"/>
              <a:t> </a:t>
            </a:r>
            <a:r>
              <a:rPr lang="en-US" dirty="0" err="1" smtClean="0"/>
              <a:t>maken</a:t>
            </a:r>
            <a:r>
              <a:rPr lang="en-US" dirty="0" smtClean="0"/>
              <a:t>.</a:t>
            </a:r>
          </a:p>
          <a:p>
            <a:endParaRPr lang="nl-NL" dirty="0"/>
          </a:p>
        </p:txBody>
      </p:sp>
      <p:pic>
        <p:nvPicPr>
          <p:cNvPr id="139268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2060575"/>
            <a:ext cx="3635375" cy="29241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292" name="Rectangle 4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/>
              <a:t>Game tree</a:t>
            </a:r>
            <a:endParaRPr lang="nl-NL"/>
          </a:p>
        </p:txBody>
      </p:sp>
      <p:grpSp>
        <p:nvGrpSpPr>
          <p:cNvPr id="140293" name="Group 5"/>
          <p:cNvGrpSpPr>
            <a:grpSpLocks/>
          </p:cNvGrpSpPr>
          <p:nvPr/>
        </p:nvGrpSpPr>
        <p:grpSpPr bwMode="auto">
          <a:xfrm>
            <a:off x="4211638" y="1196975"/>
            <a:ext cx="990600" cy="990600"/>
            <a:chOff x="1632" y="1392"/>
            <a:chExt cx="1056" cy="927"/>
          </a:xfrm>
        </p:grpSpPr>
        <p:sp>
          <p:nvSpPr>
            <p:cNvPr id="140294" name="Rectangle 6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295" name="Text Box 7"/>
            <p:cNvSpPr txBox="1">
              <a:spLocks noChangeArrowheads="1"/>
            </p:cNvSpPr>
            <p:nvPr/>
          </p:nvSpPr>
          <p:spPr bwMode="auto">
            <a:xfrm>
              <a:off x="2399" y="1392"/>
              <a:ext cx="240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296" name="Text Box 8"/>
            <p:cNvSpPr txBox="1">
              <a:spLocks noChangeArrowheads="1"/>
            </p:cNvSpPr>
            <p:nvPr/>
          </p:nvSpPr>
          <p:spPr bwMode="auto">
            <a:xfrm>
              <a:off x="2399" y="1392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297" name="Rectangle 9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298" name="Rectangle 10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299" name="Rectangle 11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00" name="Rectangle 12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01" name="Rectangle 13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02" name="Rectangle 14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03" name="Rectangle 15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04" name="Rectangle 16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05" name="Text Box 17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06" name="Text Box 18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07" name="Text Box 19"/>
            <p:cNvSpPr txBox="1">
              <a:spLocks noChangeArrowheads="1"/>
            </p:cNvSpPr>
            <p:nvPr/>
          </p:nvSpPr>
          <p:spPr bwMode="auto">
            <a:xfrm>
              <a:off x="1681" y="1729"/>
              <a:ext cx="21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308" name="Group 20"/>
          <p:cNvGrpSpPr>
            <a:grpSpLocks/>
          </p:cNvGrpSpPr>
          <p:nvPr/>
        </p:nvGrpSpPr>
        <p:grpSpPr bwMode="auto">
          <a:xfrm>
            <a:off x="7956550" y="2636838"/>
            <a:ext cx="919163" cy="990600"/>
            <a:chOff x="1632" y="1392"/>
            <a:chExt cx="1056" cy="927"/>
          </a:xfrm>
        </p:grpSpPr>
        <p:sp>
          <p:nvSpPr>
            <p:cNvPr id="140309" name="Rectangle 21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0" name="Text Box 22"/>
            <p:cNvSpPr txBox="1">
              <a:spLocks noChangeArrowheads="1"/>
            </p:cNvSpPr>
            <p:nvPr/>
          </p:nvSpPr>
          <p:spPr bwMode="auto">
            <a:xfrm>
              <a:off x="2400" y="1392"/>
              <a:ext cx="239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311" name="Text Box 23"/>
            <p:cNvSpPr txBox="1">
              <a:spLocks noChangeArrowheads="1"/>
            </p:cNvSpPr>
            <p:nvPr/>
          </p:nvSpPr>
          <p:spPr bwMode="auto">
            <a:xfrm>
              <a:off x="2400" y="1392"/>
              <a:ext cx="213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12" name="Rectangle 24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3" name="Rectangle 25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4" name="Rectangle 26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5" name="Rectangle 27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6" name="Rectangle 28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317" name="Rectangle 29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8" name="Rectangle 30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19" name="Rectangle 31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20" name="Text Box 32"/>
            <p:cNvSpPr txBox="1">
              <a:spLocks noChangeArrowheads="1"/>
            </p:cNvSpPr>
            <p:nvPr/>
          </p:nvSpPr>
          <p:spPr bwMode="auto">
            <a:xfrm>
              <a:off x="2400" y="1729"/>
              <a:ext cx="213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21" name="Text Box 33"/>
            <p:cNvSpPr txBox="1">
              <a:spLocks noChangeArrowheads="1"/>
            </p:cNvSpPr>
            <p:nvPr/>
          </p:nvSpPr>
          <p:spPr bwMode="auto">
            <a:xfrm>
              <a:off x="2400" y="1729"/>
              <a:ext cx="213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22" name="Text Box 34"/>
            <p:cNvSpPr txBox="1">
              <a:spLocks noChangeArrowheads="1"/>
            </p:cNvSpPr>
            <p:nvPr/>
          </p:nvSpPr>
          <p:spPr bwMode="auto">
            <a:xfrm>
              <a:off x="1681" y="1729"/>
              <a:ext cx="21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323" name="Group 35"/>
          <p:cNvGrpSpPr>
            <a:grpSpLocks/>
          </p:cNvGrpSpPr>
          <p:nvPr/>
        </p:nvGrpSpPr>
        <p:grpSpPr bwMode="auto">
          <a:xfrm>
            <a:off x="1331913" y="2708275"/>
            <a:ext cx="990600" cy="990600"/>
            <a:chOff x="1632" y="1392"/>
            <a:chExt cx="1056" cy="927"/>
          </a:xfrm>
        </p:grpSpPr>
        <p:sp>
          <p:nvSpPr>
            <p:cNvPr id="140324" name="Rectangle 36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25" name="Text Box 37"/>
            <p:cNvSpPr txBox="1">
              <a:spLocks noChangeArrowheads="1"/>
            </p:cNvSpPr>
            <p:nvPr/>
          </p:nvSpPr>
          <p:spPr bwMode="auto">
            <a:xfrm>
              <a:off x="2399" y="1392"/>
              <a:ext cx="240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326" name="Text Box 38"/>
            <p:cNvSpPr txBox="1">
              <a:spLocks noChangeArrowheads="1"/>
            </p:cNvSpPr>
            <p:nvPr/>
          </p:nvSpPr>
          <p:spPr bwMode="auto">
            <a:xfrm>
              <a:off x="2399" y="1392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27" name="Rectangle 39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28" name="Rectangle 40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29" name="Rectangle 41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30" name="Rectangle 42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31" name="Rectangle 43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32" name="Rectangle 44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33" name="Rectangle 45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334" name="Rectangle 46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35" name="Text Box 47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36" name="Text Box 48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37" name="Text Box 49"/>
            <p:cNvSpPr txBox="1">
              <a:spLocks noChangeArrowheads="1"/>
            </p:cNvSpPr>
            <p:nvPr/>
          </p:nvSpPr>
          <p:spPr bwMode="auto">
            <a:xfrm>
              <a:off x="1681" y="1729"/>
              <a:ext cx="21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338" name="Group 50"/>
          <p:cNvGrpSpPr>
            <a:grpSpLocks/>
          </p:cNvGrpSpPr>
          <p:nvPr/>
        </p:nvGrpSpPr>
        <p:grpSpPr bwMode="auto">
          <a:xfrm>
            <a:off x="3995738" y="2708275"/>
            <a:ext cx="990600" cy="990600"/>
            <a:chOff x="1632" y="1392"/>
            <a:chExt cx="1056" cy="927"/>
          </a:xfrm>
        </p:grpSpPr>
        <p:sp>
          <p:nvSpPr>
            <p:cNvPr id="140339" name="Rectangle 51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0" name="Text Box 52"/>
            <p:cNvSpPr txBox="1">
              <a:spLocks noChangeArrowheads="1"/>
            </p:cNvSpPr>
            <p:nvPr/>
          </p:nvSpPr>
          <p:spPr bwMode="auto">
            <a:xfrm>
              <a:off x="2399" y="1392"/>
              <a:ext cx="240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341" name="Text Box 53"/>
            <p:cNvSpPr txBox="1">
              <a:spLocks noChangeArrowheads="1"/>
            </p:cNvSpPr>
            <p:nvPr/>
          </p:nvSpPr>
          <p:spPr bwMode="auto">
            <a:xfrm>
              <a:off x="2399" y="1392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42" name="Rectangle 54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343" name="Rectangle 55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4" name="Rectangle 56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5" name="Rectangle 57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6" name="Rectangle 58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7" name="Rectangle 59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8" name="Rectangle 60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49" name="Rectangle 61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50" name="Text Box 62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51" name="Text Box 63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52" name="Text Box 64"/>
            <p:cNvSpPr txBox="1">
              <a:spLocks noChangeArrowheads="1"/>
            </p:cNvSpPr>
            <p:nvPr/>
          </p:nvSpPr>
          <p:spPr bwMode="auto">
            <a:xfrm>
              <a:off x="1681" y="1729"/>
              <a:ext cx="21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sp>
        <p:nvSpPr>
          <p:cNvPr id="140353" name="Line 65"/>
          <p:cNvSpPr>
            <a:spLocks noChangeShapeType="1"/>
          </p:cNvSpPr>
          <p:nvPr/>
        </p:nvSpPr>
        <p:spPr bwMode="auto">
          <a:xfrm flipH="1">
            <a:off x="1835150" y="2205038"/>
            <a:ext cx="2813050" cy="503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grpSp>
        <p:nvGrpSpPr>
          <p:cNvPr id="140355" name="Group 67"/>
          <p:cNvGrpSpPr>
            <a:grpSpLocks/>
          </p:cNvGrpSpPr>
          <p:nvPr/>
        </p:nvGrpSpPr>
        <p:grpSpPr bwMode="auto">
          <a:xfrm>
            <a:off x="2700338" y="2708275"/>
            <a:ext cx="990600" cy="990600"/>
            <a:chOff x="1632" y="1392"/>
            <a:chExt cx="1056" cy="927"/>
          </a:xfrm>
        </p:grpSpPr>
        <p:sp>
          <p:nvSpPr>
            <p:cNvPr id="140356" name="Rectangle 68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357" name="Text Box 69"/>
            <p:cNvSpPr txBox="1">
              <a:spLocks noChangeArrowheads="1"/>
            </p:cNvSpPr>
            <p:nvPr/>
          </p:nvSpPr>
          <p:spPr bwMode="auto">
            <a:xfrm>
              <a:off x="2399" y="1392"/>
              <a:ext cx="240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358" name="Text Box 70"/>
            <p:cNvSpPr txBox="1">
              <a:spLocks noChangeArrowheads="1"/>
            </p:cNvSpPr>
            <p:nvPr/>
          </p:nvSpPr>
          <p:spPr bwMode="auto">
            <a:xfrm>
              <a:off x="2399" y="1392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59" name="Rectangle 71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0" name="Rectangle 72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1" name="Rectangle 73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2" name="Rectangle 74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3" name="Rectangle 75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4" name="Rectangle 76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5" name="Rectangle 77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6" name="Rectangle 78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67" name="Text Box 79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68" name="Text Box 80"/>
            <p:cNvSpPr txBox="1">
              <a:spLocks noChangeArrowheads="1"/>
            </p:cNvSpPr>
            <p:nvPr/>
          </p:nvSpPr>
          <p:spPr bwMode="auto">
            <a:xfrm>
              <a:off x="2399" y="1729"/>
              <a:ext cx="215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69" name="Text Box 81"/>
            <p:cNvSpPr txBox="1">
              <a:spLocks noChangeArrowheads="1"/>
            </p:cNvSpPr>
            <p:nvPr/>
          </p:nvSpPr>
          <p:spPr bwMode="auto">
            <a:xfrm>
              <a:off x="1681" y="1729"/>
              <a:ext cx="212" cy="42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sp>
        <p:nvSpPr>
          <p:cNvPr id="140370" name="Line 82"/>
          <p:cNvSpPr>
            <a:spLocks noChangeShapeType="1"/>
          </p:cNvSpPr>
          <p:nvPr/>
        </p:nvSpPr>
        <p:spPr bwMode="auto">
          <a:xfrm flipH="1">
            <a:off x="3203575" y="2205038"/>
            <a:ext cx="1368425" cy="503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71" name="Line 83"/>
          <p:cNvSpPr>
            <a:spLocks noChangeShapeType="1"/>
          </p:cNvSpPr>
          <p:nvPr/>
        </p:nvSpPr>
        <p:spPr bwMode="auto">
          <a:xfrm>
            <a:off x="4643438" y="2205038"/>
            <a:ext cx="1657350" cy="503237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72" name="Line 84"/>
          <p:cNvSpPr>
            <a:spLocks noChangeShapeType="1"/>
          </p:cNvSpPr>
          <p:nvPr/>
        </p:nvSpPr>
        <p:spPr bwMode="auto">
          <a:xfrm>
            <a:off x="4643438" y="2205038"/>
            <a:ext cx="3744912" cy="431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73" name="Line 85"/>
          <p:cNvSpPr>
            <a:spLocks noChangeShapeType="1"/>
          </p:cNvSpPr>
          <p:nvPr/>
        </p:nvSpPr>
        <p:spPr bwMode="auto">
          <a:xfrm flipH="1">
            <a:off x="990600" y="5105400"/>
            <a:ext cx="849313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74" name="Line 86"/>
          <p:cNvSpPr>
            <a:spLocks noChangeShapeType="1"/>
          </p:cNvSpPr>
          <p:nvPr/>
        </p:nvSpPr>
        <p:spPr bwMode="auto">
          <a:xfrm>
            <a:off x="1898650" y="5105400"/>
            <a:ext cx="82550" cy="685800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75" name="Line 87"/>
          <p:cNvSpPr>
            <a:spLocks noChangeShapeType="1"/>
          </p:cNvSpPr>
          <p:nvPr/>
        </p:nvSpPr>
        <p:spPr bwMode="auto">
          <a:xfrm>
            <a:off x="1898650" y="5105400"/>
            <a:ext cx="3681413" cy="700088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76" name="Line 88"/>
          <p:cNvSpPr>
            <a:spLocks noChangeShapeType="1"/>
          </p:cNvSpPr>
          <p:nvPr/>
        </p:nvSpPr>
        <p:spPr bwMode="auto">
          <a:xfrm>
            <a:off x="5219700" y="3141663"/>
            <a:ext cx="2592388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grpSp>
        <p:nvGrpSpPr>
          <p:cNvPr id="140378" name="Group 90"/>
          <p:cNvGrpSpPr>
            <a:grpSpLocks/>
          </p:cNvGrpSpPr>
          <p:nvPr/>
        </p:nvGrpSpPr>
        <p:grpSpPr bwMode="auto">
          <a:xfrm>
            <a:off x="250825" y="4259263"/>
            <a:ext cx="849313" cy="849312"/>
            <a:chOff x="1632" y="1392"/>
            <a:chExt cx="1056" cy="927"/>
          </a:xfrm>
        </p:grpSpPr>
        <p:sp>
          <p:nvSpPr>
            <p:cNvPr id="140379" name="Rectangle 91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80" name="Text Box 92"/>
            <p:cNvSpPr txBox="1">
              <a:spLocks noChangeArrowheads="1"/>
            </p:cNvSpPr>
            <p:nvPr/>
          </p:nvSpPr>
          <p:spPr bwMode="auto">
            <a:xfrm>
              <a:off x="2398" y="1392"/>
              <a:ext cx="241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381" name="Text Box 93"/>
            <p:cNvSpPr txBox="1">
              <a:spLocks noChangeArrowheads="1"/>
            </p:cNvSpPr>
            <p:nvPr/>
          </p:nvSpPr>
          <p:spPr bwMode="auto">
            <a:xfrm>
              <a:off x="2390" y="1392"/>
              <a:ext cx="22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82" name="Rectangle 94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0383" name="Rectangle 95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84" name="Rectangle 96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85" name="Rectangle 97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86" name="Rectangle 98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87" name="Rectangle 99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88" name="Rectangle 100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389" name="Rectangle 101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90" name="Text Box 102"/>
            <p:cNvSpPr txBox="1">
              <a:spLocks noChangeArrowheads="1"/>
            </p:cNvSpPr>
            <p:nvPr/>
          </p:nvSpPr>
          <p:spPr bwMode="auto">
            <a:xfrm>
              <a:off x="2390" y="1728"/>
              <a:ext cx="22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91" name="Text Box 103"/>
            <p:cNvSpPr txBox="1">
              <a:spLocks noChangeArrowheads="1"/>
            </p:cNvSpPr>
            <p:nvPr/>
          </p:nvSpPr>
          <p:spPr bwMode="auto">
            <a:xfrm>
              <a:off x="2390" y="1728"/>
              <a:ext cx="22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392" name="Text Box 104"/>
            <p:cNvSpPr txBox="1">
              <a:spLocks noChangeArrowheads="1"/>
            </p:cNvSpPr>
            <p:nvPr/>
          </p:nvSpPr>
          <p:spPr bwMode="auto">
            <a:xfrm>
              <a:off x="1671" y="1728"/>
              <a:ext cx="22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</p:grpSp>
      <p:sp>
        <p:nvSpPr>
          <p:cNvPr id="140393" name="Line 105"/>
          <p:cNvSpPr>
            <a:spLocks noChangeShapeType="1"/>
          </p:cNvSpPr>
          <p:nvPr/>
        </p:nvSpPr>
        <p:spPr bwMode="auto">
          <a:xfrm flipH="1">
            <a:off x="684213" y="3716338"/>
            <a:ext cx="105410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94" name="Line 106"/>
          <p:cNvSpPr>
            <a:spLocks noChangeShapeType="1"/>
          </p:cNvSpPr>
          <p:nvPr/>
        </p:nvSpPr>
        <p:spPr bwMode="auto">
          <a:xfrm>
            <a:off x="1763713" y="3716338"/>
            <a:ext cx="134937" cy="550862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395" name="Line 107"/>
          <p:cNvSpPr>
            <a:spLocks noChangeShapeType="1"/>
          </p:cNvSpPr>
          <p:nvPr/>
        </p:nvSpPr>
        <p:spPr bwMode="auto">
          <a:xfrm>
            <a:off x="1763713" y="3716338"/>
            <a:ext cx="3816350" cy="504825"/>
          </a:xfrm>
          <a:prstGeom prst="line">
            <a:avLst/>
          </a:prstGeom>
          <a:noFill/>
          <a:ln w="25400">
            <a:solidFill>
              <a:schemeClr val="tx1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grpSp>
        <p:nvGrpSpPr>
          <p:cNvPr id="140396" name="Group 108"/>
          <p:cNvGrpSpPr>
            <a:grpSpLocks/>
          </p:cNvGrpSpPr>
          <p:nvPr/>
        </p:nvGrpSpPr>
        <p:grpSpPr bwMode="auto">
          <a:xfrm>
            <a:off x="5148263" y="4221163"/>
            <a:ext cx="919162" cy="849312"/>
            <a:chOff x="1632" y="1392"/>
            <a:chExt cx="1056" cy="927"/>
          </a:xfrm>
        </p:grpSpPr>
        <p:sp>
          <p:nvSpPr>
            <p:cNvPr id="140397" name="Rectangle 109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398" name="Text Box 110"/>
            <p:cNvSpPr txBox="1">
              <a:spLocks noChangeArrowheads="1"/>
            </p:cNvSpPr>
            <p:nvPr/>
          </p:nvSpPr>
          <p:spPr bwMode="auto">
            <a:xfrm>
              <a:off x="2400" y="1392"/>
              <a:ext cx="23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399" name="Text Box 111"/>
            <p:cNvSpPr txBox="1">
              <a:spLocks noChangeArrowheads="1"/>
            </p:cNvSpPr>
            <p:nvPr/>
          </p:nvSpPr>
          <p:spPr bwMode="auto">
            <a:xfrm>
              <a:off x="2400" y="1392"/>
              <a:ext cx="213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00" name="Rectangle 112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01" name="Rectangle 113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02" name="Rectangle 114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03" name="Rectangle 115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04" name="Rectangle 116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0405" name="Rectangle 117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06" name="Rectangle 118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07" name="Rectangle 119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08" name="Text Box 120"/>
            <p:cNvSpPr txBox="1">
              <a:spLocks noChangeArrowheads="1"/>
            </p:cNvSpPr>
            <p:nvPr/>
          </p:nvSpPr>
          <p:spPr bwMode="auto">
            <a:xfrm>
              <a:off x="2400" y="1728"/>
              <a:ext cx="213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09" name="Text Box 121"/>
            <p:cNvSpPr txBox="1">
              <a:spLocks noChangeArrowheads="1"/>
            </p:cNvSpPr>
            <p:nvPr/>
          </p:nvSpPr>
          <p:spPr bwMode="auto">
            <a:xfrm>
              <a:off x="2400" y="1728"/>
              <a:ext cx="213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10" name="Text Box 122"/>
            <p:cNvSpPr txBox="1">
              <a:spLocks noChangeArrowheads="1"/>
            </p:cNvSpPr>
            <p:nvPr/>
          </p:nvSpPr>
          <p:spPr bwMode="auto">
            <a:xfrm>
              <a:off x="1681" y="1728"/>
              <a:ext cx="212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411" name="Group 123"/>
          <p:cNvGrpSpPr>
            <a:grpSpLocks/>
          </p:cNvGrpSpPr>
          <p:nvPr/>
        </p:nvGrpSpPr>
        <p:grpSpPr bwMode="auto">
          <a:xfrm>
            <a:off x="1403350" y="4267200"/>
            <a:ext cx="919163" cy="849313"/>
            <a:chOff x="1632" y="1392"/>
            <a:chExt cx="1056" cy="927"/>
          </a:xfrm>
        </p:grpSpPr>
        <p:sp>
          <p:nvSpPr>
            <p:cNvPr id="140412" name="Rectangle 124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0413" name="Text Box 125"/>
            <p:cNvSpPr txBox="1">
              <a:spLocks noChangeArrowheads="1"/>
            </p:cNvSpPr>
            <p:nvPr/>
          </p:nvSpPr>
          <p:spPr bwMode="auto">
            <a:xfrm>
              <a:off x="2400" y="1392"/>
              <a:ext cx="239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414" name="Text Box 126"/>
            <p:cNvSpPr txBox="1">
              <a:spLocks noChangeArrowheads="1"/>
            </p:cNvSpPr>
            <p:nvPr/>
          </p:nvSpPr>
          <p:spPr bwMode="auto">
            <a:xfrm>
              <a:off x="2400" y="1392"/>
              <a:ext cx="213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15" name="Rectangle 127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16" name="Rectangle 128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17" name="Rectangle 129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18" name="Rectangle 130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19" name="Rectangle 131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20" name="Rectangle 132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21" name="Rectangle 133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22" name="Rectangle 134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23" name="Text Box 135"/>
            <p:cNvSpPr txBox="1">
              <a:spLocks noChangeArrowheads="1"/>
            </p:cNvSpPr>
            <p:nvPr/>
          </p:nvSpPr>
          <p:spPr bwMode="auto">
            <a:xfrm>
              <a:off x="2400" y="1728"/>
              <a:ext cx="213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24" name="Text Box 136"/>
            <p:cNvSpPr txBox="1">
              <a:spLocks noChangeArrowheads="1"/>
            </p:cNvSpPr>
            <p:nvPr/>
          </p:nvSpPr>
          <p:spPr bwMode="auto">
            <a:xfrm>
              <a:off x="2400" y="1728"/>
              <a:ext cx="213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25" name="Text Box 137"/>
            <p:cNvSpPr txBox="1">
              <a:spLocks noChangeArrowheads="1"/>
            </p:cNvSpPr>
            <p:nvPr/>
          </p:nvSpPr>
          <p:spPr bwMode="auto">
            <a:xfrm>
              <a:off x="1679" y="1728"/>
              <a:ext cx="214" cy="49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426" name="Group 138"/>
          <p:cNvGrpSpPr>
            <a:grpSpLocks/>
          </p:cNvGrpSpPr>
          <p:nvPr/>
        </p:nvGrpSpPr>
        <p:grpSpPr bwMode="auto">
          <a:xfrm>
            <a:off x="495300" y="5791200"/>
            <a:ext cx="825500" cy="739775"/>
            <a:chOff x="1632" y="1392"/>
            <a:chExt cx="1056" cy="927"/>
          </a:xfrm>
        </p:grpSpPr>
        <p:sp>
          <p:nvSpPr>
            <p:cNvPr id="140427" name="Rectangle 139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0428" name="Text Box 140"/>
            <p:cNvSpPr txBox="1">
              <a:spLocks noChangeArrowheads="1"/>
            </p:cNvSpPr>
            <p:nvPr/>
          </p:nvSpPr>
          <p:spPr bwMode="auto">
            <a:xfrm>
              <a:off x="2391" y="1392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429" name="Text Box 141"/>
            <p:cNvSpPr txBox="1">
              <a:spLocks noChangeArrowheads="1"/>
            </p:cNvSpPr>
            <p:nvPr/>
          </p:nvSpPr>
          <p:spPr bwMode="auto">
            <a:xfrm>
              <a:off x="2378" y="1392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30" name="Rectangle 142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31" name="Rectangle 143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32" name="Rectangle 144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33" name="Rectangle 145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34" name="Rectangle 146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35" name="Rectangle 147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36" name="Rectangle 148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37" name="Rectangle 149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38" name="Text Box 150"/>
            <p:cNvSpPr txBox="1">
              <a:spLocks noChangeArrowheads="1"/>
            </p:cNvSpPr>
            <p:nvPr/>
          </p:nvSpPr>
          <p:spPr bwMode="auto">
            <a:xfrm>
              <a:off x="2378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39" name="Text Box 151"/>
            <p:cNvSpPr txBox="1">
              <a:spLocks noChangeArrowheads="1"/>
            </p:cNvSpPr>
            <p:nvPr/>
          </p:nvSpPr>
          <p:spPr bwMode="auto">
            <a:xfrm>
              <a:off x="2378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40" name="Text Box 152"/>
            <p:cNvSpPr txBox="1">
              <a:spLocks noChangeArrowheads="1"/>
            </p:cNvSpPr>
            <p:nvPr/>
          </p:nvSpPr>
          <p:spPr bwMode="auto">
            <a:xfrm>
              <a:off x="1658" y="1728"/>
              <a:ext cx="256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441" name="Group 153"/>
          <p:cNvGrpSpPr>
            <a:grpSpLocks/>
          </p:cNvGrpSpPr>
          <p:nvPr/>
        </p:nvGrpSpPr>
        <p:grpSpPr bwMode="auto">
          <a:xfrm>
            <a:off x="5219700" y="5805488"/>
            <a:ext cx="825500" cy="739775"/>
            <a:chOff x="1632" y="1392"/>
            <a:chExt cx="1056" cy="927"/>
          </a:xfrm>
        </p:grpSpPr>
        <p:sp>
          <p:nvSpPr>
            <p:cNvPr id="140442" name="Rectangle 154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0443" name="Text Box 155"/>
            <p:cNvSpPr txBox="1">
              <a:spLocks noChangeArrowheads="1"/>
            </p:cNvSpPr>
            <p:nvPr/>
          </p:nvSpPr>
          <p:spPr bwMode="auto">
            <a:xfrm>
              <a:off x="2391" y="1392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444" name="Text Box 156"/>
            <p:cNvSpPr txBox="1">
              <a:spLocks noChangeArrowheads="1"/>
            </p:cNvSpPr>
            <p:nvPr/>
          </p:nvSpPr>
          <p:spPr bwMode="auto">
            <a:xfrm>
              <a:off x="2378" y="1392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45" name="Rectangle 157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46" name="Rectangle 158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47" name="Rectangle 159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48" name="Rectangle 160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49" name="Rectangle 161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50" name="Rectangle 162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51" name="Rectangle 163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52" name="Rectangle 164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53" name="Text Box 165"/>
            <p:cNvSpPr txBox="1">
              <a:spLocks noChangeArrowheads="1"/>
            </p:cNvSpPr>
            <p:nvPr/>
          </p:nvSpPr>
          <p:spPr bwMode="auto">
            <a:xfrm>
              <a:off x="2378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54" name="Text Box 166"/>
            <p:cNvSpPr txBox="1">
              <a:spLocks noChangeArrowheads="1"/>
            </p:cNvSpPr>
            <p:nvPr/>
          </p:nvSpPr>
          <p:spPr bwMode="auto">
            <a:xfrm>
              <a:off x="2378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55" name="Text Box 167"/>
            <p:cNvSpPr txBox="1">
              <a:spLocks noChangeArrowheads="1"/>
            </p:cNvSpPr>
            <p:nvPr/>
          </p:nvSpPr>
          <p:spPr bwMode="auto">
            <a:xfrm>
              <a:off x="1661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grpSp>
        <p:nvGrpSpPr>
          <p:cNvPr id="140456" name="Group 168"/>
          <p:cNvGrpSpPr>
            <a:grpSpLocks/>
          </p:cNvGrpSpPr>
          <p:nvPr/>
        </p:nvGrpSpPr>
        <p:grpSpPr bwMode="auto">
          <a:xfrm>
            <a:off x="1568450" y="5791200"/>
            <a:ext cx="825500" cy="739775"/>
            <a:chOff x="1632" y="1392"/>
            <a:chExt cx="1056" cy="927"/>
          </a:xfrm>
        </p:grpSpPr>
        <p:sp>
          <p:nvSpPr>
            <p:cNvPr id="140457" name="Rectangle 169"/>
            <p:cNvSpPr>
              <a:spLocks noChangeArrowheads="1"/>
            </p:cNvSpPr>
            <p:nvPr/>
          </p:nvSpPr>
          <p:spPr bwMode="auto">
            <a:xfrm>
              <a:off x="1984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O</a:t>
              </a:r>
            </a:p>
          </p:txBody>
        </p:sp>
        <p:sp>
          <p:nvSpPr>
            <p:cNvPr id="140458" name="Text Box 170"/>
            <p:cNvSpPr txBox="1">
              <a:spLocks noChangeArrowheads="1"/>
            </p:cNvSpPr>
            <p:nvPr/>
          </p:nvSpPr>
          <p:spPr bwMode="auto">
            <a:xfrm>
              <a:off x="2391" y="1392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459" name="Text Box 171"/>
            <p:cNvSpPr txBox="1">
              <a:spLocks noChangeArrowheads="1"/>
            </p:cNvSpPr>
            <p:nvPr/>
          </p:nvSpPr>
          <p:spPr bwMode="auto">
            <a:xfrm>
              <a:off x="2378" y="1392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60" name="Rectangle 172"/>
            <p:cNvSpPr>
              <a:spLocks noChangeArrowheads="1"/>
            </p:cNvSpPr>
            <p:nvPr/>
          </p:nvSpPr>
          <p:spPr bwMode="auto">
            <a:xfrm>
              <a:off x="1984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61" name="Rectangle 173"/>
            <p:cNvSpPr>
              <a:spLocks noChangeArrowheads="1"/>
            </p:cNvSpPr>
            <p:nvPr/>
          </p:nvSpPr>
          <p:spPr bwMode="auto">
            <a:xfrm>
              <a:off x="1984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62" name="Rectangle 174"/>
            <p:cNvSpPr>
              <a:spLocks noChangeArrowheads="1"/>
            </p:cNvSpPr>
            <p:nvPr/>
          </p:nvSpPr>
          <p:spPr bwMode="auto">
            <a:xfrm>
              <a:off x="2336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63" name="Rectangle 175"/>
            <p:cNvSpPr>
              <a:spLocks noChangeArrowheads="1"/>
            </p:cNvSpPr>
            <p:nvPr/>
          </p:nvSpPr>
          <p:spPr bwMode="auto">
            <a:xfrm>
              <a:off x="2336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64" name="Rectangle 176"/>
            <p:cNvSpPr>
              <a:spLocks noChangeArrowheads="1"/>
            </p:cNvSpPr>
            <p:nvPr/>
          </p:nvSpPr>
          <p:spPr bwMode="auto">
            <a:xfrm>
              <a:off x="2336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65" name="Rectangle 177"/>
            <p:cNvSpPr>
              <a:spLocks noChangeArrowheads="1"/>
            </p:cNvSpPr>
            <p:nvPr/>
          </p:nvSpPr>
          <p:spPr bwMode="auto">
            <a:xfrm>
              <a:off x="1632" y="1701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66" name="Rectangle 178"/>
            <p:cNvSpPr>
              <a:spLocks noChangeArrowheads="1"/>
            </p:cNvSpPr>
            <p:nvPr/>
          </p:nvSpPr>
          <p:spPr bwMode="auto">
            <a:xfrm>
              <a:off x="1632" y="1392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X</a:t>
              </a:r>
            </a:p>
          </p:txBody>
        </p:sp>
        <p:sp>
          <p:nvSpPr>
            <p:cNvPr id="140467" name="Rectangle 179"/>
            <p:cNvSpPr>
              <a:spLocks noChangeArrowheads="1"/>
            </p:cNvSpPr>
            <p:nvPr/>
          </p:nvSpPr>
          <p:spPr bwMode="auto">
            <a:xfrm>
              <a:off x="1632" y="2010"/>
              <a:ext cx="352" cy="309"/>
            </a:xfrm>
            <a:prstGeom prst="rect">
              <a:avLst/>
            </a:prstGeom>
            <a:noFill/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kumimoji="0" lang="nl-NL" sz="2400">
                <a:solidFill>
                  <a:schemeClr val="tx1"/>
                </a:solidFill>
                <a:latin typeface="Times New Roman" pitchFamily="18" charset="0"/>
              </a:endParaRPr>
            </a:p>
          </p:txBody>
        </p:sp>
        <p:sp>
          <p:nvSpPr>
            <p:cNvPr id="140468" name="Text Box 180"/>
            <p:cNvSpPr txBox="1">
              <a:spLocks noChangeArrowheads="1"/>
            </p:cNvSpPr>
            <p:nvPr/>
          </p:nvSpPr>
          <p:spPr bwMode="auto">
            <a:xfrm>
              <a:off x="2378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  <p:sp>
          <p:nvSpPr>
            <p:cNvPr id="140469" name="Text Box 181"/>
            <p:cNvSpPr txBox="1">
              <a:spLocks noChangeArrowheads="1"/>
            </p:cNvSpPr>
            <p:nvPr/>
          </p:nvSpPr>
          <p:spPr bwMode="auto">
            <a:xfrm>
              <a:off x="2378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</a:t>
              </a:r>
            </a:p>
          </p:txBody>
        </p:sp>
        <p:sp>
          <p:nvSpPr>
            <p:cNvPr id="140470" name="Text Box 182"/>
            <p:cNvSpPr txBox="1">
              <a:spLocks noChangeArrowheads="1"/>
            </p:cNvSpPr>
            <p:nvPr/>
          </p:nvSpPr>
          <p:spPr bwMode="auto">
            <a:xfrm>
              <a:off x="1661" y="1728"/>
              <a:ext cx="255" cy="57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 eaLnBrk="1" hangingPunct="1">
                <a:spcBef>
                  <a:spcPct val="50000"/>
                </a:spcBef>
                <a:buClrTx/>
                <a:buSzTx/>
                <a:buFontTx/>
                <a:buNone/>
              </a:pPr>
              <a:r>
                <a:rPr kumimoji="0" lang="nl-NL" sz="2400">
                  <a:solidFill>
                    <a:schemeClr val="tx1"/>
                  </a:solidFill>
                  <a:latin typeface="Times New Roman" pitchFamily="18" charset="0"/>
                </a:rPr>
                <a:t>  </a:t>
              </a:r>
            </a:p>
          </p:txBody>
        </p:sp>
      </p:grpSp>
      <p:sp>
        <p:nvSpPr>
          <p:cNvPr id="140471" name="Line 183"/>
          <p:cNvSpPr>
            <a:spLocks noChangeShapeType="1"/>
          </p:cNvSpPr>
          <p:nvPr/>
        </p:nvSpPr>
        <p:spPr bwMode="auto">
          <a:xfrm>
            <a:off x="2484438" y="4652963"/>
            <a:ext cx="2592387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472" name="Line 184"/>
          <p:cNvSpPr>
            <a:spLocks noChangeShapeType="1"/>
          </p:cNvSpPr>
          <p:nvPr/>
        </p:nvSpPr>
        <p:spPr bwMode="auto">
          <a:xfrm>
            <a:off x="2555875" y="6165850"/>
            <a:ext cx="2592388" cy="0"/>
          </a:xfrm>
          <a:prstGeom prst="line">
            <a:avLst/>
          </a:prstGeom>
          <a:noFill/>
          <a:ln w="31750">
            <a:solidFill>
              <a:schemeClr val="tx1"/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140473" name="Text Box 4"/>
          <p:cNvSpPr txBox="1">
            <a:spLocks noChangeArrowheads="1"/>
          </p:cNvSpPr>
          <p:nvPr/>
        </p:nvSpPr>
        <p:spPr bwMode="auto">
          <a:xfrm>
            <a:off x="6948488" y="5589588"/>
            <a:ext cx="182562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Zie</a:t>
            </a:r>
            <a:r>
              <a:rPr lang="en-US" sz="2400" dirty="0">
                <a:latin typeface="+mn-lt"/>
              </a:rPr>
              <a:t> Handouts</a:t>
            </a:r>
          </a:p>
        </p:txBody>
      </p:sp>
      <p:sp>
        <p:nvSpPr>
          <p:cNvPr id="182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4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0353" grpId="0" animBg="1"/>
      <p:bldP spid="140370" grpId="0" animBg="1"/>
      <p:bldP spid="140371" grpId="0" animBg="1"/>
      <p:bldP spid="140372" grpId="0" animBg="1"/>
      <p:bldP spid="140373" grpId="0" animBg="1"/>
      <p:bldP spid="140374" grpId="0" animBg="1"/>
      <p:bldP spid="140375" grpId="0" animBg="1"/>
      <p:bldP spid="140376" grpId="0" animBg="1"/>
      <p:bldP spid="140393" grpId="0" animBg="1"/>
      <p:bldP spid="140394" grpId="0" animBg="1"/>
      <p:bldP spid="140395" grpId="0" animBg="1"/>
      <p:bldP spid="140471" grpId="0" animBg="1"/>
      <p:bldP spid="140472" grpId="0" animBg="1"/>
    </p:bld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338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Game tree</a:t>
            </a:r>
            <a:endParaRPr lang="nl-NL" dirty="0"/>
          </a:p>
        </p:txBody>
      </p:sp>
      <p:sp>
        <p:nvSpPr>
          <p:cNvPr id="142517" name="Text Box 4"/>
          <p:cNvSpPr txBox="1">
            <a:spLocks noChangeArrowheads="1"/>
          </p:cNvSpPr>
          <p:nvPr/>
        </p:nvSpPr>
        <p:spPr bwMode="auto">
          <a:xfrm>
            <a:off x="467544" y="6092825"/>
            <a:ext cx="6120581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nl-NL" sz="2400" dirty="0">
                <a:latin typeface="+mn-lt"/>
              </a:rPr>
              <a:t>Backtracking algoritme met </a:t>
            </a:r>
            <a:r>
              <a:rPr lang="nl-NL" sz="2400" dirty="0" smtClean="0">
                <a:latin typeface="+mn-lt"/>
              </a:rPr>
              <a:t>minimax </a:t>
            </a:r>
            <a:r>
              <a:rPr lang="nl-NL" sz="2400" dirty="0">
                <a:latin typeface="+mn-lt"/>
              </a:rPr>
              <a:t>strategie!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142518" name="Object 182"/>
          <p:cNvGraphicFramePr>
            <a:graphicFrameLocks noGrp="1" noChangeAspect="1"/>
          </p:cNvGraphicFramePr>
          <p:nvPr>
            <p:ph idx="1"/>
          </p:nvPr>
        </p:nvGraphicFramePr>
        <p:xfrm>
          <a:off x="1619250" y="1125538"/>
          <a:ext cx="5545138" cy="4691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2685" name="Tekening" r:id="rId3" imgW="6676882" imgH="5648177" progId="WPDraw30.Drawing">
                  <p:embed/>
                </p:oleObj>
              </mc:Choice>
              <mc:Fallback>
                <p:oleObj name="Tekening" r:id="rId3" imgW="6676882" imgH="5648177" progId="WPDraw30.Drawing">
                  <p:embed/>
                  <p:pic>
                    <p:nvPicPr>
                      <p:cNvPr id="0" name="Object 18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9250" y="1125538"/>
                        <a:ext cx="5545138" cy="4691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 algn="ctr">
                            <a:solidFill>
                              <a:srgbClr val="000000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2520" name="Text Box 4"/>
          <p:cNvSpPr txBox="1">
            <a:spLocks noChangeArrowheads="1"/>
          </p:cNvSpPr>
          <p:nvPr/>
        </p:nvSpPr>
        <p:spPr bwMode="auto">
          <a:xfrm>
            <a:off x="6803581" y="1268413"/>
            <a:ext cx="2041969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Zie</a:t>
            </a:r>
            <a:r>
              <a:rPr lang="en-US" sz="2400" dirty="0">
                <a:latin typeface="+mn-lt"/>
              </a:rPr>
              <a:t> Handouts</a:t>
            </a:r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33" name="Rechte verbindingslijn met pijl 132"/>
          <p:cNvCxnSpPr/>
          <p:nvPr/>
        </p:nvCxnSpPr>
        <p:spPr>
          <a:xfrm>
            <a:off x="5985503" y="1241475"/>
            <a:ext cx="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smtClean="0"/>
              <a:t>Minimax voorbeeld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52838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smtClean="0"/>
              <a:t>MinMax0.cpp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value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pos);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pos);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pos);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UNDECIDED = -1;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static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value[16] = {4, 5, 3, 2, 6, 7, 8, 9, 1, 10, 2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11, 12, 13, 14, 14};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&gt;= 15 &amp;&amp;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31)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value[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- 15]; </a:t>
            </a:r>
            <a:r>
              <a:rPr lang="en-US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return known value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UNDECIDED;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11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2367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MinMax0.cpp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chooseComputerMove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 =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50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MinMax0.cpp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chooseHumanMove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15;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 =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119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058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MinMax0.cpp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main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(0);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"Minimaal te behalen Maximale waarde = 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&lt;&lt;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cin.get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8775" y="4077072"/>
            <a:ext cx="8421688" cy="369332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Minimaal te behalen Maximale waarde = 4</a:t>
            </a:r>
            <a:endParaRPr lang="en-US" sz="1800" dirty="0">
              <a:solidFill>
                <a:schemeClr val="bg1"/>
              </a:solidFill>
              <a:latin typeface="Lucida Console" pitchFamily="49" charset="0"/>
            </a:endParaRPr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120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005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33" name="Rechte verbindingslijn met pijl 132"/>
          <p:cNvCxnSpPr/>
          <p:nvPr/>
        </p:nvCxnSpPr>
        <p:spPr>
          <a:xfrm>
            <a:off x="5985503" y="1241475"/>
            <a:ext cx="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</a:t>
            </a:r>
            <a:r>
              <a:rPr lang="nl-NL" dirty="0" smtClean="0"/>
              <a:t>voorbeeld</a:t>
            </a:r>
            <a:endParaRPr lang="nl-NL" dirty="0"/>
          </a:p>
        </p:txBody>
      </p:sp>
      <p:pic>
        <p:nvPicPr>
          <p:cNvPr id="237570" name="Picture 2" descr="https://cdn2.iconfinder.com/data/icons/snipicons/5000/fast-forward-128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5034" y="256938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154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33" name="Rechte verbindingslijn met pijl 132"/>
          <p:cNvCxnSpPr/>
          <p:nvPr/>
        </p:nvCxnSpPr>
        <p:spPr>
          <a:xfrm>
            <a:off x="5985503" y="1241475"/>
            <a:ext cx="0" cy="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</a:t>
            </a:r>
            <a:r>
              <a:rPr lang="nl-NL" dirty="0" smtClean="0"/>
              <a:t>voorbeeld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899340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</a:t>
            </a:r>
            <a:r>
              <a:rPr lang="nl-NL" dirty="0" smtClean="0"/>
              <a:t>voorbeeld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140224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432531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≤3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3681754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646501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2955832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558481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≤6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228736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6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86279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1767170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0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≤8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69276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8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9855381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2389044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548334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3783363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≤1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9018316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1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smtClean="0"/>
              <a:t>Minimax voorbeeld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145643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2569039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4090465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4001226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3083639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999138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≤12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612444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12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8225206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9262223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white"/>
                </a:solidFill>
              </a:rPr>
              <a:t>≤</a:t>
            </a:r>
            <a:r>
              <a:rPr kumimoji="0" lang="nl-NL" sz="1800" dirty="0" smtClean="0">
                <a:solidFill>
                  <a:prstClr val="white"/>
                </a:solidFill>
              </a:rPr>
              <a:t>14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726300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14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337912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1560636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30757936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230989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2148110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dirty="0" smtClean="0"/>
              <a:t>Niet alleen de beste waarde maar ook </a:t>
            </a:r>
            <a:r>
              <a:rPr lang="nl-NL" dirty="0" smtClean="0">
                <a:solidFill>
                  <a:srgbClr val="0000FF"/>
                </a:solidFill>
              </a:rPr>
              <a:t>de beste keuze </a:t>
            </a:r>
            <a:r>
              <a:rPr lang="nl-NL" dirty="0" smtClean="0"/>
              <a:t>moet worden bepaald!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err="1" smtClean="0"/>
              <a:t>Minmax</a:t>
            </a:r>
            <a:r>
              <a:rPr lang="nl-NL" dirty="0" smtClean="0"/>
              <a:t> voorbeeld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042789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5080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/>
              <a:t>Minimax voorbeeld</a:t>
            </a:r>
          </a:p>
        </p:txBody>
      </p:sp>
    </p:spTree>
    <p:extLst>
      <p:ext uri="{BB962C8B-B14F-4D97-AF65-F5344CB8AC3E}">
        <p14:creationId xmlns:p14="http://schemas.microsoft.com/office/powerpoint/2010/main" val="4222686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smtClean="0"/>
              <a:t>MinMax2.cpp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chooseComputerMove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7211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smtClean="0"/>
              <a:t>MinMax2.cpp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chooseHumanMove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3"/>
            <a:ext cx="8421688" cy="525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FF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15;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 =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2426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smtClean="0"/>
              <a:t>MinMax2.cpp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196752"/>
            <a:ext cx="8421688" cy="5661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main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pos = 0,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(pos &lt; 15)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(pos,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"Minimaal te behalen Maximale waarde = "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&lt;&lt;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pos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cout &lt;&lt; </a:t>
            </a:r>
            <a:r>
              <a:rPr lang="fr-FR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"Computer </a:t>
            </a:r>
            <a:r>
              <a:rPr lang="fr-FR" sz="16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kiest</a:t>
            </a:r>
            <a:r>
              <a:rPr lang="fr-FR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fr-FR" sz="16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positie</a:t>
            </a:r>
            <a:r>
              <a:rPr lang="fr-FR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: "</a:t>
            </a: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pos &lt;&lt; </a:t>
            </a:r>
            <a:r>
              <a:rPr lang="fr-FR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fr-FR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fr-FR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posL</a:t>
            </a: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pos + </a:t>
            </a:r>
            <a:r>
              <a:rPr lang="fr-FR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1, </a:t>
            </a:r>
            <a:r>
              <a:rPr lang="fr-FR" sz="16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posR</a:t>
            </a:r>
            <a:r>
              <a:rPr lang="fr-FR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fr-FR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 2 * pos + 2;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(pos &lt; 15)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"Je kunt kiezen voor positie "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posL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&lt;&lt;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of positie "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posR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(pos,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"Pssst, "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endParaRPr lang="nl-NL" sz="16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is de beste keuze."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do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"Maak je keuze: </a:t>
            </a:r>
            <a:r>
              <a:rPr lang="nl-NL" sz="1600" dirty="0" smtClean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</a:t>
            </a:r>
            <a:r>
              <a:rPr lang="nl-NL" sz="16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cin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&gt;&gt; pos;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(pos !=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posL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pos !=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posR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"Behaalde waarde = "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(pos) &lt;&lt;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//...</a:t>
            </a:r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6023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smtClean="0"/>
              <a:t>MinMax2.cpp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main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358775" y="1331476"/>
            <a:ext cx="8421688" cy="4025717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Minimaal te behalen Maximale waarde = 4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Computer kiest positie: 1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Je kunt kiezen voor positie 3 of positie 4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Pssst, 3 is de beste keuze.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Maak je keuze: </a:t>
            </a:r>
            <a:r>
              <a:rPr lang="nl-NL" sz="1800" dirty="0">
                <a:solidFill>
                  <a:srgbClr val="FFFF00"/>
                </a:solidFill>
                <a:latin typeface="Lucida Console" pitchFamily="49" charset="0"/>
              </a:rPr>
              <a:t>4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Minimaal te behalen Maximale waarde = 8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Computer kiest positie: 10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Je kunt kiezen voor positie 21 of positie 22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Pssst, 21 is de beste keuze.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Maak je keuze: </a:t>
            </a:r>
            <a:r>
              <a:rPr lang="nl-NL" sz="1800" dirty="0">
                <a:solidFill>
                  <a:srgbClr val="FFFF00"/>
                </a:solidFill>
                <a:latin typeface="Lucida Console" pitchFamily="49" charset="0"/>
              </a:rPr>
              <a:t>22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Behaalde waarde = 9</a:t>
            </a:r>
          </a:p>
          <a:p>
            <a:pPr>
              <a:buNone/>
            </a:pPr>
            <a:endParaRPr lang="en-US" sz="1800" dirty="0">
              <a:solidFill>
                <a:schemeClr val="bg1"/>
              </a:solidFill>
              <a:latin typeface="Lucida Console" pitchFamily="49" charset="0"/>
            </a:endParaRPr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158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006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508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508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6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8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1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12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14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smtClean="0"/>
              <a:t>Minimax voorbeeld</a:t>
            </a:r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3120079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 smtClean="0"/>
              <a:t>Alpha-beta</a:t>
            </a:r>
            <a:r>
              <a:rPr lang="nl-NL" dirty="0" smtClean="0"/>
              <a:t> </a:t>
            </a:r>
            <a:r>
              <a:rPr lang="nl-NL" dirty="0" err="1" smtClean="0"/>
              <a:t>pruning</a:t>
            </a:r>
            <a:r>
              <a:rPr lang="nl-NL" dirty="0" smtClean="0"/>
              <a:t> </a:t>
            </a:r>
            <a:r>
              <a:rPr lang="nl-NL" dirty="0"/>
              <a:t>voorbeeld</a:t>
            </a:r>
          </a:p>
        </p:txBody>
      </p:sp>
      <p:pic>
        <p:nvPicPr>
          <p:cNvPr id="110" name="Picture 2" descr="https://cdn2.iconfinder.com/data/icons/snipicons/5000/fast-forward-128.pn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5339" y="1093347"/>
            <a:ext cx="609600" cy="609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0129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22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89618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740463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3163131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  <a:endCxn id="10" idx="0"/>
          </p:cNvCxnSpPr>
          <p:nvPr/>
        </p:nvCxnSpPr>
        <p:spPr>
          <a:xfrm>
            <a:off x="1927409" y="5191100"/>
            <a:ext cx="26173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0" name="Rechthoek 9"/>
          <p:cNvSpPr/>
          <p:nvPr/>
        </p:nvSpPr>
        <p:spPr>
          <a:xfrm>
            <a:off x="200912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≤3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2" name="Tekstvak 71"/>
          <p:cNvSpPr txBox="1"/>
          <p:nvPr/>
        </p:nvSpPr>
        <p:spPr>
          <a:xfrm>
            <a:off x="202008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110" name="Rechte verbindingslijn 109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50468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Rechte verbindingslijn met pijl 45"/>
          <p:cNvCxnSpPr>
            <a:stCxn id="25" idx="4"/>
          </p:cNvCxnSpPr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5" name="Ovaal 24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white"/>
                </a:solidFill>
              </a:rPr>
              <a:t>≤</a:t>
            </a:r>
            <a:r>
              <a:rPr kumimoji="0" lang="nl-NL" sz="1800" dirty="0" smtClean="0">
                <a:solidFill>
                  <a:prstClr val="white"/>
                </a:solidFill>
              </a:rPr>
              <a:t>3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cxnSp>
        <p:nvCxnSpPr>
          <p:cNvPr id="110" name="Rechte verbindingslijn 109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848964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stCxn id="25" idx="4"/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  <a:endCxn id="25" idx="1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4" name="Groep 3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25" name="Ovaal 24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0" name="Rechte verbindingslijn met pijl 109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6" name="Rechte verbindingslijn 115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860042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920892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9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7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≤6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3404634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6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3549903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Rechte verbindingslijn met pijl 51"/>
          <p:cNvCxnSpPr>
            <a:stCxn id="27" idx="4"/>
            <a:endCxn id="13" idx="0"/>
          </p:cNvCxnSpPr>
          <p:nvPr/>
        </p:nvCxnSpPr>
        <p:spPr>
          <a:xfrm flipH="1">
            <a:off x="3774153" y="5191100"/>
            <a:ext cx="27231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Rechte verbindingslijn met pijl 53"/>
          <p:cNvCxnSpPr>
            <a:stCxn id="27" idx="4"/>
            <a:endCxn id="14" idx="0"/>
          </p:cNvCxnSpPr>
          <p:nvPr/>
        </p:nvCxnSpPr>
        <p:spPr>
          <a:xfrm>
            <a:off x="4046466" y="5191100"/>
            <a:ext cx="25602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>
            <a:stCxn id="84" idx="2"/>
            <a:endCxn id="27" idx="1"/>
          </p:cNvCxnSpPr>
          <p:nvPr/>
        </p:nvCxnSpPr>
        <p:spPr>
          <a:xfrm>
            <a:off x="3508659" y="4104779"/>
            <a:ext cx="410514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" name="Rechthoek 12"/>
          <p:cNvSpPr/>
          <p:nvPr/>
        </p:nvSpPr>
        <p:spPr>
          <a:xfrm>
            <a:off x="3594133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8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4" name="Rechthoek 13"/>
          <p:cNvSpPr/>
          <p:nvPr/>
        </p:nvSpPr>
        <p:spPr>
          <a:xfrm>
            <a:off x="4122470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9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7" name="Ovaal 26"/>
          <p:cNvSpPr/>
          <p:nvPr/>
        </p:nvSpPr>
        <p:spPr>
          <a:xfrm>
            <a:off x="3866446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6" name="Tekstvak 75"/>
          <p:cNvSpPr txBox="1"/>
          <p:nvPr/>
        </p:nvSpPr>
        <p:spPr>
          <a:xfrm>
            <a:off x="360692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7" name="Tekstvak 76"/>
          <p:cNvSpPr txBox="1"/>
          <p:nvPr/>
        </p:nvSpPr>
        <p:spPr>
          <a:xfrm>
            <a:off x="413587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8" name="Tekstvak 97"/>
          <p:cNvSpPr txBox="1"/>
          <p:nvPr/>
        </p:nvSpPr>
        <p:spPr>
          <a:xfrm>
            <a:off x="4078230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4" name="Rechte verbindingslijn 123"/>
          <p:cNvCxnSpPr/>
          <p:nvPr/>
        </p:nvCxnSpPr>
        <p:spPr>
          <a:xfrm flipV="1">
            <a:off x="3546144" y="4376148"/>
            <a:ext cx="285069" cy="168936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924635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0" name="Rechte verbindingslijn met pijl 129"/>
          <p:cNvCxnSpPr>
            <a:stCxn id="84" idx="2"/>
          </p:cNvCxnSpPr>
          <p:nvPr/>
        </p:nvCxnSpPr>
        <p:spPr>
          <a:xfrm>
            <a:off x="3508659" y="4104779"/>
            <a:ext cx="180019" cy="35583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4" name="Rechthoek 83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24" name="Groep 123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25" name="Ovaal 124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28" name="Rechte verbindingslijn 127"/>
          <p:cNvCxnSpPr/>
          <p:nvPr/>
        </p:nvCxnSpPr>
        <p:spPr>
          <a:xfrm flipV="1">
            <a:off x="3546144" y="4376148"/>
            <a:ext cx="285069" cy="168936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818842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stCxn id="84" idx="2"/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  <a:endCxn id="84" idx="0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" name="Groep 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84" name="Rechthoek 83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4" name="Rechte verbindingslijn met pijl 123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5" name="Rechte verbindingslijn 124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Titel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6167011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941418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3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≥4</a:t>
            </a: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436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2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stCxn id="28" idx="4"/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Rechte verbindingslijn met pijl 57"/>
          <p:cNvCxnSpPr>
            <a:stCxn id="28" idx="4"/>
            <a:endCxn id="16" idx="0"/>
          </p:cNvCxnSpPr>
          <p:nvPr/>
        </p:nvCxnSpPr>
        <p:spPr>
          <a:xfrm>
            <a:off x="5101232" y="5191100"/>
            <a:ext cx="257932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>
            <a:stCxn id="86" idx="2"/>
            <a:endCxn id="28" idx="7"/>
          </p:cNvCxnSpPr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stCxn id="86" idx="2"/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  <a:endCxn id="86" idx="0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6" name="Rechthoek 15"/>
          <p:cNvSpPr/>
          <p:nvPr/>
        </p:nvSpPr>
        <p:spPr>
          <a:xfrm>
            <a:off x="5179144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10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8" name="Ovaal 27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≤1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6" name="Rechthoek 85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≥</a:t>
            </a: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2" name="Tekstvak 81"/>
          <p:cNvSpPr txBox="1"/>
          <p:nvPr/>
        </p:nvSpPr>
        <p:spPr>
          <a:xfrm>
            <a:off x="519376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Rechthoek 124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26" name="Rechte verbindingslijn met pijl 125"/>
          <p:cNvCxnSpPr/>
          <p:nvPr/>
        </p:nvCxnSpPr>
        <p:spPr>
          <a:xfrm>
            <a:off x="3508659" y="4104779"/>
            <a:ext cx="180019" cy="35583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Rechte verbindingslijn 126"/>
          <p:cNvCxnSpPr/>
          <p:nvPr/>
        </p:nvCxnSpPr>
        <p:spPr>
          <a:xfrm flipV="1">
            <a:off x="3546144" y="4376148"/>
            <a:ext cx="285069" cy="168936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8" name="Rechte verbindingslijn 127"/>
          <p:cNvCxnSpPr/>
          <p:nvPr/>
        </p:nvCxnSpPr>
        <p:spPr>
          <a:xfrm flipV="1">
            <a:off x="5074444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39211719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5" name="Rechthoek 124"/>
          <p:cNvSpPr/>
          <p:nvPr/>
        </p:nvSpPr>
        <p:spPr>
          <a:xfrm>
            <a:off x="3328639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26" name="Rechte verbindingslijn met pijl 125"/>
          <p:cNvCxnSpPr/>
          <p:nvPr/>
        </p:nvCxnSpPr>
        <p:spPr>
          <a:xfrm>
            <a:off x="3508659" y="4104779"/>
            <a:ext cx="180019" cy="35583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7" name="Rechte verbindingslijn 126"/>
          <p:cNvCxnSpPr/>
          <p:nvPr/>
        </p:nvCxnSpPr>
        <p:spPr>
          <a:xfrm flipV="1">
            <a:off x="3546144" y="4376148"/>
            <a:ext cx="285069" cy="168936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7" name="Groep 6"/>
          <p:cNvGrpSpPr/>
          <p:nvPr/>
        </p:nvGrpSpPr>
        <p:grpSpPr>
          <a:xfrm>
            <a:off x="4921212" y="3739567"/>
            <a:ext cx="879218" cy="1820080"/>
            <a:chOff x="4921212" y="3739567"/>
            <a:chExt cx="879218" cy="1820080"/>
          </a:xfrm>
        </p:grpSpPr>
        <p:cxnSp>
          <p:nvCxnSpPr>
            <p:cNvPr id="98" name="Rechte verbindingslijn met pijl 97"/>
            <p:cNvCxnSpPr/>
            <p:nvPr/>
          </p:nvCxnSpPr>
          <p:spPr>
            <a:xfrm>
              <a:off x="5110461" y="5210249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Ovaal 109"/>
            <p:cNvSpPr/>
            <p:nvPr/>
          </p:nvSpPr>
          <p:spPr>
            <a:xfrm>
              <a:off x="4921212" y="4831060"/>
              <a:ext cx="360040" cy="360040"/>
            </a:xfrm>
            <a:prstGeom prst="ellipse">
              <a:avLst/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white"/>
                  </a:solidFill>
                </a:rPr>
                <a:t>≤1</a:t>
              </a:r>
              <a:endParaRPr kumimoji="0" lang="nl-NL" sz="1800" dirty="0">
                <a:solidFill>
                  <a:prstClr val="white"/>
                </a:solidFill>
              </a:endParaRPr>
            </a:p>
          </p:txBody>
        </p:sp>
        <p:sp>
          <p:nvSpPr>
            <p:cNvPr id="124" name="Rechthoek 123"/>
            <p:cNvSpPr/>
            <p:nvPr/>
          </p:nvSpPr>
          <p:spPr>
            <a:xfrm>
              <a:off x="5440390" y="3739567"/>
              <a:ext cx="360040" cy="36004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≥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4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30" name="Rechte verbindingslijn 129"/>
            <p:cNvCxnSpPr/>
            <p:nvPr/>
          </p:nvCxnSpPr>
          <p:spPr>
            <a:xfrm flipV="1">
              <a:off x="5074444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3124365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grpSp>
        <p:nvGrpSpPr>
          <p:cNvPr id="110" name="Groep 109"/>
          <p:cNvGrpSpPr/>
          <p:nvPr/>
        </p:nvGrpSpPr>
        <p:grpSpPr>
          <a:xfrm>
            <a:off x="1747389" y="4831060"/>
            <a:ext cx="419337" cy="728587"/>
            <a:chOff x="1747389" y="4831060"/>
            <a:chExt cx="419337" cy="728587"/>
          </a:xfrm>
        </p:grpSpPr>
        <p:sp>
          <p:nvSpPr>
            <p:cNvPr id="116" name="Ovaal 115"/>
            <p:cNvSpPr/>
            <p:nvPr/>
          </p:nvSpPr>
          <p:spPr>
            <a:xfrm>
              <a:off x="1747389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≤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3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18" name="Rechte verbindingslijn met pijl 117"/>
            <p:cNvCxnSpPr/>
            <p:nvPr/>
          </p:nvCxnSpPr>
          <p:spPr>
            <a:xfrm>
              <a:off x="1927409" y="5191100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3" name="Rechte verbindingslijn 122"/>
            <p:cNvCxnSpPr/>
            <p:nvPr/>
          </p:nvCxnSpPr>
          <p:spPr>
            <a:xfrm flipV="1">
              <a:off x="1903512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41" name="Groep 140"/>
          <p:cNvGrpSpPr/>
          <p:nvPr/>
        </p:nvGrpSpPr>
        <p:grpSpPr>
          <a:xfrm>
            <a:off x="4921212" y="3739567"/>
            <a:ext cx="879218" cy="1820080"/>
            <a:chOff x="4921212" y="3739567"/>
            <a:chExt cx="879218" cy="1820080"/>
          </a:xfrm>
        </p:grpSpPr>
        <p:cxnSp>
          <p:nvCxnSpPr>
            <p:cNvPr id="142" name="Rechte verbindingslijn met pijl 141"/>
            <p:cNvCxnSpPr/>
            <p:nvPr/>
          </p:nvCxnSpPr>
          <p:spPr>
            <a:xfrm>
              <a:off x="5110461" y="5210249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3" name="Ovaal 142"/>
            <p:cNvSpPr/>
            <p:nvPr/>
          </p:nvSpPr>
          <p:spPr>
            <a:xfrm>
              <a:off x="4921212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≤1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sp>
          <p:nvSpPr>
            <p:cNvPr id="144" name="Rechthoek 143"/>
            <p:cNvSpPr/>
            <p:nvPr/>
          </p:nvSpPr>
          <p:spPr>
            <a:xfrm>
              <a:off x="5440390" y="3739567"/>
              <a:ext cx="360040" cy="36004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≥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4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45" name="Rechte verbindingslijn 144"/>
            <p:cNvCxnSpPr/>
            <p:nvPr/>
          </p:nvCxnSpPr>
          <p:spPr>
            <a:xfrm flipV="1">
              <a:off x="5074444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371855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Rechte verbindingslijn met pijl 61"/>
          <p:cNvCxnSpPr>
            <a:stCxn id="29" idx="4"/>
            <a:endCxn id="18" idx="0"/>
          </p:cNvCxnSpPr>
          <p:nvPr/>
        </p:nvCxnSpPr>
        <p:spPr>
          <a:xfrm>
            <a:off x="6155998" y="5191100"/>
            <a:ext cx="259840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8" name="Rechthoek 17"/>
          <p:cNvSpPr/>
          <p:nvPr/>
        </p:nvSpPr>
        <p:spPr>
          <a:xfrm>
            <a:off x="6235818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5" name="Tekstvak 84"/>
          <p:cNvSpPr txBox="1"/>
          <p:nvPr/>
        </p:nvSpPr>
        <p:spPr>
          <a:xfrm>
            <a:off x="625165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38" name="Groep 137"/>
          <p:cNvGrpSpPr/>
          <p:nvPr/>
        </p:nvGrpSpPr>
        <p:grpSpPr>
          <a:xfrm>
            <a:off x="4921212" y="3739567"/>
            <a:ext cx="879218" cy="1820080"/>
            <a:chOff x="4921212" y="3739567"/>
            <a:chExt cx="879218" cy="1820080"/>
          </a:xfrm>
        </p:grpSpPr>
        <p:cxnSp>
          <p:nvCxnSpPr>
            <p:cNvPr id="139" name="Rechte verbindingslijn met pijl 138"/>
            <p:cNvCxnSpPr/>
            <p:nvPr/>
          </p:nvCxnSpPr>
          <p:spPr>
            <a:xfrm>
              <a:off x="5110461" y="5210249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40" name="Ovaal 139"/>
            <p:cNvSpPr/>
            <p:nvPr/>
          </p:nvSpPr>
          <p:spPr>
            <a:xfrm>
              <a:off x="4921212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≤1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sp>
          <p:nvSpPr>
            <p:cNvPr id="141" name="Rechthoek 140"/>
            <p:cNvSpPr/>
            <p:nvPr/>
          </p:nvSpPr>
          <p:spPr>
            <a:xfrm>
              <a:off x="5440390" y="3739567"/>
              <a:ext cx="360040" cy="36004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≥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4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42" name="Rechte verbindingslijn 141"/>
            <p:cNvCxnSpPr/>
            <p:nvPr/>
          </p:nvCxnSpPr>
          <p:spPr>
            <a:xfrm flipV="1">
              <a:off x="5074444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6522729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≤2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Groep 97"/>
          <p:cNvGrpSpPr/>
          <p:nvPr/>
        </p:nvGrpSpPr>
        <p:grpSpPr>
          <a:xfrm>
            <a:off x="4921212" y="3739567"/>
            <a:ext cx="879218" cy="1820080"/>
            <a:chOff x="4921212" y="3739567"/>
            <a:chExt cx="879218" cy="1820080"/>
          </a:xfrm>
        </p:grpSpPr>
        <p:cxnSp>
          <p:nvCxnSpPr>
            <p:cNvPr id="108" name="Rechte verbindingslijn met pijl 107"/>
            <p:cNvCxnSpPr/>
            <p:nvPr/>
          </p:nvCxnSpPr>
          <p:spPr>
            <a:xfrm>
              <a:off x="5110461" y="5210249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Ovaal 109"/>
            <p:cNvSpPr/>
            <p:nvPr/>
          </p:nvSpPr>
          <p:spPr>
            <a:xfrm>
              <a:off x="4921212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≤1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sp>
          <p:nvSpPr>
            <p:cNvPr id="138" name="Rechthoek 137"/>
            <p:cNvSpPr/>
            <p:nvPr/>
          </p:nvSpPr>
          <p:spPr>
            <a:xfrm>
              <a:off x="5440390" y="3739567"/>
              <a:ext cx="360040" cy="36004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≥</a:t>
              </a:r>
              <a:r>
                <a:rPr kumimoji="0" lang="nl-NL" sz="1800" dirty="0" smtClean="0">
                  <a:solidFill>
                    <a:prstClr val="black"/>
                  </a:solidFill>
                </a:rPr>
                <a:t>4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39" name="Rechte verbindingslijn 138"/>
            <p:cNvCxnSpPr/>
            <p:nvPr/>
          </p:nvCxnSpPr>
          <p:spPr>
            <a:xfrm flipV="1">
              <a:off x="5074444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6848381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8" name="Groep 97"/>
          <p:cNvGrpSpPr/>
          <p:nvPr/>
        </p:nvGrpSpPr>
        <p:grpSpPr>
          <a:xfrm>
            <a:off x="4921212" y="3739567"/>
            <a:ext cx="879218" cy="1820080"/>
            <a:chOff x="4921212" y="3739567"/>
            <a:chExt cx="879218" cy="1820080"/>
          </a:xfrm>
        </p:grpSpPr>
        <p:cxnSp>
          <p:nvCxnSpPr>
            <p:cNvPr id="108" name="Rechte verbindingslijn met pijl 107"/>
            <p:cNvCxnSpPr/>
            <p:nvPr/>
          </p:nvCxnSpPr>
          <p:spPr>
            <a:xfrm>
              <a:off x="5110461" y="5210249"/>
              <a:ext cx="107710" cy="317746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0" name="Ovaal 109"/>
            <p:cNvSpPr/>
            <p:nvPr/>
          </p:nvSpPr>
          <p:spPr>
            <a:xfrm>
              <a:off x="4921212" y="4831060"/>
              <a:ext cx="360040" cy="36004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≤1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sp>
          <p:nvSpPr>
            <p:cNvPr id="138" name="Rechthoek 137"/>
            <p:cNvSpPr/>
            <p:nvPr/>
          </p:nvSpPr>
          <p:spPr>
            <a:xfrm>
              <a:off x="5440390" y="3739567"/>
              <a:ext cx="360040" cy="360040"/>
            </a:xfrm>
            <a:prstGeom prst="rect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≥4</a:t>
              </a:r>
            </a:p>
          </p:txBody>
        </p:sp>
        <p:cxnSp>
          <p:nvCxnSpPr>
            <p:cNvPr id="139" name="Rechte verbindingslijn 138"/>
            <p:cNvCxnSpPr/>
            <p:nvPr/>
          </p:nvCxnSpPr>
          <p:spPr>
            <a:xfrm flipV="1">
              <a:off x="5074444" y="5458046"/>
              <a:ext cx="263214" cy="101601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491156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Rechte verbindingslijn met pijl 37"/>
          <p:cNvCxnSpPr>
            <a:stCxn id="40" idx="4"/>
            <a:endCxn id="21" idx="0"/>
          </p:cNvCxnSpPr>
          <p:nvPr/>
        </p:nvCxnSpPr>
        <p:spPr>
          <a:xfrm flipH="1">
            <a:off x="8000849" y="5191100"/>
            <a:ext cx="26468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Rechte verbindingslijn met pijl 38"/>
          <p:cNvCxnSpPr>
            <a:stCxn id="40" idx="4"/>
            <a:endCxn id="22" idx="0"/>
          </p:cNvCxnSpPr>
          <p:nvPr/>
        </p:nvCxnSpPr>
        <p:spPr>
          <a:xfrm>
            <a:off x="8265532" y="5191100"/>
            <a:ext cx="263649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Rechte verbindingslijn met pijl 64"/>
          <p:cNvCxnSpPr>
            <a:stCxn id="30" idx="4"/>
            <a:endCxn id="19" idx="0"/>
          </p:cNvCxnSpPr>
          <p:nvPr/>
        </p:nvCxnSpPr>
        <p:spPr>
          <a:xfrm flipH="1">
            <a:off x="6944175" y="5191100"/>
            <a:ext cx="276114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Rechte verbindingslijn met pijl 66"/>
          <p:cNvCxnSpPr>
            <a:stCxn id="30" idx="4"/>
            <a:endCxn id="20" idx="0"/>
          </p:cNvCxnSpPr>
          <p:nvPr/>
        </p:nvCxnSpPr>
        <p:spPr>
          <a:xfrm>
            <a:off x="7220289" y="5191100"/>
            <a:ext cx="252223" cy="737095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Rechte verbindingslijn met pijl 78"/>
          <p:cNvCxnSpPr>
            <a:stCxn id="78" idx="2"/>
            <a:endCxn id="30" idx="7"/>
          </p:cNvCxnSpPr>
          <p:nvPr/>
        </p:nvCxnSpPr>
        <p:spPr>
          <a:xfrm flipH="1">
            <a:off x="7347582" y="4104779"/>
            <a:ext cx="388275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Rechte verbindingslijn met pijl 79"/>
          <p:cNvCxnSpPr>
            <a:stCxn id="78" idx="2"/>
            <a:endCxn id="40" idx="1"/>
          </p:cNvCxnSpPr>
          <p:nvPr/>
        </p:nvCxnSpPr>
        <p:spPr>
          <a:xfrm>
            <a:off x="7735857" y="4104779"/>
            <a:ext cx="402382" cy="779008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Rechte verbindingslijn met pijl 121"/>
          <p:cNvCxnSpPr>
            <a:stCxn id="120" idx="4"/>
            <a:endCxn id="78" idx="0"/>
          </p:cNvCxnSpPr>
          <p:nvPr/>
        </p:nvCxnSpPr>
        <p:spPr>
          <a:xfrm>
            <a:off x="6695525" y="3006750"/>
            <a:ext cx="1040332" cy="737989"/>
          </a:xfrm>
          <a:prstGeom prst="straightConnector1">
            <a:avLst/>
          </a:prstGeom>
          <a:ln w="1905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19" name="Rechthoek 18"/>
          <p:cNvSpPr/>
          <p:nvPr/>
        </p:nvSpPr>
        <p:spPr>
          <a:xfrm>
            <a:off x="6764155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0" name="Rechthoek 19"/>
          <p:cNvSpPr/>
          <p:nvPr/>
        </p:nvSpPr>
        <p:spPr>
          <a:xfrm>
            <a:off x="7292492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1" name="Rechthoek 20"/>
          <p:cNvSpPr/>
          <p:nvPr/>
        </p:nvSpPr>
        <p:spPr>
          <a:xfrm>
            <a:off x="7820829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2" name="Rechthoek 21"/>
          <p:cNvSpPr/>
          <p:nvPr/>
        </p:nvSpPr>
        <p:spPr>
          <a:xfrm>
            <a:off x="8349161" y="5928195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30" name="Ovaal 29"/>
          <p:cNvSpPr/>
          <p:nvPr/>
        </p:nvSpPr>
        <p:spPr>
          <a:xfrm>
            <a:off x="7040269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40" name="Ovaal 39"/>
          <p:cNvSpPr/>
          <p:nvPr/>
        </p:nvSpPr>
        <p:spPr>
          <a:xfrm>
            <a:off x="8085512" y="483106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?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78" name="Rechthoek 77"/>
          <p:cNvSpPr/>
          <p:nvPr/>
        </p:nvSpPr>
        <p:spPr>
          <a:xfrm>
            <a:off x="7555837" y="3744739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?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7" name="Tekstvak 86"/>
          <p:cNvSpPr txBox="1"/>
          <p:nvPr/>
        </p:nvSpPr>
        <p:spPr>
          <a:xfrm>
            <a:off x="678060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8" name="Tekstvak 87"/>
          <p:cNvSpPr txBox="1"/>
          <p:nvPr/>
        </p:nvSpPr>
        <p:spPr>
          <a:xfrm>
            <a:off x="730954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9" name="Tekstvak 88"/>
          <p:cNvSpPr txBox="1"/>
          <p:nvPr/>
        </p:nvSpPr>
        <p:spPr>
          <a:xfrm>
            <a:off x="783849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0" name="Tekstvak 89"/>
          <p:cNvSpPr txBox="1"/>
          <p:nvPr/>
        </p:nvSpPr>
        <p:spPr>
          <a:xfrm>
            <a:off x="836744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30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4" name="Tekstvak 93"/>
          <p:cNvSpPr txBox="1"/>
          <p:nvPr/>
        </p:nvSpPr>
        <p:spPr>
          <a:xfrm>
            <a:off x="7256868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9" name="Tekstvak 98"/>
          <p:cNvSpPr txBox="1"/>
          <p:nvPr/>
        </p:nvSpPr>
        <p:spPr>
          <a:xfrm>
            <a:off x="831641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4" name="Tekstvak 103"/>
          <p:cNvSpPr txBox="1"/>
          <p:nvPr/>
        </p:nvSpPr>
        <p:spPr>
          <a:xfrm>
            <a:off x="7837178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/>
          <p:nvPr/>
        </p:nvCxnSpPr>
        <p:spPr>
          <a:xfrm>
            <a:off x="5110461" y="5210249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vaal 109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8" name="Rechthoek 137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≥</a:t>
            </a: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39" name="Rechte verbindingslijn 138"/>
          <p:cNvCxnSpPr/>
          <p:nvPr/>
        </p:nvCxnSpPr>
        <p:spPr>
          <a:xfrm flipV="1">
            <a:off x="5074444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Rechte verbindingslijn 90"/>
          <p:cNvCxnSpPr/>
          <p:nvPr/>
        </p:nvCxnSpPr>
        <p:spPr>
          <a:xfrm flipV="1">
            <a:off x="6915149" y="3103570"/>
            <a:ext cx="209046" cy="272174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2034281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Rechte verbindingslijn met pijl 97"/>
          <p:cNvCxnSpPr>
            <a:stCxn id="120" idx="4"/>
          </p:cNvCxnSpPr>
          <p:nvPr/>
        </p:nvCxnSpPr>
        <p:spPr>
          <a:xfrm>
            <a:off x="6695525" y="3006750"/>
            <a:ext cx="324147" cy="23290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white"/>
                </a:solidFill>
              </a:rPr>
              <a:t>≤4</a:t>
            </a: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≥4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/>
          <p:nvPr/>
        </p:nvCxnSpPr>
        <p:spPr>
          <a:xfrm>
            <a:off x="5110461" y="5210249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vaal 109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8" name="Rechthoek 137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≥4</a:t>
            </a:r>
          </a:p>
        </p:txBody>
      </p:sp>
      <p:cxnSp>
        <p:nvCxnSpPr>
          <p:cNvPr id="139" name="Rechte verbindingslijn 138"/>
          <p:cNvCxnSpPr/>
          <p:nvPr/>
        </p:nvCxnSpPr>
        <p:spPr>
          <a:xfrm flipV="1">
            <a:off x="5074444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Rechte verbindingslijn 90"/>
          <p:cNvCxnSpPr/>
          <p:nvPr/>
        </p:nvCxnSpPr>
        <p:spPr>
          <a:xfrm flipV="1">
            <a:off x="6915149" y="3103570"/>
            <a:ext cx="209046" cy="272174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210405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Rechte verbindingslijn met pijl 97"/>
          <p:cNvCxnSpPr>
            <a:stCxn id="120" idx="4"/>
          </p:cNvCxnSpPr>
          <p:nvPr/>
        </p:nvCxnSpPr>
        <p:spPr>
          <a:xfrm>
            <a:off x="6695525" y="3006750"/>
            <a:ext cx="324147" cy="23290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/>
          <p:nvPr/>
        </p:nvCxnSpPr>
        <p:spPr>
          <a:xfrm>
            <a:off x="5110461" y="5210249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vaal 109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8" name="Rechthoek 137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≥</a:t>
            </a: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39" name="Rechte verbindingslijn 138"/>
          <p:cNvCxnSpPr/>
          <p:nvPr/>
        </p:nvCxnSpPr>
        <p:spPr>
          <a:xfrm flipV="1">
            <a:off x="5074444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Rechte verbindingslijn 90"/>
          <p:cNvCxnSpPr/>
          <p:nvPr/>
        </p:nvCxnSpPr>
        <p:spPr>
          <a:xfrm flipV="1">
            <a:off x="6915149" y="3103570"/>
            <a:ext cx="209046" cy="272174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1739264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Rechte verbindingslijn met pijl 97"/>
          <p:cNvCxnSpPr>
            <a:stCxn id="120" idx="4"/>
          </p:cNvCxnSpPr>
          <p:nvPr/>
        </p:nvCxnSpPr>
        <p:spPr>
          <a:xfrm>
            <a:off x="6695525" y="3006750"/>
            <a:ext cx="324147" cy="23290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≤</a:t>
            </a: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 smtClean="0">
                  <a:solidFill>
                    <a:prstClr val="black"/>
                  </a:solidFill>
                </a:rPr>
                <a:t>≥6</a:t>
              </a:r>
              <a:endParaRPr kumimoji="0" lang="nl-NL" sz="1800" dirty="0">
                <a:solidFill>
                  <a:prstClr val="black"/>
                </a:solidFill>
              </a:endParaRP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/>
          <p:nvPr/>
        </p:nvCxnSpPr>
        <p:spPr>
          <a:xfrm>
            <a:off x="5110461" y="5210249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vaal 109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≤1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8" name="Rechthoek 137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nl-NL" sz="1800" dirty="0">
                <a:solidFill>
                  <a:schemeClr val="tx1"/>
                </a:solidFill>
              </a:rPr>
              <a:t>≥</a:t>
            </a:r>
            <a:r>
              <a:rPr lang="nl-NL" sz="1800" dirty="0" smtClean="0">
                <a:solidFill>
                  <a:schemeClr val="tx1"/>
                </a:solidFill>
              </a:rPr>
              <a:t>4</a:t>
            </a:r>
            <a:endParaRPr lang="nl-NL" sz="1800" dirty="0">
              <a:solidFill>
                <a:schemeClr val="tx1"/>
              </a:solidFill>
            </a:endParaRPr>
          </a:p>
        </p:txBody>
      </p:sp>
      <p:cxnSp>
        <p:nvCxnSpPr>
          <p:cNvPr id="139" name="Rechte verbindingslijn 138"/>
          <p:cNvCxnSpPr/>
          <p:nvPr/>
        </p:nvCxnSpPr>
        <p:spPr>
          <a:xfrm flipV="1">
            <a:off x="5074444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Rechte verbindingslijn 90"/>
          <p:cNvCxnSpPr/>
          <p:nvPr/>
        </p:nvCxnSpPr>
        <p:spPr>
          <a:xfrm flipV="1">
            <a:off x="6915149" y="3103570"/>
            <a:ext cx="209046" cy="272174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</p:spTree>
    <p:extLst>
      <p:ext uri="{BB962C8B-B14F-4D97-AF65-F5344CB8AC3E}">
        <p14:creationId xmlns:p14="http://schemas.microsoft.com/office/powerpoint/2010/main" val="331173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chooseComputerMove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>
                <a:solidFill>
                  <a:srgbClr val="008000"/>
                </a:solidFill>
                <a:latin typeface="Consolas"/>
              </a:rPr>
              <a:t>//...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480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chooseComputerMove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>
                <a:solidFill>
                  <a:srgbClr val="008000"/>
                </a:solidFill>
                <a:latin typeface="Consolas"/>
              </a:rPr>
              <a:t>//...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186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Toelichting met afgeronde rechthoek 1"/>
          <p:cNvSpPr/>
          <p:nvPr/>
        </p:nvSpPr>
        <p:spPr bwMode="auto">
          <a:xfrm>
            <a:off x="4572000" y="2204864"/>
            <a:ext cx="4176464" cy="504056"/>
          </a:xfrm>
          <a:prstGeom prst="wedgeRoundRectCallout">
            <a:avLst>
              <a:gd name="adj1" fmla="val -62898"/>
              <a:gd name="adj2" fmla="val 109208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Maakt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niet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uit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voor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de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werking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126509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chooseHumanMove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bestValue &gt; </a:t>
            </a:r>
            <a:r>
              <a:rPr lang="nn-NO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71170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chooseHumanMove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n-NO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</a:t>
            </a:r>
            <a:r>
              <a:rPr lang="nn-NO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Toelichting met afgeronde rechthoek 1"/>
          <p:cNvSpPr/>
          <p:nvPr/>
        </p:nvSpPr>
        <p:spPr bwMode="auto">
          <a:xfrm>
            <a:off x="4572000" y="2204864"/>
            <a:ext cx="4176464" cy="504056"/>
          </a:xfrm>
          <a:prstGeom prst="wedgeRoundRectCallout">
            <a:avLst>
              <a:gd name="adj1" fmla="val -66775"/>
              <a:gd name="adj2" fmla="val 103539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Maakt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niet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uit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voor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de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werking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60696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chooseHumanMove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n-NO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n-NO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189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Toelichting met afgeronde rechthoek 1"/>
          <p:cNvSpPr/>
          <p:nvPr/>
        </p:nvSpPr>
        <p:spPr bwMode="auto">
          <a:xfrm>
            <a:off x="4572000" y="2204864"/>
            <a:ext cx="4176464" cy="504056"/>
          </a:xfrm>
          <a:prstGeom prst="wedgeRoundRectCallout">
            <a:avLst>
              <a:gd name="adj1" fmla="val -62898"/>
              <a:gd name="adj2" fmla="val 109208"/>
              <a:gd name="adj3" fmla="val 16667"/>
            </a:avLst>
          </a:prstGeom>
          <a:solidFill>
            <a:srgbClr val="FFFF00"/>
          </a:solidFill>
          <a:ln w="12700" cap="flat" cmpd="sng" algn="ctr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Maakt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niet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uit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voor</a:t>
            </a:r>
            <a:r>
              <a:rPr kumimoji="1" lang="en-US" sz="2400" b="0" i="0" u="none" strike="noStrike" cap="none" normalizeH="0" baseline="0" dirty="0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 de </a:t>
            </a:r>
            <a:r>
              <a:rPr kumimoji="1" lang="en-US" sz="2400" b="0" i="0" u="none" strike="noStrike" cap="none" normalizeH="0" baseline="0" dirty="0" err="1" smtClean="0">
                <a:ln>
                  <a:noFill/>
                </a:ln>
                <a:solidFill>
                  <a:srgbClr val="0000FF"/>
                </a:solidFill>
                <a:effectLst/>
                <a:latin typeface="+mn-lt"/>
              </a:rPr>
              <a:t>werking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!</a:t>
            </a: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2627883" y="5301208"/>
            <a:ext cx="6120581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None/>
            </a:pPr>
            <a:r>
              <a:rPr lang="nl-NL" sz="2400" dirty="0" smtClean="0">
                <a:latin typeface="+mn-lt"/>
              </a:rPr>
              <a:t>Voorwaarde voor snoeien is: </a:t>
            </a:r>
            <a:r>
              <a:rPr lang="nl-NL" sz="2400" b="1" dirty="0" err="1">
                <a:latin typeface="Consolas"/>
              </a:rPr>
              <a:t>alpha</a:t>
            </a:r>
            <a:r>
              <a:rPr lang="nl-NL" sz="2400" b="1" dirty="0">
                <a:latin typeface="Consolas"/>
              </a:rPr>
              <a:t> ≥</a:t>
            </a:r>
            <a:r>
              <a:rPr lang="nl-NL" sz="2400" b="1" dirty="0" smtClean="0">
                <a:latin typeface="Consolas"/>
              </a:rPr>
              <a:t> </a:t>
            </a:r>
            <a:r>
              <a:rPr lang="nl-NL" sz="2400" b="1" dirty="0" err="1">
                <a:latin typeface="Consolas"/>
              </a:rPr>
              <a:t>beta</a:t>
            </a:r>
            <a:endParaRPr lang="en-US" sz="2400" b="1" dirty="0">
              <a:latin typeface="Consolas"/>
            </a:endParaRPr>
          </a:p>
        </p:txBody>
      </p:sp>
      <p:sp>
        <p:nvSpPr>
          <p:cNvPr id="8" name="Text Box 4"/>
          <p:cNvSpPr txBox="1">
            <a:spLocks noChangeArrowheads="1"/>
          </p:cNvSpPr>
          <p:nvPr/>
        </p:nvSpPr>
        <p:spPr bwMode="auto">
          <a:xfrm>
            <a:off x="2699792" y="6237312"/>
            <a:ext cx="5760541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None/>
            </a:pPr>
            <a:r>
              <a:rPr lang="nl-NL" sz="2400" dirty="0" smtClean="0">
                <a:latin typeface="+mn-lt"/>
              </a:rPr>
              <a:t>Bijhouden </a:t>
            </a:r>
            <a:r>
              <a:rPr lang="nl-NL" sz="2400" dirty="0" err="1" smtClean="0">
                <a:latin typeface="Consolas"/>
              </a:rPr>
              <a:t>bestValue</a:t>
            </a:r>
            <a:r>
              <a:rPr lang="nl-NL" sz="2400" dirty="0" smtClean="0">
                <a:latin typeface="+mn-lt"/>
              </a:rPr>
              <a:t> is niet nodig.</a:t>
            </a:r>
            <a:endParaRPr lang="en-US" sz="2400" b="1" dirty="0"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29506677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chooseComputerMove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endParaRPr lang="en-US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  <a:endParaRPr lang="en-US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</a:t>
            </a: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 =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(value &gt;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</a:t>
            </a:r>
            <a:r>
              <a:rPr lang="en-US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en-US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190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8322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>
            <a:normAutofit fontScale="90000"/>
          </a:bodyPr>
          <a:lstStyle/>
          <a:p>
            <a:r>
              <a:rPr lang="nl-NL" dirty="0" smtClean="0"/>
              <a:t>AlphaBeta2.cpp </a:t>
            </a:r>
            <a:r>
              <a:rPr lang="nl-NL" sz="3200" dirty="0" err="1" smtClean="0">
                <a:solidFill>
                  <a:srgbClr val="000000"/>
                </a:solidFill>
                <a:latin typeface="Consolas"/>
              </a:rPr>
              <a:t>chooseHumanMove</a:t>
            </a:r>
            <a:r>
              <a:rPr lang="nl-NL" sz="3200" dirty="0" smtClean="0">
                <a:solidFill>
                  <a:srgbClr val="000000"/>
                </a:solidFill>
                <a:latin typeface="Consolas"/>
              </a:rPr>
              <a:t>()</a:t>
            </a:r>
            <a:endParaRPr lang="nl-NL" dirty="0">
              <a:solidFill>
                <a:srgbClr val="000000"/>
              </a:solidFill>
              <a:latin typeface="Consolas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358775" y="1268412"/>
            <a:ext cx="8421688" cy="5589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eaLnBrk="1" hangingPunct="1">
              <a:spcBef>
                <a:spcPts val="0"/>
              </a:spcBef>
              <a:buNone/>
            </a:pPr>
            <a:r>
              <a:rPr lang="en-US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endParaRPr lang="en-US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  <a:endParaRPr lang="en-US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== UNDECIDED)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1;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 =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i,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dummyPos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(value &lt;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bestNextPos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2 *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pos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i;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</a:t>
            </a:r>
            <a:r>
              <a:rPr lang="en-US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en-US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/>
              <a:t>bestValue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kern="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kern="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kern="0" dirty="0">
              <a:solidFill>
                <a:srgbClr val="008000"/>
              </a:solidFill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191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2365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8" name="Rechte verbindingslijn met pijl 97"/>
          <p:cNvCxnSpPr>
            <a:stCxn id="120" idx="4"/>
          </p:cNvCxnSpPr>
          <p:nvPr/>
        </p:nvCxnSpPr>
        <p:spPr>
          <a:xfrm>
            <a:off x="6695525" y="3006750"/>
            <a:ext cx="324147" cy="23290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0" name="Rechte verbindingslijn met pijl 139"/>
          <p:cNvCxnSpPr/>
          <p:nvPr/>
        </p:nvCxnSpPr>
        <p:spPr>
          <a:xfrm>
            <a:off x="6165587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Rechte verbindingslijn met pijl 33"/>
          <p:cNvCxnSpPr>
            <a:stCxn id="24" idx="4"/>
            <a:endCxn id="2" idx="0"/>
          </p:cNvCxnSpPr>
          <p:nvPr/>
        </p:nvCxnSpPr>
        <p:spPr>
          <a:xfrm flipH="1">
            <a:off x="604131" y="5191100"/>
            <a:ext cx="268512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Rechte verbindingslijn met pijl 34"/>
          <p:cNvCxnSpPr>
            <a:stCxn id="24" idx="4"/>
            <a:endCxn id="8" idx="0"/>
          </p:cNvCxnSpPr>
          <p:nvPr/>
        </p:nvCxnSpPr>
        <p:spPr>
          <a:xfrm>
            <a:off x="872643" y="5191100"/>
            <a:ext cx="25982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Rechte verbindingslijn met pijl 43"/>
          <p:cNvCxnSpPr>
            <a:endCxn id="9" idx="0"/>
          </p:cNvCxnSpPr>
          <p:nvPr/>
        </p:nvCxnSpPr>
        <p:spPr>
          <a:xfrm flipH="1">
            <a:off x="1660805" y="5191100"/>
            <a:ext cx="266604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Rechte verbindingslijn met pijl 47"/>
          <p:cNvCxnSpPr>
            <a:stCxn id="26" idx="4"/>
            <a:endCxn id="11" idx="0"/>
          </p:cNvCxnSpPr>
          <p:nvPr/>
        </p:nvCxnSpPr>
        <p:spPr>
          <a:xfrm flipH="1">
            <a:off x="2717479" y="5191100"/>
            <a:ext cx="274221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Rechte verbindingslijn met pijl 49"/>
          <p:cNvCxnSpPr>
            <a:stCxn id="26" idx="4"/>
            <a:endCxn id="12" idx="0"/>
          </p:cNvCxnSpPr>
          <p:nvPr/>
        </p:nvCxnSpPr>
        <p:spPr>
          <a:xfrm>
            <a:off x="2991700" y="5191100"/>
            <a:ext cx="254116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Rechte verbindingslijn met pijl 55"/>
          <p:cNvCxnSpPr>
            <a:endCxn id="15" idx="0"/>
          </p:cNvCxnSpPr>
          <p:nvPr/>
        </p:nvCxnSpPr>
        <p:spPr>
          <a:xfrm flipH="1">
            <a:off x="4830827" y="5191100"/>
            <a:ext cx="270405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Rechte verbindingslijn met pijl 59"/>
          <p:cNvCxnSpPr>
            <a:stCxn id="29" idx="4"/>
            <a:endCxn id="17" idx="0"/>
          </p:cNvCxnSpPr>
          <p:nvPr/>
        </p:nvCxnSpPr>
        <p:spPr>
          <a:xfrm flipH="1">
            <a:off x="5887501" y="5191100"/>
            <a:ext cx="268497" cy="737095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Rechte verbindingslijn met pijl 69"/>
          <p:cNvCxnSpPr>
            <a:stCxn id="68" idx="2"/>
            <a:endCxn id="24" idx="7"/>
          </p:cNvCxnSpPr>
          <p:nvPr/>
        </p:nvCxnSpPr>
        <p:spPr>
          <a:xfrm flipH="1">
            <a:off x="999936" y="4104779"/>
            <a:ext cx="404649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Rechte verbindingslijn met pijl 72"/>
          <p:cNvCxnSpPr>
            <a:stCxn id="68" idx="2"/>
          </p:cNvCxnSpPr>
          <p:nvPr/>
        </p:nvCxnSpPr>
        <p:spPr>
          <a:xfrm>
            <a:off x="1404585" y="4104779"/>
            <a:ext cx="395531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Rechte verbindingslijn met pijl 104"/>
          <p:cNvCxnSpPr>
            <a:endCxn id="26" idx="7"/>
          </p:cNvCxnSpPr>
          <p:nvPr/>
        </p:nvCxnSpPr>
        <p:spPr>
          <a:xfrm flipH="1">
            <a:off x="3118993" y="4104779"/>
            <a:ext cx="389666" cy="779008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Rechte verbindingslijn met pijl 111"/>
          <p:cNvCxnSpPr/>
          <p:nvPr/>
        </p:nvCxnSpPr>
        <p:spPr>
          <a:xfrm flipH="1">
            <a:off x="5228525" y="4099607"/>
            <a:ext cx="39188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Rechte verbindingslijn met pijl 113"/>
          <p:cNvCxnSpPr>
            <a:endCxn id="29" idx="1"/>
          </p:cNvCxnSpPr>
          <p:nvPr/>
        </p:nvCxnSpPr>
        <p:spPr>
          <a:xfrm>
            <a:off x="5620410" y="4099607"/>
            <a:ext cx="408295" cy="784180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7" name="Rechte verbindingslijn met pijl 116"/>
          <p:cNvCxnSpPr>
            <a:stCxn id="115" idx="4"/>
            <a:endCxn id="68" idx="0"/>
          </p:cNvCxnSpPr>
          <p:nvPr/>
        </p:nvCxnSpPr>
        <p:spPr>
          <a:xfrm flipH="1">
            <a:off x="1404585" y="3006750"/>
            <a:ext cx="1037624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Rechte verbindingslijn met pijl 118"/>
          <p:cNvCxnSpPr>
            <a:stCxn id="115" idx="4"/>
          </p:cNvCxnSpPr>
          <p:nvPr/>
        </p:nvCxnSpPr>
        <p:spPr>
          <a:xfrm>
            <a:off x="2442209" y="3006750"/>
            <a:ext cx="1066450" cy="737989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Rechte verbindingslijn met pijl 120"/>
          <p:cNvCxnSpPr>
            <a:stCxn id="120" idx="4"/>
          </p:cNvCxnSpPr>
          <p:nvPr/>
        </p:nvCxnSpPr>
        <p:spPr>
          <a:xfrm flipH="1">
            <a:off x="5620410" y="3006750"/>
            <a:ext cx="1075115" cy="732817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1" name="Rechte verbindingslijn met pijl 130"/>
          <p:cNvCxnSpPr>
            <a:stCxn id="129" idx="2"/>
            <a:endCxn id="115" idx="7"/>
          </p:cNvCxnSpPr>
          <p:nvPr/>
        </p:nvCxnSpPr>
        <p:spPr>
          <a:xfrm flipH="1">
            <a:off x="2569502" y="1919164"/>
            <a:ext cx="1993724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5" name="Rechte verbindingslijn met pijl 134"/>
          <p:cNvCxnSpPr>
            <a:stCxn id="129" idx="2"/>
            <a:endCxn id="120" idx="1"/>
          </p:cNvCxnSpPr>
          <p:nvPr/>
        </p:nvCxnSpPr>
        <p:spPr>
          <a:xfrm>
            <a:off x="4563226" y="1919164"/>
            <a:ext cx="2005006" cy="780273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Rechthoek 1"/>
          <p:cNvSpPr/>
          <p:nvPr/>
        </p:nvSpPr>
        <p:spPr>
          <a:xfrm>
            <a:off x="42411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8" name="Rechthoek 7"/>
          <p:cNvSpPr/>
          <p:nvPr/>
        </p:nvSpPr>
        <p:spPr>
          <a:xfrm>
            <a:off x="952448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5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9" name="Rechthoek 8"/>
          <p:cNvSpPr/>
          <p:nvPr/>
        </p:nvSpPr>
        <p:spPr>
          <a:xfrm>
            <a:off x="1480785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" name="Rechthoek 10"/>
          <p:cNvSpPr/>
          <p:nvPr/>
        </p:nvSpPr>
        <p:spPr>
          <a:xfrm>
            <a:off x="2537459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6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" name="Rechthoek 11"/>
          <p:cNvSpPr/>
          <p:nvPr/>
        </p:nvSpPr>
        <p:spPr>
          <a:xfrm>
            <a:off x="3065796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7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5" name="Rechthoek 14"/>
          <p:cNvSpPr/>
          <p:nvPr/>
        </p:nvSpPr>
        <p:spPr>
          <a:xfrm>
            <a:off x="4650807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7" name="Rechthoek 16"/>
          <p:cNvSpPr/>
          <p:nvPr/>
        </p:nvSpPr>
        <p:spPr>
          <a:xfrm>
            <a:off x="5707481" y="5928195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2</a:t>
            </a:r>
          </a:p>
        </p:txBody>
      </p:sp>
      <p:sp>
        <p:nvSpPr>
          <p:cNvPr id="24" name="Ovaal 23"/>
          <p:cNvSpPr/>
          <p:nvPr/>
        </p:nvSpPr>
        <p:spPr>
          <a:xfrm>
            <a:off x="692623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26" name="Ovaal 25"/>
          <p:cNvSpPr/>
          <p:nvPr/>
        </p:nvSpPr>
        <p:spPr>
          <a:xfrm>
            <a:off x="2811680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>
                <a:solidFill>
                  <a:prstClr val="black"/>
                </a:solidFill>
              </a:rPr>
              <a:t>4</a:t>
            </a:r>
          </a:p>
        </p:txBody>
      </p:sp>
      <p:sp>
        <p:nvSpPr>
          <p:cNvPr id="29" name="Ovaal 28"/>
          <p:cNvSpPr/>
          <p:nvPr/>
        </p:nvSpPr>
        <p:spPr>
          <a:xfrm>
            <a:off x="5975978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2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8" name="Rechthoek 67"/>
          <p:cNvSpPr/>
          <p:nvPr/>
        </p:nvSpPr>
        <p:spPr>
          <a:xfrm>
            <a:off x="1224565" y="3744739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5" name="Ovaal 114"/>
          <p:cNvSpPr/>
          <p:nvPr/>
        </p:nvSpPr>
        <p:spPr>
          <a:xfrm>
            <a:off x="2262189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0" name="Ovaal 119"/>
          <p:cNvSpPr/>
          <p:nvPr/>
        </p:nvSpPr>
        <p:spPr>
          <a:xfrm>
            <a:off x="6515505" y="264671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29" name="Rechthoek 128"/>
          <p:cNvSpPr/>
          <p:nvPr/>
        </p:nvSpPr>
        <p:spPr>
          <a:xfrm>
            <a:off x="4383206" y="1559124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4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6" name="Tekstvak 5"/>
          <p:cNvSpPr txBox="1"/>
          <p:nvPr/>
        </p:nvSpPr>
        <p:spPr>
          <a:xfrm>
            <a:off x="43325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69" name="Tekstvak 68"/>
          <p:cNvSpPr txBox="1"/>
          <p:nvPr/>
        </p:nvSpPr>
        <p:spPr>
          <a:xfrm>
            <a:off x="962197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16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1" name="Tekstvak 70"/>
          <p:cNvSpPr txBox="1"/>
          <p:nvPr/>
        </p:nvSpPr>
        <p:spPr>
          <a:xfrm>
            <a:off x="1491143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4" name="Tekstvak 73"/>
          <p:cNvSpPr txBox="1"/>
          <p:nvPr/>
        </p:nvSpPr>
        <p:spPr>
          <a:xfrm>
            <a:off x="2549035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75" name="Tekstvak 74"/>
          <p:cNvSpPr txBox="1"/>
          <p:nvPr/>
        </p:nvSpPr>
        <p:spPr>
          <a:xfrm>
            <a:off x="307798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1" name="Tekstvak 80"/>
          <p:cNvSpPr txBox="1"/>
          <p:nvPr/>
        </p:nvSpPr>
        <p:spPr>
          <a:xfrm>
            <a:off x="4664819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23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83" name="Tekstvak 82"/>
          <p:cNvSpPr txBox="1"/>
          <p:nvPr/>
        </p:nvSpPr>
        <p:spPr>
          <a:xfrm>
            <a:off x="5722711" y="629776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25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2" name="Tekstvak 91"/>
          <p:cNvSpPr txBox="1"/>
          <p:nvPr/>
        </p:nvSpPr>
        <p:spPr>
          <a:xfrm>
            <a:off x="899592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7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3" name="Tekstvak 92"/>
          <p:cNvSpPr txBox="1"/>
          <p:nvPr/>
        </p:nvSpPr>
        <p:spPr>
          <a:xfrm>
            <a:off x="6197322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12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5" name="Tekstvak 94"/>
          <p:cNvSpPr txBox="1"/>
          <p:nvPr/>
        </p:nvSpPr>
        <p:spPr>
          <a:xfrm>
            <a:off x="5137776" y="5137870"/>
            <a:ext cx="3417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6" name="Tekstvak 95"/>
          <p:cNvSpPr txBox="1"/>
          <p:nvPr/>
        </p:nvSpPr>
        <p:spPr>
          <a:xfrm>
            <a:off x="1959138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8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018684" y="5137870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9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0" name="Tekstvak 99"/>
          <p:cNvSpPr txBox="1"/>
          <p:nvPr/>
        </p:nvSpPr>
        <p:spPr>
          <a:xfrm>
            <a:off x="147870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3</a:t>
            </a:r>
          </a:p>
        </p:txBody>
      </p:sp>
      <p:sp>
        <p:nvSpPr>
          <p:cNvPr id="101" name="Tekstvak 100"/>
          <p:cNvSpPr txBox="1"/>
          <p:nvPr/>
        </p:nvSpPr>
        <p:spPr>
          <a:xfrm>
            <a:off x="571768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5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2" name="Tekstvak 101"/>
          <p:cNvSpPr txBox="1"/>
          <p:nvPr/>
        </p:nvSpPr>
        <p:spPr>
          <a:xfrm>
            <a:off x="3598197" y="4099149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4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6" name="Tekstvak 105"/>
          <p:cNvSpPr txBox="1"/>
          <p:nvPr/>
        </p:nvSpPr>
        <p:spPr>
          <a:xfrm>
            <a:off x="4431619" y="1919164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0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7" name="Tekstvak 106"/>
          <p:cNvSpPr txBox="1"/>
          <p:nvPr/>
        </p:nvSpPr>
        <p:spPr>
          <a:xfrm>
            <a:off x="2307420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 smtClean="0">
                <a:solidFill>
                  <a:prstClr val="black"/>
                </a:solidFill>
                <a:latin typeface="Calibri"/>
              </a:rPr>
              <a:t>1</a:t>
            </a:r>
            <a:endParaRPr kumimoji="0" lang="nl-NL" sz="12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09" name="Tekstvak 108"/>
          <p:cNvSpPr txBox="1"/>
          <p:nvPr/>
        </p:nvSpPr>
        <p:spPr>
          <a:xfrm>
            <a:off x="6574942" y="3016538"/>
            <a:ext cx="2632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200" dirty="0">
                <a:solidFill>
                  <a:prstClr val="black"/>
                </a:solidFill>
                <a:latin typeface="Calibri"/>
              </a:rPr>
              <a:t>2</a:t>
            </a:r>
          </a:p>
        </p:txBody>
      </p:sp>
      <p:sp>
        <p:nvSpPr>
          <p:cNvPr id="103" name="Rechthoek 102"/>
          <p:cNvSpPr/>
          <p:nvPr/>
        </p:nvSpPr>
        <p:spPr>
          <a:xfrm>
            <a:off x="433251" y="1518048"/>
            <a:ext cx="360040" cy="360040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11" name="Ovaal 110"/>
          <p:cNvSpPr/>
          <p:nvPr/>
        </p:nvSpPr>
        <p:spPr>
          <a:xfrm>
            <a:off x="424111" y="2016143"/>
            <a:ext cx="360040" cy="360040"/>
          </a:xfrm>
          <a:prstGeom prst="ellipse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endParaRPr kumimoji="0" lang="nl-NL" sz="1800" dirty="0">
              <a:solidFill>
                <a:prstClr val="white"/>
              </a:solidFill>
            </a:endParaRPr>
          </a:p>
        </p:txBody>
      </p:sp>
      <p:sp>
        <p:nvSpPr>
          <p:cNvPr id="3" name="Tekstvak 2"/>
          <p:cNvSpPr txBox="1"/>
          <p:nvPr/>
        </p:nvSpPr>
        <p:spPr>
          <a:xfrm>
            <a:off x="872534" y="1518281"/>
            <a:ext cx="1127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Computer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859698" y="2011497"/>
            <a:ext cx="70884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  <a:latin typeface="Calibri"/>
              </a:rPr>
              <a:t>Mens</a:t>
            </a:r>
            <a:endParaRPr kumimoji="0" lang="nl-NL" sz="1800" dirty="0">
              <a:solidFill>
                <a:prstClr val="black"/>
              </a:solidFill>
              <a:latin typeface="Calibri"/>
            </a:endParaRPr>
          </a:p>
        </p:txBody>
      </p:sp>
      <p:sp>
        <p:nvSpPr>
          <p:cNvPr id="116" name="Ovaal 115"/>
          <p:cNvSpPr/>
          <p:nvPr/>
        </p:nvSpPr>
        <p:spPr>
          <a:xfrm>
            <a:off x="1747389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3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cxnSp>
        <p:nvCxnSpPr>
          <p:cNvPr id="118" name="Rechte verbindingslijn met pijl 117"/>
          <p:cNvCxnSpPr/>
          <p:nvPr/>
        </p:nvCxnSpPr>
        <p:spPr>
          <a:xfrm>
            <a:off x="1927409" y="5191100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3" name="Rechte verbindingslijn 122"/>
          <p:cNvCxnSpPr/>
          <p:nvPr/>
        </p:nvCxnSpPr>
        <p:spPr>
          <a:xfrm flipV="1">
            <a:off x="1903512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4" name="Groep 123"/>
          <p:cNvGrpSpPr/>
          <p:nvPr/>
        </p:nvGrpSpPr>
        <p:grpSpPr>
          <a:xfrm>
            <a:off x="3328639" y="3744739"/>
            <a:ext cx="502574" cy="800345"/>
            <a:chOff x="3328639" y="3744739"/>
            <a:chExt cx="502574" cy="800345"/>
          </a:xfrm>
        </p:grpSpPr>
        <p:sp>
          <p:nvSpPr>
            <p:cNvPr id="125" name="Rechthoek 124"/>
            <p:cNvSpPr/>
            <p:nvPr/>
          </p:nvSpPr>
          <p:spPr>
            <a:xfrm>
              <a:off x="3328639" y="3744739"/>
              <a:ext cx="360040" cy="36004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</a:pPr>
              <a:r>
                <a:rPr kumimoji="0" lang="nl-NL" sz="1800" dirty="0">
                  <a:solidFill>
                    <a:prstClr val="black"/>
                  </a:solidFill>
                </a:rPr>
                <a:t>4</a:t>
              </a:r>
            </a:p>
          </p:txBody>
        </p:sp>
        <p:cxnSp>
          <p:nvCxnSpPr>
            <p:cNvPr id="126" name="Rechte verbindingslijn met pijl 125"/>
            <p:cNvCxnSpPr/>
            <p:nvPr/>
          </p:nvCxnSpPr>
          <p:spPr>
            <a:xfrm>
              <a:off x="3508659" y="4104779"/>
              <a:ext cx="180019" cy="355837"/>
            </a:xfrm>
            <a:prstGeom prst="straightConnector1">
              <a:avLst/>
            </a:prstGeom>
            <a:ln w="19050">
              <a:solidFill>
                <a:schemeClr val="bg1">
                  <a:lumMod val="50000"/>
                </a:schemeClr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7" name="Rechte verbindingslijn 126"/>
            <p:cNvCxnSpPr/>
            <p:nvPr/>
          </p:nvCxnSpPr>
          <p:spPr>
            <a:xfrm flipV="1">
              <a:off x="3546144" y="4376148"/>
              <a:ext cx="285069" cy="168936"/>
            </a:xfrm>
            <a:prstGeom prst="line">
              <a:avLst/>
            </a:prstGeom>
            <a:ln w="101600">
              <a:solidFill>
                <a:srgbClr val="FF0000"/>
              </a:solidFill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37" name="Rechte verbindingslijn 136"/>
          <p:cNvCxnSpPr/>
          <p:nvPr/>
        </p:nvCxnSpPr>
        <p:spPr>
          <a:xfrm flipV="1">
            <a:off x="6129575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Rechte verbindingslijn met pijl 107"/>
          <p:cNvCxnSpPr/>
          <p:nvPr/>
        </p:nvCxnSpPr>
        <p:spPr>
          <a:xfrm>
            <a:off x="5110461" y="5210249"/>
            <a:ext cx="107710" cy="317746"/>
          </a:xfrm>
          <a:prstGeom prst="straightConnector1">
            <a:avLst/>
          </a:prstGeom>
          <a:ln w="19050">
            <a:solidFill>
              <a:schemeClr val="bg1">
                <a:lumMod val="50000"/>
              </a:schemeClr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Ovaal 109"/>
          <p:cNvSpPr/>
          <p:nvPr/>
        </p:nvSpPr>
        <p:spPr>
          <a:xfrm>
            <a:off x="4921212" y="4831060"/>
            <a:ext cx="360040" cy="360040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</a:pPr>
            <a:r>
              <a:rPr kumimoji="0" lang="nl-NL" sz="1800" dirty="0" smtClean="0">
                <a:solidFill>
                  <a:prstClr val="black"/>
                </a:solidFill>
              </a:rPr>
              <a:t>1</a:t>
            </a:r>
            <a:endParaRPr kumimoji="0" lang="nl-NL" sz="1800" dirty="0">
              <a:solidFill>
                <a:prstClr val="black"/>
              </a:solidFill>
            </a:endParaRPr>
          </a:p>
        </p:txBody>
      </p:sp>
      <p:sp>
        <p:nvSpPr>
          <p:cNvPr id="138" name="Rechthoek 137"/>
          <p:cNvSpPr/>
          <p:nvPr/>
        </p:nvSpPr>
        <p:spPr>
          <a:xfrm>
            <a:off x="5440390" y="3739567"/>
            <a:ext cx="360040" cy="360040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wrap="none"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buClrTx/>
              <a:buSzTx/>
              <a:buNone/>
            </a:pPr>
            <a:r>
              <a:rPr lang="nl-NL" sz="1800" dirty="0" smtClean="0">
                <a:solidFill>
                  <a:schemeClr val="tx1"/>
                </a:solidFill>
              </a:rPr>
              <a:t>4</a:t>
            </a:r>
            <a:endParaRPr lang="nl-NL" sz="1800" dirty="0">
              <a:solidFill>
                <a:schemeClr val="tx1"/>
              </a:solidFill>
            </a:endParaRPr>
          </a:p>
        </p:txBody>
      </p:sp>
      <p:cxnSp>
        <p:nvCxnSpPr>
          <p:cNvPr id="139" name="Rechte verbindingslijn 138"/>
          <p:cNvCxnSpPr/>
          <p:nvPr/>
        </p:nvCxnSpPr>
        <p:spPr>
          <a:xfrm flipV="1">
            <a:off x="5074444" y="5458046"/>
            <a:ext cx="263214" cy="101601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Rechte verbindingslijn 90"/>
          <p:cNvCxnSpPr/>
          <p:nvPr/>
        </p:nvCxnSpPr>
        <p:spPr>
          <a:xfrm flipV="1">
            <a:off x="6915149" y="3103570"/>
            <a:ext cx="209046" cy="272174"/>
          </a:xfrm>
          <a:prstGeom prst="line">
            <a:avLst/>
          </a:prstGeom>
          <a:ln w="101600">
            <a:solidFill>
              <a:srgbClr val="FF0000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itel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nl-NL" dirty="0" err="1"/>
              <a:t>Alpha-beta</a:t>
            </a:r>
            <a:r>
              <a:rPr lang="nl-NL" dirty="0"/>
              <a:t> </a:t>
            </a:r>
            <a:r>
              <a:rPr lang="nl-NL" dirty="0" err="1"/>
              <a:t>pruning</a:t>
            </a:r>
            <a:r>
              <a:rPr lang="nl-NL" dirty="0"/>
              <a:t> voorbeeld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159356" y="1976073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0,15</a:t>
            </a:r>
            <a:endParaRPr lang="en-US" sz="1600" dirty="0">
              <a:latin typeface="+mn-lt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1411842" y="3103570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0,15</a:t>
            </a:r>
            <a:endParaRPr lang="en-US" sz="1600" dirty="0">
              <a:latin typeface="+mn-lt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702567" y="4294228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0,15</a:t>
            </a:r>
            <a:endParaRPr lang="en-US" sz="1600" dirty="0">
              <a:latin typeface="+mn-lt"/>
            </a:endParaRPr>
          </a:p>
        </p:txBody>
      </p:sp>
      <p:sp>
        <p:nvSpPr>
          <p:cNvPr id="77" name="TextBox 76"/>
          <p:cNvSpPr txBox="1"/>
          <p:nvPr/>
        </p:nvSpPr>
        <p:spPr>
          <a:xfrm>
            <a:off x="236356" y="5340810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0,15</a:t>
            </a:r>
            <a:endParaRPr lang="en-US" sz="1600" dirty="0">
              <a:latin typeface="+mn-lt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936070" y="5344641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0,4</a:t>
            </a:r>
            <a:endParaRPr lang="en-US" sz="1600" dirty="0">
              <a:latin typeface="+mn-lt"/>
            </a:endParaRPr>
          </a:p>
        </p:txBody>
      </p:sp>
      <p:sp>
        <p:nvSpPr>
          <p:cNvPr id="79" name="TextBox 78"/>
          <p:cNvSpPr txBox="1"/>
          <p:nvPr/>
        </p:nvSpPr>
        <p:spPr>
          <a:xfrm>
            <a:off x="1575180" y="4305057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1331640" y="5344398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2123728" y="5210249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b="1" dirty="0" smtClean="0">
                <a:solidFill>
                  <a:srgbClr val="FF0000"/>
                </a:solidFill>
                <a:latin typeface="+mn-lt"/>
              </a:rPr>
              <a:t>4,3</a:t>
            </a:r>
            <a:endParaRPr lang="en-US" sz="1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84" name="TextBox 83"/>
          <p:cNvSpPr txBox="1"/>
          <p:nvPr/>
        </p:nvSpPr>
        <p:spPr>
          <a:xfrm>
            <a:off x="2353808" y="1518048"/>
            <a:ext cx="106593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err="1" smtClean="0">
                <a:latin typeface="+mn-lt"/>
              </a:rPr>
              <a:t>alpha,beta</a:t>
            </a:r>
            <a:endParaRPr lang="en-US" sz="1600" dirty="0">
              <a:latin typeface="+mn-lt"/>
            </a:endParaRPr>
          </a:p>
        </p:txBody>
      </p:sp>
      <p:sp>
        <p:nvSpPr>
          <p:cNvPr id="85" name="TextBox 84"/>
          <p:cNvSpPr txBox="1"/>
          <p:nvPr/>
        </p:nvSpPr>
        <p:spPr>
          <a:xfrm>
            <a:off x="2908870" y="3102868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0,4</a:t>
            </a:r>
            <a:endParaRPr lang="en-US" sz="1600" dirty="0">
              <a:latin typeface="+mn-lt"/>
            </a:endParaRPr>
          </a:p>
        </p:txBody>
      </p:sp>
      <p:sp>
        <p:nvSpPr>
          <p:cNvPr id="86" name="TextBox 85"/>
          <p:cNvSpPr txBox="1"/>
          <p:nvPr/>
        </p:nvSpPr>
        <p:spPr>
          <a:xfrm>
            <a:off x="2903512" y="4302621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0,4</a:t>
            </a:r>
            <a:endParaRPr lang="en-US" sz="1600" dirty="0">
              <a:latin typeface="+mn-lt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2471464" y="5341744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0,4</a:t>
            </a:r>
            <a:endParaRPr lang="en-US" sz="1600" dirty="0">
              <a:latin typeface="+mn-lt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3059832" y="5332219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 smtClean="0">
                <a:latin typeface="+mn-lt"/>
              </a:rPr>
              <a:t>0,4</a:t>
            </a:r>
            <a:endParaRPr lang="en-US" sz="1600" dirty="0">
              <a:latin typeface="+mn-lt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767608" y="4098558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b="1" dirty="0" smtClean="0">
                <a:solidFill>
                  <a:srgbClr val="FF0000"/>
                </a:solidFill>
                <a:latin typeface="+mn-lt"/>
              </a:rPr>
              <a:t>4,4</a:t>
            </a:r>
            <a:endParaRPr lang="en-US" sz="1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5436096" y="1969790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5652120" y="3105304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887548" y="4305057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4489408" y="5336411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122" name="TextBox 121"/>
          <p:cNvSpPr txBox="1"/>
          <p:nvPr/>
        </p:nvSpPr>
        <p:spPr>
          <a:xfrm>
            <a:off x="5292080" y="5215483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b="1" dirty="0" smtClean="0">
                <a:solidFill>
                  <a:srgbClr val="FF0000"/>
                </a:solidFill>
                <a:latin typeface="+mn-lt"/>
              </a:rPr>
              <a:t>4,1</a:t>
            </a:r>
            <a:endParaRPr lang="en-US" sz="1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28" name="TextBox 127"/>
          <p:cNvSpPr txBox="1"/>
          <p:nvPr/>
        </p:nvSpPr>
        <p:spPr>
          <a:xfrm>
            <a:off x="6359896" y="5210150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b="1" dirty="0" smtClean="0">
                <a:solidFill>
                  <a:srgbClr val="FF0000"/>
                </a:solidFill>
                <a:latin typeface="+mn-lt"/>
              </a:rPr>
              <a:t>4,2</a:t>
            </a:r>
            <a:endParaRPr lang="en-US" sz="1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30" name="TextBox 129"/>
          <p:cNvSpPr txBox="1"/>
          <p:nvPr/>
        </p:nvSpPr>
        <p:spPr>
          <a:xfrm>
            <a:off x="7092280" y="2852936"/>
            <a:ext cx="44435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b="1" dirty="0" smtClean="0">
                <a:solidFill>
                  <a:srgbClr val="FF0000"/>
                </a:solidFill>
                <a:latin typeface="+mn-lt"/>
              </a:rPr>
              <a:t>4,4</a:t>
            </a:r>
            <a:endParaRPr lang="en-US" sz="1600" b="1" dirty="0">
              <a:solidFill>
                <a:srgbClr val="FF0000"/>
              </a:solidFill>
              <a:latin typeface="+mn-lt"/>
            </a:endParaRPr>
          </a:p>
        </p:txBody>
      </p:sp>
      <p:sp>
        <p:nvSpPr>
          <p:cNvPr id="132" name="TextBox 131"/>
          <p:cNvSpPr txBox="1"/>
          <p:nvPr/>
        </p:nvSpPr>
        <p:spPr>
          <a:xfrm>
            <a:off x="5823652" y="4302621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  <p:sp>
        <p:nvSpPr>
          <p:cNvPr id="133" name="TextBox 132"/>
          <p:cNvSpPr txBox="1"/>
          <p:nvPr/>
        </p:nvSpPr>
        <p:spPr>
          <a:xfrm>
            <a:off x="5535620" y="5335116"/>
            <a:ext cx="54854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1600" dirty="0">
                <a:latin typeface="+mn-lt"/>
              </a:rPr>
              <a:t>4</a:t>
            </a:r>
            <a:r>
              <a:rPr lang="en-US" sz="1600" dirty="0" smtClean="0">
                <a:latin typeface="+mn-lt"/>
              </a:rPr>
              <a:t>,15</a:t>
            </a:r>
            <a:endParaRPr lang="en-US" sz="16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40195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>
          <a:xfrm>
            <a:off x="358775" y="1268413"/>
            <a:ext cx="8421688" cy="504403"/>
          </a:xfrm>
        </p:spPr>
        <p:txBody>
          <a:bodyPr/>
          <a:lstStyle/>
          <a:p>
            <a:r>
              <a:rPr lang="nl-NL" dirty="0" smtClean="0"/>
              <a:t>Code: zie dictaat.</a:t>
            </a:r>
            <a:endParaRPr lang="nl-NL" dirty="0"/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193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 smtClean="0"/>
              <a:t>AlphaBeta1Verbose.cpp</a:t>
            </a:r>
            <a:endParaRPr lang="nl-NL" dirty="0"/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358775" y="1857364"/>
            <a:ext cx="8421688" cy="2363724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snoei node 18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snoei node 10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snoei node 24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snoei node 26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snoei node 6</a:t>
            </a:r>
          </a:p>
          <a:p>
            <a:pPr>
              <a:buNone/>
            </a:pPr>
            <a:r>
              <a:rPr lang="nl-NL" sz="1800" dirty="0">
                <a:solidFill>
                  <a:schemeClr val="bg1"/>
                </a:solidFill>
                <a:latin typeface="Lucida Console" pitchFamily="49" charset="0"/>
              </a:rPr>
              <a:t>Minimaal te behalen Maximale waarde = </a:t>
            </a:r>
            <a:r>
              <a:rPr lang="nl-NL" sz="1800" dirty="0" smtClean="0">
                <a:solidFill>
                  <a:schemeClr val="bg1"/>
                </a:solidFill>
                <a:latin typeface="Lucida Console" pitchFamily="49" charset="0"/>
              </a:rPr>
              <a:t>4</a:t>
            </a:r>
          </a:p>
          <a:p>
            <a:pPr>
              <a:buNone/>
            </a:pPr>
            <a:endParaRPr lang="en-US" sz="1800" dirty="0">
              <a:solidFill>
                <a:schemeClr val="bg1"/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47618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TicTacToe</a:t>
            </a:r>
            <a:endParaRPr lang="nl-NL" dirty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60000" y="1267200"/>
            <a:ext cx="8712968" cy="573246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class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public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enum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Side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EMPTY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HUMAN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COMPUTER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enum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HUMAN_WINS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-1, 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DRAW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COMPUTER_WINS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UNDECIDED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fill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board.begin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board.end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(), </a:t>
            </a:r>
            <a:r>
              <a:rPr lang="nl-NL" sz="18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EMPTY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Side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side(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row,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column)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isUndecided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playMove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Side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s,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row,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column);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boardIsFull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isAWin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Side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s)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private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typedef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matrix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Side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3, 3&gt;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board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};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sz="4400" dirty="0" err="1"/>
              <a:t>TicTacToe</a:t>
            </a:r>
            <a:r>
              <a:rPr lang="en-US" sz="4400" dirty="0"/>
              <a:t>::</a:t>
            </a:r>
            <a:r>
              <a:rPr lang="en-US" sz="4400" dirty="0" err="1" smtClean="0"/>
              <a:t>chooseComputerMove</a:t>
            </a:r>
            <a:endParaRPr lang="nl-NL" sz="4400" dirty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25538"/>
            <a:ext cx="8424936" cy="573246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6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6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6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endParaRPr lang="en-US" sz="16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en-US" sz="16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    Value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UNDECIDED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HUMAN_WINS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row = 0; row &lt; 3; ++row)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column = 0; column &lt; 3; ++column)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(board(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column) ==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EMPTY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board(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column) 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COMPUTER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6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board(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column) 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EMPTY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    </a:t>
            </a:r>
            <a:r>
              <a:rPr lang="nl-NL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    </a:t>
            </a:r>
            <a:r>
              <a:rPr lang="nl-NL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column;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6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3464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386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sz="4400" dirty="0" err="1"/>
              <a:t>TicTacToe</a:t>
            </a:r>
            <a:r>
              <a:rPr lang="en-US" sz="4400" dirty="0"/>
              <a:t>::</a:t>
            </a:r>
            <a:r>
              <a:rPr lang="en-US" sz="4400" dirty="0" err="1" smtClean="0"/>
              <a:t>chooseHumanMove</a:t>
            </a:r>
            <a:endParaRPr lang="nl-NL" sz="4400" dirty="0"/>
          </a:p>
        </p:txBody>
      </p:sp>
      <p:sp>
        <p:nvSpPr>
          <p:cNvPr id="14438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25538"/>
            <a:ext cx="8496944" cy="573246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6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6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chooseHumanMove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600" dirty="0" err="1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6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    Value</a:t>
            </a:r>
            <a:r>
              <a:rPr lang="nl-NL" sz="16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UNDECIDED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COMPUTER_WINS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row = 0; row &lt; 3; ++row)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column = 0; column &lt; 3; ++column)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(board(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column) ==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EMPTY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board(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column) 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HUMAN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6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chooseComputerMove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board(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column) = </a:t>
            </a:r>
            <a:r>
              <a:rPr lang="nl-NL" sz="1600" dirty="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EMPTY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6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   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    </a:t>
            </a:r>
            <a:r>
              <a:rPr lang="nl-NL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row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    </a:t>
            </a:r>
            <a:r>
              <a:rPr lang="nl-NL" sz="16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column;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6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6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6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6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01106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/>
              <a:t>Tic-Tac-Toe</a:t>
            </a:r>
            <a:endParaRPr lang="nl-NL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/>
              <a:t>aantal </a:t>
            </a:r>
            <a:r>
              <a:rPr lang="nl-NL"/>
              <a:t>aanroepen </a:t>
            </a:r>
            <a:r>
              <a:rPr lang="nl-NL" smtClean="0">
                <a:latin typeface="Consolas"/>
              </a:rPr>
              <a:t>chooseComputerMove</a:t>
            </a:r>
            <a:r>
              <a:rPr lang="nl-NL" smtClean="0"/>
              <a:t> </a:t>
            </a:r>
            <a:r>
              <a:rPr lang="nl-NL" dirty="0"/>
              <a:t>bij eerste zet (computer begint</a:t>
            </a:r>
            <a:r>
              <a:rPr lang="nl-NL" dirty="0" smtClean="0"/>
              <a:t>):</a:t>
            </a:r>
            <a:endParaRPr lang="nl-NL" dirty="0"/>
          </a:p>
          <a:p>
            <a:pPr lvl="1"/>
            <a:r>
              <a:rPr lang="nl-NL" dirty="0"/>
              <a:t>Maximaal: 1+9+9x8+9x8x7+ ... + 9x8x7x6x5x4x3x2x1 </a:t>
            </a:r>
            <a:r>
              <a:rPr lang="nl-NL" dirty="0" smtClean="0"/>
              <a:t>=</a:t>
            </a:r>
          </a:p>
          <a:p>
            <a:pPr marL="457200" lvl="1" indent="0" algn="r">
              <a:buNone/>
            </a:pPr>
            <a:r>
              <a:rPr lang="nl-NL" dirty="0" smtClean="0">
                <a:solidFill>
                  <a:schemeClr val="hlink"/>
                </a:solidFill>
              </a:rPr>
              <a:t>986410</a:t>
            </a:r>
            <a:endParaRPr lang="nl-NL" dirty="0">
              <a:solidFill>
                <a:schemeClr val="hlink"/>
              </a:solidFill>
            </a:endParaRPr>
          </a:p>
          <a:p>
            <a:pPr lvl="1"/>
            <a:r>
              <a:rPr lang="nl-NL" dirty="0"/>
              <a:t>Stoppen als er een winnaar is </a:t>
            </a:r>
            <a:r>
              <a:rPr lang="nl-NL" dirty="0" smtClean="0"/>
              <a:t>=</a:t>
            </a:r>
          </a:p>
          <a:p>
            <a:pPr marL="457200" lvl="1" indent="0" algn="r">
              <a:buNone/>
            </a:pPr>
            <a:r>
              <a:rPr lang="nl-NL" dirty="0" smtClean="0">
                <a:solidFill>
                  <a:schemeClr val="hlink"/>
                </a:solidFill>
              </a:rPr>
              <a:t>549946</a:t>
            </a:r>
            <a:endParaRPr lang="nl-NL" dirty="0">
              <a:solidFill>
                <a:schemeClr val="hlink"/>
              </a:solidFill>
            </a:endParaRPr>
          </a:p>
          <a:p>
            <a:pPr lvl="1"/>
            <a:r>
              <a:rPr lang="nl-NL" dirty="0"/>
              <a:t>Toepassen </a:t>
            </a:r>
            <a:r>
              <a:rPr lang="nl-NL" dirty="0" err="1">
                <a:solidFill>
                  <a:schemeClr val="hlink"/>
                </a:solidFill>
              </a:rPr>
              <a:t>alpha-beta</a:t>
            </a:r>
            <a:r>
              <a:rPr lang="nl-NL" dirty="0">
                <a:solidFill>
                  <a:schemeClr val="hlink"/>
                </a:solidFill>
              </a:rPr>
              <a:t> </a:t>
            </a:r>
            <a:r>
              <a:rPr lang="nl-NL" dirty="0" err="1">
                <a:solidFill>
                  <a:schemeClr val="hlink"/>
                </a:solidFill>
              </a:rPr>
              <a:t>pruning</a:t>
            </a:r>
            <a:r>
              <a:rPr lang="nl-NL" dirty="0"/>
              <a:t> </a:t>
            </a:r>
            <a:r>
              <a:rPr lang="nl-NL" dirty="0" smtClean="0"/>
              <a:t>=</a:t>
            </a:r>
          </a:p>
          <a:p>
            <a:pPr marL="457200" lvl="1" indent="0" algn="r">
              <a:buNone/>
            </a:pPr>
            <a:r>
              <a:rPr lang="nl-NL" dirty="0" smtClean="0">
                <a:solidFill>
                  <a:schemeClr val="hlink"/>
                </a:solidFill>
              </a:rPr>
              <a:t>16811</a:t>
            </a:r>
            <a:endParaRPr lang="nl-NL" dirty="0">
              <a:solidFill>
                <a:schemeClr val="hlink"/>
              </a:solidFill>
            </a:endParaRPr>
          </a:p>
          <a:p>
            <a:pPr lvl="1"/>
            <a:r>
              <a:rPr lang="nl-NL" dirty="0" smtClean="0"/>
              <a:t>Toepassen (maximale) </a:t>
            </a:r>
            <a:r>
              <a:rPr lang="nl-NL" dirty="0" err="1" smtClean="0">
                <a:solidFill>
                  <a:schemeClr val="hlink"/>
                </a:solidFill>
              </a:rPr>
              <a:t>transposition</a:t>
            </a:r>
            <a:r>
              <a:rPr lang="nl-NL" dirty="0" smtClean="0">
                <a:solidFill>
                  <a:schemeClr val="hlink"/>
                </a:solidFill>
              </a:rPr>
              <a:t> </a:t>
            </a:r>
            <a:r>
              <a:rPr lang="nl-NL" dirty="0" err="1" smtClean="0">
                <a:solidFill>
                  <a:schemeClr val="hlink"/>
                </a:solidFill>
              </a:rPr>
              <a:t>table</a:t>
            </a:r>
            <a:r>
              <a:rPr lang="nl-NL" dirty="0" smtClean="0"/>
              <a:t> =</a:t>
            </a:r>
          </a:p>
          <a:p>
            <a:pPr marL="457200" lvl="1" indent="0" algn="r">
              <a:buNone/>
            </a:pPr>
            <a:r>
              <a:rPr lang="nl-NL" dirty="0" smtClean="0">
                <a:solidFill>
                  <a:schemeClr val="hlink"/>
                </a:solidFill>
              </a:rPr>
              <a:t>4272</a:t>
            </a:r>
            <a:endParaRPr lang="nl-NL" dirty="0">
              <a:solidFill>
                <a:schemeClr val="hlink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/>
              <a:t>Tic-Tac-Toe</a:t>
            </a:r>
            <a:endParaRPr lang="nl-NL"/>
          </a:p>
        </p:txBody>
      </p:sp>
      <p:sp>
        <p:nvSpPr>
          <p:cNvPr id="14541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/>
              <a:t>aantal </a:t>
            </a:r>
            <a:r>
              <a:rPr lang="nl-NL" dirty="0" smtClean="0"/>
              <a:t>aanroepen en </a:t>
            </a:r>
            <a:r>
              <a:rPr lang="nl-NL" dirty="0" err="1" smtClean="0"/>
              <a:t>execution</a:t>
            </a:r>
            <a:r>
              <a:rPr lang="nl-NL" dirty="0" smtClean="0"/>
              <a:t> time  </a:t>
            </a:r>
            <a:r>
              <a:rPr lang="nl-NL" dirty="0" err="1" smtClean="0">
                <a:latin typeface="Consolas"/>
              </a:rPr>
              <a:t>chooseComputerMove</a:t>
            </a:r>
            <a:r>
              <a:rPr lang="nl-NL" dirty="0" smtClean="0"/>
              <a:t> </a:t>
            </a:r>
            <a:r>
              <a:rPr lang="nl-NL" dirty="0"/>
              <a:t>bij eerste </a:t>
            </a:r>
            <a:r>
              <a:rPr lang="nl-NL" dirty="0" smtClean="0"/>
              <a:t>en derde zet </a:t>
            </a:r>
            <a:r>
              <a:rPr lang="nl-NL" dirty="0"/>
              <a:t>(computer begint</a:t>
            </a:r>
            <a:r>
              <a:rPr lang="nl-NL" dirty="0" smtClean="0"/>
              <a:t>):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graphicFrame>
        <p:nvGraphicFramePr>
          <p:cNvPr id="2" name="Tabel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61267201"/>
              </p:ext>
            </p:extLst>
          </p:nvPr>
        </p:nvGraphicFramePr>
        <p:xfrm>
          <a:off x="899592" y="2852936"/>
          <a:ext cx="7200800" cy="3030040"/>
        </p:xfrm>
        <a:graphic>
          <a:graphicData uri="http://schemas.openxmlformats.org/drawingml/2006/table">
            <a:tbl>
              <a:tblPr bandRow="1">
                <a:tableStyleId>{5202B0CA-FC54-4496-8BCA-5EF66A818D29}</a:tableStyleId>
              </a:tblPr>
              <a:tblGrid>
                <a:gridCol w="2292194"/>
                <a:gridCol w="1357218"/>
                <a:gridCol w="1108395"/>
                <a:gridCol w="1357218"/>
                <a:gridCol w="1085775"/>
              </a:tblGrid>
              <a:tr h="504056">
                <a:tc rowSpan="2">
                  <a:txBody>
                    <a:bodyPr/>
                    <a:lstStyle/>
                    <a:p>
                      <a:pPr algn="ctr" fontAlgn="b"/>
                      <a:endParaRPr lang="nl-NL" sz="24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Zet 1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Zet 3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</a:tr>
              <a:tr h="576064">
                <a:tc vMerge="1">
                  <a:txBody>
                    <a:bodyPr/>
                    <a:lstStyle/>
                    <a:p>
                      <a:endParaRPr lang="nl-N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Time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Moves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Time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Moves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TicTacSlow.cpp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2,202610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549946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0,034667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8232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TicTacAB.cpp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0,071300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16811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0,002244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450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r>
                        <a:rPr lang="nl-NL" sz="2400" u="none" strike="noStrike" dirty="0">
                          <a:solidFill>
                            <a:srgbClr val="0000FF"/>
                          </a:solidFill>
                          <a:effectLst/>
                        </a:rPr>
                        <a:t>TicTacMap.cpp</a:t>
                      </a:r>
                      <a:endParaRPr lang="nl-NL" sz="2400" b="0" i="0" u="none" strike="noStrike" dirty="0">
                        <a:solidFill>
                          <a:srgbClr val="0000FF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0,183925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4272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0,000028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nl-NL" sz="2400" u="none" strike="noStrike">
                          <a:effectLst/>
                        </a:rPr>
                        <a:t>1</a:t>
                      </a:r>
                      <a:endParaRPr lang="nl-NL" sz="2400" b="0" i="0" u="none" strike="noStrike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72000" marR="72000" marT="72000" marB="7200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16291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469" name="Rectangle 5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/>
              <a:t>Transpostions</a:t>
            </a:r>
          </a:p>
        </p:txBody>
      </p:sp>
      <p:sp>
        <p:nvSpPr>
          <p:cNvPr id="190471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endParaRPr lang="en-US"/>
          </a:p>
          <a:p>
            <a:r>
              <a:rPr lang="en-US" smtClean="0"/>
              <a:t>Door </a:t>
            </a:r>
            <a:r>
              <a:rPr lang="en-US" smtClean="0">
                <a:solidFill>
                  <a:srgbClr val="0000FF"/>
                </a:solidFill>
              </a:rPr>
              <a:t>zetverwisselig</a:t>
            </a:r>
            <a:r>
              <a:rPr lang="en-US" smtClean="0"/>
              <a:t> bereik je soms dezelfde positie.</a:t>
            </a:r>
          </a:p>
          <a:p>
            <a:r>
              <a:rPr lang="en-US" smtClean="0">
                <a:solidFill>
                  <a:srgbClr val="0000FF"/>
                </a:solidFill>
              </a:rPr>
              <a:t>Idee: sla</a:t>
            </a:r>
            <a:r>
              <a:rPr lang="en-US" smtClean="0"/>
              <a:t> berekende posities </a:t>
            </a:r>
            <a:r>
              <a:rPr lang="en-US" smtClean="0">
                <a:solidFill>
                  <a:srgbClr val="0000FF"/>
                </a:solidFill>
              </a:rPr>
              <a:t>op</a:t>
            </a:r>
            <a:r>
              <a:rPr lang="en-US" smtClean="0"/>
              <a:t> en </a:t>
            </a:r>
            <a:r>
              <a:rPr lang="en-US" smtClean="0">
                <a:solidFill>
                  <a:srgbClr val="0000FF"/>
                </a:solidFill>
              </a:rPr>
              <a:t>zoek</a:t>
            </a:r>
            <a:r>
              <a:rPr lang="en-US" smtClean="0"/>
              <a:t> voordat je rekent.</a:t>
            </a:r>
            <a:endParaRPr lang="nl-NL"/>
          </a:p>
        </p:txBody>
      </p:sp>
      <p:graphicFrame>
        <p:nvGraphicFramePr>
          <p:cNvPr id="190468" name="Object 4"/>
          <p:cNvGraphicFramePr>
            <a:graphicFrameLocks noGrp="1" noChangeAspect="1"/>
          </p:cNvGraphicFramePr>
          <p:nvPr>
            <p:ph idx="4294967295"/>
          </p:nvPr>
        </p:nvGraphicFramePr>
        <p:xfrm>
          <a:off x="1331913" y="1484313"/>
          <a:ext cx="6370637" cy="302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0634" name="Tekening" r:id="rId3" imgW="6363012" imgH="3018987" progId="WPDraw30.Drawing">
                  <p:embed/>
                </p:oleObj>
              </mc:Choice>
              <mc:Fallback>
                <p:oleObj name="Tekening" r:id="rId3" imgW="6363012" imgH="3018987" progId="WPDraw30.Drawing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31913" y="1484313"/>
                        <a:ext cx="6370637" cy="302418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cap="flat" cmpd="sng" algn="ctr">
                            <a:solidFill>
                              <a:srgbClr val="000000"/>
                            </a:solidFill>
                            <a:prstDash val="solid"/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199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/>
              <a:t>TicTacMap.cpp</a:t>
            </a:r>
            <a:endParaRPr lang="nl-NL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198296"/>
            <a:ext cx="8421688" cy="5659704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class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smtClean="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smtClean="0">
                <a:solidFill>
                  <a:srgbClr val="0000FF"/>
                </a:solidFill>
                <a:latin typeface="Consolas"/>
              </a:rPr>
              <a:t>private</a:t>
            </a:r>
            <a:r>
              <a:rPr lang="en-US" sz="1800" dirty="0" smtClean="0"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class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public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BoardWrapper(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  <a:endParaRPr lang="nl-NL" sz="180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operator&lt;(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rhs</a:t>
            </a: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private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board;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class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ValueAndBestMove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public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ValueAndBestMove() =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default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ValueAndBestMove(</a:t>
            </a:r>
            <a:r>
              <a:rPr lang="en-US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r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</a:t>
            </a: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  <a:endParaRPr lang="nl-NL" sz="180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bestRow, 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map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ValueAndBestMove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boards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smtClean="0">
                <a:solidFill>
                  <a:prstClr val="black"/>
                </a:solidFill>
                <a:latin typeface="Consolas"/>
              </a:rPr>
              <a:t>};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pic>
        <p:nvPicPr>
          <p:cNvPr id="193541" name="Picture 5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2446"/>
            <a:ext cx="2260600" cy="18526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7" name="Text Box 4"/>
          <p:cNvSpPr txBox="1">
            <a:spLocks noChangeArrowheads="1"/>
          </p:cNvSpPr>
          <p:nvPr/>
        </p:nvSpPr>
        <p:spPr bwMode="auto">
          <a:xfrm>
            <a:off x="4772992" y="3140968"/>
            <a:ext cx="3039367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dirty="0" err="1" smtClean="0">
                <a:latin typeface="+mn-lt"/>
              </a:rPr>
              <a:t>Waarom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is </a:t>
            </a:r>
            <a:r>
              <a:rPr lang="en-US" sz="2400" dirty="0" err="1">
                <a:latin typeface="+mn-lt"/>
              </a:rPr>
              <a:t>dit</a:t>
            </a:r>
            <a:r>
              <a:rPr lang="en-US" sz="2400" dirty="0">
                <a:latin typeface="+mn-lt"/>
              </a:rPr>
              <a:t> </a:t>
            </a:r>
            <a:r>
              <a:rPr lang="en-US" sz="2400" dirty="0" err="1">
                <a:latin typeface="+mn-lt"/>
              </a:rPr>
              <a:t>nodig</a:t>
            </a:r>
            <a:r>
              <a:rPr lang="en-US" sz="2400" dirty="0">
                <a:latin typeface="+mn-lt"/>
              </a:rPr>
              <a:t>?</a:t>
            </a:r>
          </a:p>
        </p:txBody>
      </p:sp>
      <p:sp>
        <p:nvSpPr>
          <p:cNvPr id="193540" name="Text Box 4"/>
          <p:cNvSpPr txBox="1">
            <a:spLocks noChangeArrowheads="1"/>
          </p:cNvSpPr>
          <p:nvPr/>
        </p:nvSpPr>
        <p:spPr bwMode="auto">
          <a:xfrm>
            <a:off x="4067944" y="1484784"/>
            <a:ext cx="4715818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ctr">
              <a:buFont typeface="Wingdings" pitchFamily="2" charset="2"/>
              <a:buNone/>
            </a:pPr>
            <a:r>
              <a:rPr lang="en-US" sz="2400" smtClean="0">
                <a:latin typeface="Consolas"/>
              </a:rPr>
              <a:t>BoardWrapper</a:t>
            </a:r>
            <a:r>
              <a:rPr lang="en-US" sz="2400" smtClean="0">
                <a:latin typeface="+mn-lt"/>
              </a:rPr>
              <a:t> </a:t>
            </a:r>
            <a:r>
              <a:rPr lang="en-US" sz="2400" dirty="0">
                <a:latin typeface="+mn-lt"/>
              </a:rPr>
              <a:t>is </a:t>
            </a:r>
            <a:r>
              <a:rPr lang="en-US" sz="2400" dirty="0" err="1">
                <a:latin typeface="+mn-lt"/>
              </a:rPr>
              <a:t>een</a:t>
            </a:r>
            <a:r>
              <a:rPr lang="en-US" sz="2400" dirty="0">
                <a:latin typeface="+mn-lt"/>
              </a:rPr>
              <a:t> wrapper (</a:t>
            </a:r>
            <a:r>
              <a:rPr lang="en-US" sz="2400" dirty="0" err="1">
                <a:latin typeface="+mn-lt"/>
              </a:rPr>
              <a:t>inpakker</a:t>
            </a:r>
            <a:r>
              <a:rPr lang="en-US" sz="2400" dirty="0">
                <a:latin typeface="+mn-lt"/>
              </a:rPr>
              <a:t>) </a:t>
            </a:r>
            <a:r>
              <a:rPr lang="en-US" sz="2400" err="1">
                <a:latin typeface="+mn-lt"/>
              </a:rPr>
              <a:t>voor</a:t>
            </a:r>
            <a:r>
              <a:rPr lang="en-US" sz="2400">
                <a:latin typeface="+mn-lt"/>
              </a:rPr>
              <a:t> </a:t>
            </a:r>
            <a:r>
              <a:rPr lang="en-US" sz="2400" smtClean="0">
                <a:latin typeface="Consolas"/>
              </a:rPr>
              <a:t>Board</a:t>
            </a:r>
            <a:r>
              <a:rPr lang="en-US" sz="2400" smtClean="0">
                <a:latin typeface="+mn-lt"/>
              </a:rPr>
              <a:t>.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93540" grpId="0" animBg="1"/>
    </p:bldLst>
  </p:timing>
</p:sld>
</file>

<file path=ppt/slides/slide2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538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/>
              <a:t>TicTacMap.cpp</a:t>
            </a:r>
            <a:endParaRPr lang="nl-NL"/>
          </a:p>
        </p:txBody>
      </p:sp>
      <p:sp>
        <p:nvSpPr>
          <p:cNvPr id="1935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850" y="1269554"/>
            <a:ext cx="8421688" cy="2015430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::operator&lt;(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rhs</a:t>
            </a: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n-NO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n-NO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n-NO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n-NO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 = 0; i &lt; 3; ++i)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j = 0; j &lt; 3; ++j)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(board(i, j) !=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rhs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.board(i, j))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board(i, j) &lt;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rhs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.board(i, j);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false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6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304822" y="4437112"/>
            <a:ext cx="8659666" cy="216059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Voldoet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deze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implementatie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aan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de regels die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moeten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gelden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voor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een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smtClean="0">
                <a:solidFill>
                  <a:srgbClr val="0000FF"/>
                </a:solidFill>
                <a:latin typeface="+mn-lt"/>
              </a:rPr>
              <a:t>&lt;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 </a:t>
            </a:r>
            <a:r>
              <a:rPr lang="en-US" sz="2400" dirty="0" err="1" smtClean="0">
                <a:solidFill>
                  <a:srgbClr val="000000"/>
                </a:solidFill>
                <a:latin typeface="+mn-lt"/>
              </a:rPr>
              <a:t>operatie</a:t>
            </a:r>
            <a:r>
              <a:rPr lang="en-US" sz="2400" dirty="0" smtClean="0">
                <a:solidFill>
                  <a:srgbClr val="000000"/>
                </a:solidFill>
                <a:latin typeface="+mn-lt"/>
              </a:rPr>
              <a:t>?</a:t>
            </a:r>
          </a:p>
          <a:p>
            <a:pPr marL="342900" indent="-342900"/>
            <a:r>
              <a:rPr lang="en-US" sz="2400" dirty="0" smtClean="0">
                <a:latin typeface="+mn-lt"/>
              </a:rPr>
              <a:t>a &lt; a </a:t>
            </a:r>
            <a:r>
              <a:rPr lang="en-US" sz="2400" dirty="0" smtClean="0">
                <a:solidFill>
                  <a:srgbClr val="000000"/>
                </a:solidFill>
                <a:latin typeface="+mn-lt"/>
                <a:sym typeface="Wingdings" pitchFamily="2" charset="2"/>
              </a:rPr>
              <a:t></a:t>
            </a:r>
            <a:r>
              <a:rPr lang="en-US" sz="2400" dirty="0" smtClean="0">
                <a:latin typeface="+mn-lt"/>
                <a:sym typeface="Wingdings" pitchFamily="2" charset="2"/>
              </a:rPr>
              <a:t> false</a:t>
            </a:r>
            <a:endParaRPr lang="en-US" sz="2400" dirty="0" smtClean="0">
              <a:latin typeface="+mn-lt"/>
            </a:endParaRPr>
          </a:p>
          <a:p>
            <a:pPr marL="342900" indent="-342900"/>
            <a:r>
              <a:rPr lang="en-US" sz="2400" dirty="0" smtClean="0">
                <a:latin typeface="+mn-lt"/>
              </a:rPr>
              <a:t>a &lt; b </a:t>
            </a:r>
            <a:r>
              <a:rPr lang="en-US" sz="2400" dirty="0" smtClean="0">
                <a:solidFill>
                  <a:srgbClr val="000000"/>
                </a:solidFill>
                <a:latin typeface="+mn-lt"/>
                <a:sym typeface="Wingdings" pitchFamily="2" charset="2"/>
              </a:rPr>
              <a:t></a:t>
            </a:r>
            <a:r>
              <a:rPr lang="en-US" sz="2400" dirty="0" smtClean="0">
                <a:latin typeface="+mn-lt"/>
              </a:rPr>
              <a:t> !(b &lt; a)</a:t>
            </a:r>
          </a:p>
          <a:p>
            <a:pPr marL="342900" indent="-342900"/>
            <a:r>
              <a:rPr lang="en-US" sz="2400" dirty="0" smtClean="0">
                <a:latin typeface="+mn-lt"/>
              </a:rPr>
              <a:t>a &lt; b &amp;&amp; b &lt; c </a:t>
            </a:r>
            <a:r>
              <a:rPr lang="en-US" sz="2400" dirty="0" smtClean="0">
                <a:solidFill>
                  <a:srgbClr val="000000"/>
                </a:solidFill>
                <a:latin typeface="+mn-lt"/>
                <a:sym typeface="Wingdings" pitchFamily="2" charset="2"/>
              </a:rPr>
              <a:t></a:t>
            </a:r>
            <a:r>
              <a:rPr lang="en-US" sz="2400" dirty="0" smtClean="0">
                <a:latin typeface="+mn-lt"/>
                <a:sym typeface="Wingdings" pitchFamily="2" charset="2"/>
              </a:rPr>
              <a:t> a &lt; c </a:t>
            </a:r>
            <a:endParaRPr lang="en-US" sz="2400" dirty="0" smtClean="0">
              <a:latin typeface="+mn-lt"/>
            </a:endParaRPr>
          </a:p>
        </p:txBody>
      </p:sp>
      <p:pic>
        <p:nvPicPr>
          <p:cNvPr id="236546" name="Picture 2" descr="http://www.bengs.nl/aktie/Vinkj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7465" y="5229200"/>
            <a:ext cx="356923" cy="37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www.bengs.nl/aktie/Vinkj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6925" y="5661248"/>
            <a:ext cx="356923" cy="37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www.bengs.nl/aktie/Vinkje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6093296"/>
            <a:ext cx="356923" cy="372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87566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6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/>
              <a:t>TicTacMap.cpp</a:t>
            </a:r>
            <a:endParaRPr lang="nl-NL" dirty="0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97546"/>
            <a:ext cx="8424936" cy="5327798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::chooseComputerMove(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endParaRPr lang="nl-NL" sz="180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auto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itr = boards.find(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(board));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(itr != boards.end())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itr-&gt;second.bestRow;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itr-&gt;second.bestColumn;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itr-&gt;second.value;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bestValue = value();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(bestValue == </a:t>
            </a:r>
            <a:r>
              <a:rPr lang="nl-NL" sz="180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UNDECIDED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en-US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row = 0;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&amp;&amp; row &lt; 3; ++row)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</a:t>
            </a:r>
            <a:r>
              <a:rPr lang="en-US" sz="180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bestValue =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boards[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(board)] =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ValueAndBestMove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(bestValue, </a:t>
            </a:r>
            <a:endParaRPr lang="nl-NL" sz="180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bestValue;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72771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/>
              <a:t>TicTacMapRestrictedDepth.cpp</a:t>
            </a:r>
            <a:endParaRPr lang="nl-NL" dirty="0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97546"/>
            <a:ext cx="8424936" cy="554382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::chooseComputerMove(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endParaRPr lang="nl-NL" sz="180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depth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if</a:t>
            </a: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depth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&gt;= 3 &amp;&amp;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depth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&lt;= MAX_DEPTH)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itr = boards.find(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(board));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(itr != boards.end())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itr-&gt;second.bestRow;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itr-&gt;second.bestColumn;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itr-&gt;second.value;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                    Value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value = chooseHumanMove(dummyRow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dummyColumn,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alpha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beta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depth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+ 1);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8000"/>
                </a:solidFill>
                <a:latin typeface="Consolas"/>
              </a:rPr>
              <a:t>//...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if</a:t>
            </a: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depth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&gt;= 3 &amp;&amp; </a:t>
            </a:r>
            <a:r>
              <a:rPr lang="en-US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depth</a:t>
            </a: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&lt;= MAX_DEPTH)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boards[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BoardWrapper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(board)] = 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ValueAndBestMove</a:t>
            </a: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bestValue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bestRow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bestColumn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bestValue;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5767073" y="1926868"/>
            <a:ext cx="1397215" cy="0"/>
          </a:xfrm>
          <a:prstGeom prst="line">
            <a:avLst/>
          </a:prstGeom>
          <a:noFill/>
          <a:ln w="38100">
            <a:solidFill>
              <a:srgbClr val="00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/>
          <a:lstStyle/>
          <a:p>
            <a:endParaRPr lang="nl-NL">
              <a:latin typeface="calibri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7164288" y="1772816"/>
            <a:ext cx="158432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400" dirty="0" err="1">
                <a:latin typeface="+mn-lt"/>
              </a:rPr>
              <a:t>Verklaar</a:t>
            </a:r>
            <a:r>
              <a:rPr lang="en-US" sz="2400" dirty="0">
                <a:latin typeface="+mn-lt"/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634100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/>
              <a:t>TicTacDetermineMaxTableDepth.cpp</a:t>
            </a:r>
            <a:endParaRPr lang="nl-NL" sz="40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graphicFrame>
        <p:nvGraphicFramePr>
          <p:cNvPr id="7" name="Grafiek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96077738"/>
              </p:ext>
            </p:extLst>
          </p:nvPr>
        </p:nvGraphicFramePr>
        <p:xfrm>
          <a:off x="0" y="1196752"/>
          <a:ext cx="9129547" cy="52565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876256" y="1772816"/>
            <a:ext cx="1872357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400" smtClean="0">
                <a:latin typeface="+mn-lt"/>
              </a:rPr>
              <a:t>Debug mode</a:t>
            </a:r>
            <a:endParaRPr lang="en-US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341776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4000"/>
              <a:t>TicTacDetermineMaxTableDepth.cpp</a:t>
            </a:r>
            <a:endParaRPr lang="nl-NL" sz="40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6660232" y="1772816"/>
            <a:ext cx="2088381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Font typeface="Wingdings" pitchFamily="2" charset="2"/>
              <a:buNone/>
            </a:pPr>
            <a:r>
              <a:rPr lang="en-US" sz="2400" smtClean="0">
                <a:latin typeface="+mn-lt"/>
              </a:rPr>
              <a:t>Release mode</a:t>
            </a:r>
            <a:endParaRPr lang="en-US" sz="2400" dirty="0">
              <a:latin typeface="+mn-lt"/>
            </a:endParaRPr>
          </a:p>
        </p:txBody>
      </p:sp>
      <p:graphicFrame>
        <p:nvGraphicFramePr>
          <p:cNvPr id="8" name="Grafiek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9714704"/>
              </p:ext>
            </p:extLst>
          </p:nvPr>
        </p:nvGraphicFramePr>
        <p:xfrm>
          <a:off x="0" y="1195199"/>
          <a:ext cx="9129600" cy="5256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32077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Alternatief voor </a:t>
            </a:r>
            <a:r>
              <a:rPr lang="nl-NL" smtClean="0">
                <a:latin typeface="Consolas"/>
              </a:rPr>
              <a:t>map</a:t>
            </a:r>
            <a:endParaRPr lang="nl-NL" dirty="0"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" name="Tijdelijke aanduiding voor inhoud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mtClean="0"/>
              <a:t>Volgorde van stellingen is </a:t>
            </a:r>
            <a:r>
              <a:rPr lang="nl-NL" smtClean="0">
                <a:solidFill>
                  <a:srgbClr val="FF0000"/>
                </a:solidFill>
              </a:rPr>
              <a:t>niet</a:t>
            </a:r>
            <a:r>
              <a:rPr lang="nl-NL" smtClean="0"/>
              <a:t> belangrijk. Gebruik van </a:t>
            </a:r>
            <a:r>
              <a:rPr lang="nl-NL" smtClean="0">
                <a:solidFill>
                  <a:srgbClr val="0000FF"/>
                </a:solidFill>
                <a:latin typeface="Consolas"/>
              </a:rPr>
              <a:t>unordered_map</a:t>
            </a:r>
            <a:r>
              <a:rPr lang="nl-NL" smtClean="0"/>
              <a:t> ligt dus meer voor de hand.</a:t>
            </a:r>
          </a:p>
          <a:p>
            <a:r>
              <a:rPr lang="nl-NL" smtClean="0"/>
              <a:t>Ook een </a:t>
            </a:r>
            <a:r>
              <a:rPr lang="nl-NL" b="1" i="1" smtClean="0"/>
              <a:t>perfect hash </a:t>
            </a:r>
            <a:r>
              <a:rPr lang="nl-NL" smtClean="0"/>
              <a:t>met behulp van een </a:t>
            </a:r>
            <a:r>
              <a:rPr lang="nl-NL" smtClean="0">
                <a:solidFill>
                  <a:srgbClr val="0000FF"/>
                </a:solidFill>
                <a:latin typeface="Consolas"/>
              </a:rPr>
              <a:t>array</a:t>
            </a:r>
            <a:r>
              <a:rPr lang="nl-NL" smtClean="0"/>
              <a:t> is mogelijk (en véél sneller). </a:t>
            </a:r>
            <a:br>
              <a:rPr lang="nl-NL" smtClean="0"/>
            </a:br>
            <a:r>
              <a:rPr lang="nl-NL" sz="2400" smtClean="0"/>
              <a:t>Idee van Remco Boom.</a:t>
            </a:r>
            <a:endParaRPr lang="nl-NL" i="1"/>
          </a:p>
        </p:txBody>
      </p:sp>
    </p:spTree>
    <p:extLst>
      <p:ext uri="{BB962C8B-B14F-4D97-AF65-F5344CB8AC3E}">
        <p14:creationId xmlns:p14="http://schemas.microsoft.com/office/powerpoint/2010/main" val="3425133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>
          <a:xfrm>
            <a:off x="358775" y="1269132"/>
            <a:ext cx="8421688" cy="5256212"/>
          </a:xfrm>
        </p:spPr>
        <p:txBody>
          <a:bodyPr/>
          <a:lstStyle/>
          <a:p>
            <a:r>
              <a:rPr lang="nl-NL" dirty="0" smtClean="0"/>
              <a:t>Doorrekenen van de hele boom duurt </a:t>
            </a:r>
            <a:r>
              <a:rPr lang="nl-NL" dirty="0" smtClean="0">
                <a:solidFill>
                  <a:srgbClr val="FF0000"/>
                </a:solidFill>
              </a:rPr>
              <a:t>te lang</a:t>
            </a:r>
            <a:r>
              <a:rPr lang="nl-NL" dirty="0" smtClean="0"/>
              <a:t>: reken tot een bepaalde </a:t>
            </a:r>
            <a:r>
              <a:rPr lang="nl-NL" dirty="0" smtClean="0">
                <a:solidFill>
                  <a:srgbClr val="0000FF"/>
                </a:solidFill>
              </a:rPr>
              <a:t>diepte</a:t>
            </a:r>
            <a:r>
              <a:rPr lang="nl-NL" dirty="0" smtClean="0"/>
              <a:t> en “</a:t>
            </a:r>
            <a:r>
              <a:rPr lang="nl-NL" dirty="0" smtClean="0">
                <a:solidFill>
                  <a:srgbClr val="008000"/>
                </a:solidFill>
              </a:rPr>
              <a:t>schat</a:t>
            </a:r>
            <a:r>
              <a:rPr lang="nl-NL" dirty="0" smtClean="0"/>
              <a:t>” daar de waarde van de stelling.</a:t>
            </a:r>
          </a:p>
          <a:p>
            <a:r>
              <a:rPr lang="nl-NL" dirty="0" smtClean="0">
                <a:solidFill>
                  <a:srgbClr val="0000FF"/>
                </a:solidFill>
              </a:rPr>
              <a:t>Dilemma:</a:t>
            </a:r>
          </a:p>
          <a:p>
            <a:pPr lvl="1"/>
            <a:r>
              <a:rPr lang="nl-NL" dirty="0" smtClean="0"/>
              <a:t>schatten kost veel tijd </a:t>
            </a:r>
            <a:r>
              <a:rPr lang="nl-NL" dirty="0" smtClean="0">
                <a:sym typeface="Wingdings" panose="05000000000000000000" pitchFamily="2" charset="2"/>
              </a:rPr>
              <a:t></a:t>
            </a:r>
            <a:r>
              <a:rPr lang="nl-NL" dirty="0" smtClean="0"/>
              <a:t> geen tijd om diep te rekenen.</a:t>
            </a:r>
          </a:p>
          <a:p>
            <a:pPr lvl="1"/>
            <a:r>
              <a:rPr lang="nl-NL" dirty="0" smtClean="0"/>
              <a:t>schatten kost minder tijd </a:t>
            </a:r>
            <a:r>
              <a:rPr lang="nl-NL" dirty="0" smtClean="0">
                <a:sym typeface="Wingdings" panose="05000000000000000000" pitchFamily="2" charset="2"/>
              </a:rPr>
              <a:t> tijd om dieper te rekenen. </a:t>
            </a:r>
            <a:endParaRPr lang="nl-NL" dirty="0" smtClean="0"/>
          </a:p>
          <a:p>
            <a:r>
              <a:rPr lang="nl-NL" dirty="0" smtClean="0"/>
              <a:t>Transpositiematrix </a:t>
            </a:r>
            <a:r>
              <a:rPr lang="nl-NL" dirty="0" smtClean="0">
                <a:solidFill>
                  <a:srgbClr val="FF0000"/>
                </a:solidFill>
              </a:rPr>
              <a:t>weggooien</a:t>
            </a:r>
            <a:r>
              <a:rPr lang="nl-NL" dirty="0" smtClean="0"/>
              <a:t> na berekenen van een </a:t>
            </a:r>
            <a:r>
              <a:rPr lang="nl-NL" dirty="0" err="1" smtClean="0"/>
              <a:t>computerzet</a:t>
            </a:r>
            <a:r>
              <a:rPr lang="nl-NL" dirty="0" smtClean="0"/>
              <a:t>. </a:t>
            </a:r>
            <a:r>
              <a:rPr lang="nl-NL" dirty="0" smtClean="0">
                <a:solidFill>
                  <a:srgbClr val="0000FF"/>
                </a:solidFill>
              </a:rPr>
              <a:t>Waarom?</a:t>
            </a:r>
          </a:p>
          <a:p>
            <a:r>
              <a:rPr lang="nl-NL" dirty="0" smtClean="0"/>
              <a:t>Algoritme kan verliezen: algoritme zoals tot nu besproken bevat een </a:t>
            </a:r>
            <a:r>
              <a:rPr lang="nl-NL" b="1" dirty="0" smtClean="0">
                <a:solidFill>
                  <a:srgbClr val="FF0000"/>
                </a:solidFill>
              </a:rPr>
              <a:t>BUG!</a:t>
            </a:r>
            <a:r>
              <a:rPr lang="nl-NL" dirty="0" smtClean="0"/>
              <a:t> </a:t>
            </a:r>
            <a:r>
              <a:rPr lang="nl-NL" i="1" dirty="0" smtClean="0"/>
              <a:t>Kan niet tegen zijn verlies ;-)</a:t>
            </a:r>
            <a:r>
              <a:rPr lang="nl-NL" dirty="0" smtClean="0"/>
              <a:t/>
            </a:r>
            <a:br>
              <a:rPr lang="nl-NL" dirty="0" smtClean="0"/>
            </a:br>
            <a:r>
              <a:rPr lang="nl-NL" dirty="0" smtClean="0"/>
              <a:t>(</a:t>
            </a:r>
            <a:r>
              <a:rPr lang="nl-NL" sz="2400" dirty="0" smtClean="0"/>
              <a:t>gevonden en hersteld door Marc Cornet)</a:t>
            </a:r>
            <a:endParaRPr lang="nl-NL" sz="240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Ingewikkelder spel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345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2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smtClean="0"/>
              <a:t>TicTacABLoser.cpp</a:t>
            </a:r>
            <a:endParaRPr lang="nl-NL" dirty="0"/>
          </a:p>
        </p:txBody>
      </p:sp>
      <p:sp>
        <p:nvSpPr>
          <p:cNvPr id="1843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197546"/>
            <a:ext cx="8424936" cy="194342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</a:t>
            </a:r>
            <a:r>
              <a:rPr lang="en-US" sz="180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en-US" sz="180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place computer in losing situation</a:t>
            </a:r>
            <a:endParaRPr lang="en-US" sz="180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t.playMove(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HUMAN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0, 0);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t.playMove(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COMPUTER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0, 1);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t.playMove(</a:t>
            </a:r>
            <a:r>
              <a:rPr lang="nl-NL" sz="180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TicTacToe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>
                <a:solidFill>
                  <a:srgbClr val="2F4F4F"/>
                </a:solidFill>
                <a:highlight>
                  <a:srgbClr val="FFFFFF"/>
                </a:highlight>
                <a:latin typeface="Consolas"/>
              </a:rPr>
              <a:t>HUMAN</a:t>
            </a: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1, 1);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printBoard();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doComputerMove();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9" name="Text Box 4"/>
          <p:cNvSpPr txBox="1">
            <a:spLocks noChangeArrowheads="1"/>
          </p:cNvSpPr>
          <p:nvPr/>
        </p:nvSpPr>
        <p:spPr bwMode="auto">
          <a:xfrm>
            <a:off x="358775" y="3225516"/>
            <a:ext cx="8421688" cy="2696123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None/>
            </a:pPr>
            <a:r>
              <a:rPr lang="en-US" sz="1800" smtClean="0">
                <a:solidFill>
                  <a:schemeClr val="bg1"/>
                </a:solidFill>
                <a:latin typeface="Lucida Console" pitchFamily="49" charset="0"/>
              </a:rPr>
              <a:t>---</a:t>
            </a:r>
            <a:endParaRPr lang="en-US" sz="1800">
              <a:solidFill>
                <a:schemeClr val="bg1"/>
              </a:solidFill>
              <a:latin typeface="Lucida Console" pitchFamily="49" charset="0"/>
            </a:endParaRP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xo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 x</a:t>
            </a:r>
          </a:p>
          <a:p>
            <a:pPr>
              <a:buNone/>
            </a:pPr>
            <a:endParaRPr lang="en-US" sz="1800">
              <a:solidFill>
                <a:schemeClr val="bg1"/>
              </a:solidFill>
              <a:latin typeface="Lucida Console" pitchFamily="49" charset="0"/>
            </a:endParaRP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---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Calculation time: 0.00114894 sec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Moves considered: 238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Computer plays: ROW = -858993460 COLUMN = -858993460</a:t>
            </a:r>
            <a:endParaRPr lang="en-US" sz="1800" dirty="0">
              <a:solidFill>
                <a:schemeClr val="bg1"/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545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nl-NL" smtClean="0"/>
              <a:t>Oplossing:</a:t>
            </a:r>
          </a:p>
          <a:p>
            <a:pPr lvl="1"/>
            <a:r>
              <a:rPr lang="en-US" smtClean="0"/>
              <a:t>Initialiseer </a:t>
            </a:r>
            <a:r>
              <a:rPr lang="en-US" smtClean="0">
                <a:latin typeface="Consolas"/>
              </a:rPr>
              <a:t>bestRow</a:t>
            </a:r>
            <a:r>
              <a:rPr lang="en-US" smtClean="0"/>
              <a:t> en </a:t>
            </a:r>
            <a:r>
              <a:rPr lang="en-US">
                <a:latin typeface="Consolas"/>
              </a:rPr>
              <a:t>bestColumn</a:t>
            </a:r>
            <a:r>
              <a:rPr lang="en-US"/>
              <a:t> </a:t>
            </a:r>
            <a:r>
              <a:rPr lang="en-US" smtClean="0"/>
              <a:t>met een geldige zet voordat </a:t>
            </a:r>
            <a:r>
              <a:rPr lang="en-US" smtClean="0">
                <a:latin typeface="Consolas"/>
              </a:rPr>
              <a:t>chooseComputerMove</a:t>
            </a:r>
            <a:r>
              <a:rPr lang="en-US" smtClean="0"/>
              <a:t> wordt aangeroepen</a:t>
            </a:r>
          </a:p>
          <a:p>
            <a:pPr lvl="1"/>
            <a:r>
              <a:rPr lang="en-US" smtClean="0"/>
              <a:t>Als de waarde van een stelling gelijk is aan de huidige beste waarde kies dan die stelling </a:t>
            </a:r>
            <a:endParaRPr lang="nl-NL" smtClean="0"/>
          </a:p>
          <a:p>
            <a:pPr lvl="1"/>
            <a:endParaRPr lang="nl-NL" sz="2000" dirty="0"/>
          </a:p>
        </p:txBody>
      </p:sp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TicTacABLoser.cpp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209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5" name="Tekstvak 4"/>
          <p:cNvSpPr txBox="1"/>
          <p:nvPr/>
        </p:nvSpPr>
        <p:spPr bwMode="auto">
          <a:xfrm>
            <a:off x="395536" y="3484458"/>
            <a:ext cx="8424936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nl-NL" sz="2400" smtClean="0">
                <a:latin typeface="+mn-lt"/>
              </a:rPr>
              <a:t>Beide oplossingen zijn </a:t>
            </a:r>
            <a:r>
              <a:rPr lang="nl-NL" sz="2400" smtClean="0">
                <a:solidFill>
                  <a:srgbClr val="FF0000"/>
                </a:solidFill>
                <a:latin typeface="+mn-lt"/>
              </a:rPr>
              <a:t>niet</a:t>
            </a:r>
            <a:r>
              <a:rPr lang="nl-NL" sz="2400" smtClean="0">
                <a:latin typeface="+mn-lt"/>
              </a:rPr>
              <a:t> ideaal omdat computer geen tegenspel meer geeft maar “opgeeft” zodra hij verloren staat.</a:t>
            </a:r>
            <a:endParaRPr lang="nl-N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1194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el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/>
              <a:t>TicTacABLoser.cpp</a:t>
            </a: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398784" y="1340768"/>
            <a:ext cx="8421688" cy="4690515"/>
          </a:xfrm>
          <a:prstGeom prst="rect">
            <a:avLst/>
          </a:prstGeom>
          <a:solidFill>
            <a:schemeClr val="tx1"/>
          </a:solidFill>
          <a:ln>
            <a:noFill/>
          </a:ln>
          <a:extLst/>
        </p:spPr>
        <p:txBody>
          <a:bodyPr wrap="square">
            <a:spAutoFit/>
          </a:bodyPr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---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xo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 x</a:t>
            </a:r>
          </a:p>
          <a:p>
            <a:pPr>
              <a:buNone/>
            </a:pPr>
            <a:endParaRPr lang="en-US" sz="1800">
              <a:solidFill>
                <a:schemeClr val="bg1"/>
              </a:solidFill>
              <a:latin typeface="Lucida Console" pitchFamily="49" charset="0"/>
            </a:endParaRP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---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Calculation time: 0.00518334 sec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Moves considered: 238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Computer plays: ROW = 0 COLUMN = 2</a:t>
            </a:r>
          </a:p>
          <a:p>
            <a:pPr>
              <a:buNone/>
            </a:pPr>
            <a:endParaRPr lang="en-US" sz="1800">
              <a:solidFill>
                <a:schemeClr val="bg1"/>
              </a:solidFill>
              <a:latin typeface="Lucida Console" pitchFamily="49" charset="0"/>
            </a:endParaRP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---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xoo</a:t>
            </a: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 x</a:t>
            </a:r>
          </a:p>
          <a:p>
            <a:pPr>
              <a:buNone/>
            </a:pPr>
            <a:endParaRPr lang="en-US" sz="1800">
              <a:solidFill>
                <a:schemeClr val="bg1"/>
              </a:solidFill>
              <a:latin typeface="Lucida Console" pitchFamily="49" charset="0"/>
            </a:endParaRPr>
          </a:p>
          <a:p>
            <a:pPr>
              <a:buNone/>
            </a:pPr>
            <a:r>
              <a:rPr lang="en-US" sz="1800">
                <a:solidFill>
                  <a:schemeClr val="bg1"/>
                </a:solidFill>
                <a:latin typeface="Lucida Console" pitchFamily="49" charset="0"/>
              </a:rPr>
              <a:t>---</a:t>
            </a:r>
            <a:endParaRPr lang="en-US" sz="1800" dirty="0">
              <a:solidFill>
                <a:schemeClr val="bg1"/>
              </a:solidFill>
              <a:latin typeface="Lucida Console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1837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7" name="Rectangle 3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Algoritmen en Datastructuren</a:t>
            </a:r>
            <a:endParaRPr lang="nl-NL"/>
          </a:p>
        </p:txBody>
      </p:sp>
      <p:sp>
        <p:nvSpPr>
          <p:cNvPr id="93186" name="Rectangle 2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smtClean="0"/>
              <a:t>ALGODS Week 6</a:t>
            </a:r>
            <a:endParaRPr lang="nl-N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098" name="Tijdelijke aanduiding voor dianummer 2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E92E2472-00DC-44BC-BD07-1A9699DA3650}" type="slidenum">
              <a:rPr kumimoji="0" lang="en-US" sz="14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212</a:t>
            </a:fld>
            <a:endParaRPr kumimoji="0" lang="en-US" sz="14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60099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81000" y="77788"/>
            <a:ext cx="8421688" cy="684212"/>
          </a:xfrm>
        </p:spPr>
        <p:txBody>
          <a:bodyPr/>
          <a:lstStyle/>
          <a:p>
            <a:r>
              <a:rPr lang="en-US"/>
              <a:t>Bekende datastructuren</a:t>
            </a:r>
            <a:endParaRPr lang="nl-NL"/>
          </a:p>
        </p:txBody>
      </p:sp>
      <p:pic>
        <p:nvPicPr>
          <p:cNvPr id="26010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838200"/>
            <a:ext cx="9004300" cy="5853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hthoek 1"/>
          <p:cNvSpPr/>
          <p:nvPr/>
        </p:nvSpPr>
        <p:spPr bwMode="auto">
          <a:xfrm>
            <a:off x="76200" y="1124744"/>
            <a:ext cx="9004300" cy="3384376"/>
          </a:xfrm>
          <a:prstGeom prst="rect">
            <a:avLst/>
          </a:prstGeom>
          <a:solidFill>
            <a:schemeClr val="bg2">
              <a:alpha val="50000"/>
            </a:schemeClr>
          </a:solidFill>
          <a:ln w="12700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83083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Grafen</a:t>
            </a:r>
            <a:r>
              <a:rPr lang="en-US" dirty="0" smtClean="0"/>
              <a:t>: </a:t>
            </a:r>
            <a:r>
              <a:rPr lang="en-US" dirty="0" err="1" smtClean="0"/>
              <a:t>definities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2708920"/>
            <a:ext cx="8605713" cy="3815704"/>
          </a:xfrm>
        </p:spPr>
        <p:txBody>
          <a:bodyPr/>
          <a:lstStyle/>
          <a:p>
            <a:r>
              <a:rPr lang="nl-NL" b="1" dirty="0"/>
              <a:t>Graph</a:t>
            </a:r>
            <a:r>
              <a:rPr lang="nl-NL" dirty="0"/>
              <a:t> bestaat uit</a:t>
            </a:r>
          </a:p>
          <a:p>
            <a:pPr lvl="1"/>
            <a:r>
              <a:rPr lang="nl-NL" dirty="0" smtClean="0"/>
              <a:t>verzameling </a:t>
            </a:r>
            <a:r>
              <a:rPr lang="nl-NL" b="1" dirty="0" err="1"/>
              <a:t>vertices</a:t>
            </a:r>
            <a:r>
              <a:rPr lang="nl-NL" b="1" dirty="0"/>
              <a:t> </a:t>
            </a:r>
            <a:r>
              <a:rPr lang="nl-NL" dirty="0"/>
              <a:t>[</a:t>
            </a:r>
            <a:r>
              <a:rPr lang="en-US" i="1" dirty="0" err="1" smtClean="0"/>
              <a:t>vur-tuh-seez</a:t>
            </a:r>
            <a:r>
              <a:rPr lang="nl-NL" dirty="0" smtClean="0"/>
              <a:t>]</a:t>
            </a:r>
            <a:r>
              <a:rPr lang="nl-NL" b="1" dirty="0" smtClean="0"/>
              <a:t> </a:t>
            </a:r>
            <a:r>
              <a:rPr lang="nl-NL" dirty="0" smtClean="0"/>
              <a:t>(</a:t>
            </a:r>
            <a:r>
              <a:rPr lang="nl-NL" dirty="0" err="1"/>
              <a:t>nodes</a:t>
            </a:r>
            <a:r>
              <a:rPr lang="nl-NL" dirty="0"/>
              <a:t>) </a:t>
            </a:r>
            <a:r>
              <a:rPr lang="nl-NL" b="1" i="1" dirty="0" smtClean="0">
                <a:solidFill>
                  <a:srgbClr val="0000FF"/>
                </a:solidFill>
              </a:rPr>
              <a:t>V</a:t>
            </a:r>
            <a:r>
              <a:rPr lang="nl-NL" dirty="0" smtClean="0"/>
              <a:t>.</a:t>
            </a:r>
          </a:p>
          <a:p>
            <a:pPr lvl="1"/>
            <a:r>
              <a:rPr lang="nl-NL" dirty="0"/>
              <a:t>e</a:t>
            </a:r>
            <a:r>
              <a:rPr lang="nl-NL" dirty="0" smtClean="0"/>
              <a:t>n verzameling </a:t>
            </a:r>
            <a:r>
              <a:rPr lang="nl-NL" b="1" dirty="0" err="1"/>
              <a:t>edges</a:t>
            </a:r>
            <a:r>
              <a:rPr lang="nl-NL" b="1" dirty="0"/>
              <a:t> </a:t>
            </a:r>
            <a:r>
              <a:rPr lang="nl-NL" dirty="0"/>
              <a:t>(</a:t>
            </a:r>
            <a:r>
              <a:rPr lang="nl-NL" dirty="0" err="1"/>
              <a:t>arcs</a:t>
            </a:r>
            <a:r>
              <a:rPr lang="nl-NL" dirty="0" smtClean="0"/>
              <a:t>) </a:t>
            </a:r>
            <a:r>
              <a:rPr lang="nl-NL" b="1" i="1" dirty="0" smtClean="0">
                <a:solidFill>
                  <a:srgbClr val="0000FF"/>
                </a:solidFill>
              </a:rPr>
              <a:t>E</a:t>
            </a:r>
            <a:r>
              <a:rPr lang="nl-NL" dirty="0" smtClean="0"/>
              <a:t>.</a:t>
            </a:r>
            <a:endParaRPr lang="nl-NL" dirty="0"/>
          </a:p>
          <a:p>
            <a:r>
              <a:rPr lang="nl-NL" dirty="0" err="1" smtClean="0"/>
              <a:t>Edge</a:t>
            </a:r>
            <a:r>
              <a:rPr lang="nl-NL" dirty="0" smtClean="0"/>
              <a:t> </a:t>
            </a:r>
            <a:r>
              <a:rPr lang="nl-NL" b="1" dirty="0"/>
              <a:t>verbind </a:t>
            </a:r>
            <a:r>
              <a:rPr lang="nl-NL" dirty="0"/>
              <a:t>twee </a:t>
            </a:r>
            <a:r>
              <a:rPr lang="nl-NL" dirty="0" err="1" smtClean="0"/>
              <a:t>vertices</a:t>
            </a:r>
            <a:r>
              <a:rPr lang="nl-NL" dirty="0"/>
              <a:t>.</a:t>
            </a:r>
          </a:p>
          <a:p>
            <a:r>
              <a:rPr lang="nl-NL" dirty="0" smtClean="0"/>
              <a:t>In </a:t>
            </a:r>
            <a:r>
              <a:rPr lang="nl-NL" dirty="0"/>
              <a:t>een </a:t>
            </a:r>
            <a:r>
              <a:rPr lang="nl-NL" b="1" dirty="0" err="1"/>
              <a:t>directed</a:t>
            </a:r>
            <a:r>
              <a:rPr lang="nl-NL" b="1" dirty="0"/>
              <a:t> </a:t>
            </a:r>
            <a:r>
              <a:rPr lang="nl-NL" b="1" dirty="0" err="1"/>
              <a:t>graph</a:t>
            </a:r>
            <a:r>
              <a:rPr lang="nl-NL" b="1" dirty="0"/>
              <a:t> </a:t>
            </a:r>
            <a:r>
              <a:rPr lang="nl-NL" dirty="0"/>
              <a:t>(</a:t>
            </a:r>
            <a:r>
              <a:rPr lang="nl-NL" dirty="0" err="1" smtClean="0"/>
              <a:t>digraph</a:t>
            </a:r>
            <a:r>
              <a:rPr lang="nl-NL" dirty="0" smtClean="0"/>
              <a:t>) hebben </a:t>
            </a:r>
            <a:r>
              <a:rPr lang="nl-NL" dirty="0"/>
              <a:t>de </a:t>
            </a:r>
            <a:r>
              <a:rPr lang="nl-NL" dirty="0" err="1"/>
              <a:t>edges</a:t>
            </a:r>
            <a:r>
              <a:rPr lang="nl-NL" dirty="0"/>
              <a:t> een richting.</a:t>
            </a:r>
          </a:p>
          <a:p>
            <a:r>
              <a:rPr lang="nl-NL" dirty="0" smtClean="0"/>
              <a:t>Vertex </a:t>
            </a:r>
            <a:r>
              <a:rPr lang="nl-NL" i="1" dirty="0"/>
              <a:t>v </a:t>
            </a:r>
            <a:r>
              <a:rPr lang="nl-NL" dirty="0"/>
              <a:t>is </a:t>
            </a:r>
            <a:r>
              <a:rPr lang="nl-NL" b="1" dirty="0" err="1"/>
              <a:t>adjacent</a:t>
            </a:r>
            <a:r>
              <a:rPr lang="nl-NL" b="1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i="1" dirty="0"/>
              <a:t>w </a:t>
            </a:r>
            <a:r>
              <a:rPr lang="nl-NL" dirty="0"/>
              <a:t>als er </a:t>
            </a:r>
            <a:r>
              <a:rPr lang="nl-NL" dirty="0" smtClean="0"/>
              <a:t>een </a:t>
            </a:r>
            <a:r>
              <a:rPr lang="nl-NL" dirty="0" err="1" smtClean="0"/>
              <a:t>edge</a:t>
            </a:r>
            <a:r>
              <a:rPr lang="nl-NL" dirty="0" smtClean="0"/>
              <a:t> </a:t>
            </a:r>
            <a:r>
              <a:rPr lang="nl-NL" dirty="0"/>
              <a:t>is van </a:t>
            </a:r>
            <a:r>
              <a:rPr lang="nl-NL" i="1" dirty="0"/>
              <a:t>v </a:t>
            </a:r>
            <a:r>
              <a:rPr lang="nl-NL" dirty="0"/>
              <a:t>naar </a:t>
            </a:r>
            <a:r>
              <a:rPr lang="nl-NL" i="1" dirty="0"/>
              <a:t>w</a:t>
            </a:r>
            <a:r>
              <a:rPr lang="nl-NL" dirty="0"/>
              <a:t>.</a:t>
            </a:r>
          </a:p>
          <a:p>
            <a:r>
              <a:rPr lang="en-US" dirty="0" smtClean="0"/>
              <a:t>Edge </a:t>
            </a:r>
            <a:r>
              <a:rPr lang="en-US" dirty="0" err="1" smtClean="0"/>
              <a:t>heeft</a:t>
            </a:r>
            <a:r>
              <a:rPr lang="en-US" dirty="0" smtClean="0"/>
              <a:t> </a:t>
            </a:r>
            <a:r>
              <a:rPr lang="en-US" dirty="0" err="1" smtClean="0"/>
              <a:t>mogelijk</a:t>
            </a:r>
            <a:r>
              <a:rPr lang="en-US" dirty="0" smtClean="0"/>
              <a:t> </a:t>
            </a:r>
            <a:r>
              <a:rPr lang="en-US" b="1" dirty="0" smtClean="0"/>
              <a:t>cost </a:t>
            </a:r>
            <a:r>
              <a:rPr lang="en-US" dirty="0"/>
              <a:t>(of weight).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grpSp>
        <p:nvGrpSpPr>
          <p:cNvPr id="2" name="Groep 1"/>
          <p:cNvGrpSpPr/>
          <p:nvPr/>
        </p:nvGrpSpPr>
        <p:grpSpPr>
          <a:xfrm>
            <a:off x="6307157" y="1152383"/>
            <a:ext cx="2598818" cy="3068705"/>
            <a:chOff x="6156325" y="1268413"/>
            <a:chExt cx="2598818" cy="3068705"/>
          </a:xfrm>
        </p:grpSpPr>
        <p:grpSp>
          <p:nvGrpSpPr>
            <p:cNvPr id="45" name="Group 31"/>
            <p:cNvGrpSpPr>
              <a:grpSpLocks/>
            </p:cNvGrpSpPr>
            <p:nvPr/>
          </p:nvGrpSpPr>
          <p:grpSpPr bwMode="auto">
            <a:xfrm>
              <a:off x="6659568" y="1628775"/>
              <a:ext cx="1808163" cy="2421250"/>
              <a:chOff x="4195" y="1026"/>
              <a:chExt cx="1139" cy="1490"/>
            </a:xfrm>
          </p:grpSpPr>
          <p:sp>
            <p:nvSpPr>
              <p:cNvPr id="46" name="Line 24"/>
              <p:cNvSpPr>
                <a:spLocks noChangeShapeType="1"/>
              </p:cNvSpPr>
              <p:nvPr/>
            </p:nvSpPr>
            <p:spPr bwMode="auto">
              <a:xfrm>
                <a:off x="4921" y="1071"/>
                <a:ext cx="227" cy="409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7" name="Line 25"/>
              <p:cNvSpPr>
                <a:spLocks noChangeShapeType="1"/>
              </p:cNvSpPr>
              <p:nvPr/>
            </p:nvSpPr>
            <p:spPr bwMode="auto">
              <a:xfrm flipH="1">
                <a:off x="4195" y="1026"/>
                <a:ext cx="454" cy="4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8" name="Line 26"/>
              <p:cNvSpPr>
                <a:spLocks noChangeShapeType="1"/>
              </p:cNvSpPr>
              <p:nvPr/>
            </p:nvSpPr>
            <p:spPr bwMode="auto">
              <a:xfrm>
                <a:off x="4241" y="1525"/>
                <a:ext cx="862" cy="91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49" name="Line 27"/>
              <p:cNvSpPr>
                <a:spLocks noChangeShapeType="1"/>
              </p:cNvSpPr>
              <p:nvPr/>
            </p:nvSpPr>
            <p:spPr bwMode="auto">
              <a:xfrm>
                <a:off x="4195" y="1616"/>
                <a:ext cx="318" cy="408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0" name="Line 28"/>
              <p:cNvSpPr>
                <a:spLocks noChangeShapeType="1"/>
              </p:cNvSpPr>
              <p:nvPr/>
            </p:nvSpPr>
            <p:spPr bwMode="auto">
              <a:xfrm>
                <a:off x="4672" y="2256"/>
                <a:ext cx="662" cy="260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1" name="Line 29"/>
              <p:cNvSpPr>
                <a:spLocks noChangeShapeType="1"/>
              </p:cNvSpPr>
              <p:nvPr/>
            </p:nvSpPr>
            <p:spPr bwMode="auto">
              <a:xfrm flipV="1">
                <a:off x="4694" y="1706"/>
                <a:ext cx="454" cy="363"/>
              </a:xfrm>
              <a:prstGeom prst="line">
                <a:avLst/>
              </a:prstGeom>
              <a:noFill/>
              <a:ln w="9525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grpSp>
          <p:nvGrpSpPr>
            <p:cNvPr id="52" name="Group 30"/>
            <p:cNvGrpSpPr>
              <a:grpSpLocks/>
            </p:cNvGrpSpPr>
            <p:nvPr/>
          </p:nvGrpSpPr>
          <p:grpSpPr bwMode="auto">
            <a:xfrm>
              <a:off x="6659563" y="1628775"/>
              <a:ext cx="1808162" cy="2420938"/>
              <a:chOff x="2562" y="1661"/>
              <a:chExt cx="1139" cy="1525"/>
            </a:xfrm>
          </p:grpSpPr>
          <p:sp>
            <p:nvSpPr>
              <p:cNvPr id="53" name="Line 11"/>
              <p:cNvSpPr>
                <a:spLocks noChangeShapeType="1"/>
              </p:cNvSpPr>
              <p:nvPr/>
            </p:nvSpPr>
            <p:spPr bwMode="auto">
              <a:xfrm>
                <a:off x="3288" y="1706"/>
                <a:ext cx="227" cy="409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4" name="Line 12"/>
              <p:cNvSpPr>
                <a:spLocks noChangeShapeType="1"/>
              </p:cNvSpPr>
              <p:nvPr/>
            </p:nvSpPr>
            <p:spPr bwMode="auto">
              <a:xfrm flipH="1">
                <a:off x="2562" y="1661"/>
                <a:ext cx="454" cy="408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5" name="Line 13"/>
              <p:cNvSpPr>
                <a:spLocks noChangeShapeType="1"/>
              </p:cNvSpPr>
              <p:nvPr/>
            </p:nvSpPr>
            <p:spPr bwMode="auto">
              <a:xfrm>
                <a:off x="2608" y="2160"/>
                <a:ext cx="862" cy="91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6" name="Line 14"/>
              <p:cNvSpPr>
                <a:spLocks noChangeShapeType="1"/>
              </p:cNvSpPr>
              <p:nvPr/>
            </p:nvSpPr>
            <p:spPr bwMode="auto">
              <a:xfrm>
                <a:off x="2562" y="2251"/>
                <a:ext cx="318" cy="408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7" name="Line 15"/>
              <p:cNvSpPr>
                <a:spLocks noChangeShapeType="1"/>
              </p:cNvSpPr>
              <p:nvPr/>
            </p:nvSpPr>
            <p:spPr bwMode="auto">
              <a:xfrm>
                <a:off x="3047" y="2931"/>
                <a:ext cx="654" cy="255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58" name="Line 16"/>
              <p:cNvSpPr>
                <a:spLocks noChangeShapeType="1"/>
              </p:cNvSpPr>
              <p:nvPr/>
            </p:nvSpPr>
            <p:spPr bwMode="auto">
              <a:xfrm flipV="1">
                <a:off x="3075" y="2355"/>
                <a:ext cx="454" cy="363"/>
              </a:xfrm>
              <a:prstGeom prst="line">
                <a:avLst/>
              </a:prstGeom>
              <a:noFill/>
              <a:ln w="38100">
                <a:solidFill>
                  <a:srgbClr val="000000"/>
                </a:solidFill>
                <a:round/>
                <a:headEnd/>
                <a:tailEnd/>
              </a:ln>
              <a:effectLst/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  <p:sp>
          <p:nvSpPr>
            <p:cNvPr id="59" name="Oval 19"/>
            <p:cNvSpPr>
              <a:spLocks noChangeArrowheads="1"/>
            </p:cNvSpPr>
            <p:nvPr/>
          </p:nvSpPr>
          <p:spPr bwMode="auto">
            <a:xfrm>
              <a:off x="7308850" y="1268413"/>
              <a:ext cx="576263" cy="576262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60" name="Oval 20"/>
            <p:cNvSpPr>
              <a:spLocks noChangeArrowheads="1"/>
            </p:cNvSpPr>
            <p:nvPr/>
          </p:nvSpPr>
          <p:spPr bwMode="auto">
            <a:xfrm>
              <a:off x="6156325" y="2133600"/>
              <a:ext cx="576263" cy="576263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61" name="Oval 21"/>
            <p:cNvSpPr>
              <a:spLocks noChangeArrowheads="1"/>
            </p:cNvSpPr>
            <p:nvPr/>
          </p:nvSpPr>
          <p:spPr bwMode="auto">
            <a:xfrm>
              <a:off x="7019925" y="3141663"/>
              <a:ext cx="576263" cy="576262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62" name="Oval 22"/>
            <p:cNvSpPr>
              <a:spLocks noChangeArrowheads="1"/>
            </p:cNvSpPr>
            <p:nvPr/>
          </p:nvSpPr>
          <p:spPr bwMode="auto">
            <a:xfrm>
              <a:off x="7950200" y="2330450"/>
              <a:ext cx="576263" cy="576263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</a:endParaRPr>
            </a:p>
          </p:txBody>
        </p:sp>
        <p:sp>
          <p:nvSpPr>
            <p:cNvPr id="63" name="Oval 23"/>
            <p:cNvSpPr>
              <a:spLocks noChangeArrowheads="1"/>
            </p:cNvSpPr>
            <p:nvPr/>
          </p:nvSpPr>
          <p:spPr bwMode="auto">
            <a:xfrm>
              <a:off x="8178880" y="3760856"/>
              <a:ext cx="576263" cy="576262"/>
            </a:xfrm>
            <a:prstGeom prst="ellipse">
              <a:avLst/>
            </a:prstGeom>
            <a:solidFill>
              <a:srgbClr val="FFFFFF"/>
            </a:solidFill>
            <a:ln w="28575">
              <a:solidFill>
                <a:srgbClr val="000000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+mn-lt"/>
              </a:endParaRPr>
            </a:p>
          </p:txBody>
        </p:sp>
        <p:grpSp>
          <p:nvGrpSpPr>
            <p:cNvPr id="64" name="Group 39"/>
            <p:cNvGrpSpPr>
              <a:grpSpLocks/>
            </p:cNvGrpSpPr>
            <p:nvPr/>
          </p:nvGrpSpPr>
          <p:grpSpPr bwMode="auto">
            <a:xfrm>
              <a:off x="6196017" y="1369214"/>
              <a:ext cx="2519364" cy="2895601"/>
              <a:chOff x="3903" y="852"/>
              <a:chExt cx="1587" cy="1824"/>
            </a:xfrm>
          </p:grpSpPr>
          <p:sp>
            <p:nvSpPr>
              <p:cNvPr id="65" name="Text Box 34"/>
              <p:cNvSpPr txBox="1">
                <a:spLocks noChangeArrowheads="1"/>
              </p:cNvSpPr>
              <p:nvPr/>
            </p:nvSpPr>
            <p:spPr bwMode="auto">
              <a:xfrm>
                <a:off x="4649" y="852"/>
                <a:ext cx="3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V1</a:t>
                </a:r>
              </a:p>
            </p:txBody>
          </p:sp>
          <p:sp>
            <p:nvSpPr>
              <p:cNvPr id="66" name="Text Box 35"/>
              <p:cNvSpPr txBox="1">
                <a:spLocks noChangeArrowheads="1"/>
              </p:cNvSpPr>
              <p:nvPr/>
            </p:nvSpPr>
            <p:spPr bwMode="auto">
              <a:xfrm>
                <a:off x="3903" y="1399"/>
                <a:ext cx="3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V2</a:t>
                </a:r>
              </a:p>
            </p:txBody>
          </p:sp>
          <p:sp>
            <p:nvSpPr>
              <p:cNvPr id="67" name="Text Box 36"/>
              <p:cNvSpPr txBox="1">
                <a:spLocks noChangeArrowheads="1"/>
              </p:cNvSpPr>
              <p:nvPr/>
            </p:nvSpPr>
            <p:spPr bwMode="auto">
              <a:xfrm>
                <a:off x="5057" y="1525"/>
                <a:ext cx="3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V3</a:t>
                </a:r>
              </a:p>
            </p:txBody>
          </p:sp>
          <p:sp>
            <p:nvSpPr>
              <p:cNvPr id="68" name="Text Box 37"/>
              <p:cNvSpPr txBox="1">
                <a:spLocks noChangeArrowheads="1"/>
              </p:cNvSpPr>
              <p:nvPr/>
            </p:nvSpPr>
            <p:spPr bwMode="auto">
              <a:xfrm>
                <a:off x="4448" y="2035"/>
                <a:ext cx="3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V4</a:t>
                </a:r>
              </a:p>
            </p:txBody>
          </p:sp>
          <p:sp>
            <p:nvSpPr>
              <p:cNvPr id="69" name="Text Box 38"/>
              <p:cNvSpPr txBox="1">
                <a:spLocks noChangeArrowheads="1"/>
              </p:cNvSpPr>
              <p:nvPr/>
            </p:nvSpPr>
            <p:spPr bwMode="auto">
              <a:xfrm>
                <a:off x="5178" y="2426"/>
                <a:ext cx="312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20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V5</a:t>
                </a:r>
              </a:p>
            </p:txBody>
          </p:sp>
        </p:grpSp>
        <p:grpSp>
          <p:nvGrpSpPr>
            <p:cNvPr id="70" name="Group 46"/>
            <p:cNvGrpSpPr>
              <a:grpSpLocks/>
            </p:cNvGrpSpPr>
            <p:nvPr/>
          </p:nvGrpSpPr>
          <p:grpSpPr bwMode="auto">
            <a:xfrm>
              <a:off x="6445067" y="1665290"/>
              <a:ext cx="1844862" cy="2498899"/>
              <a:chOff x="4035" y="1071"/>
              <a:chExt cx="1128" cy="1550"/>
            </a:xfrm>
          </p:grpSpPr>
          <p:sp>
            <p:nvSpPr>
              <p:cNvPr id="71" name="Text Box 40"/>
              <p:cNvSpPr txBox="1">
                <a:spLocks noChangeArrowheads="1"/>
              </p:cNvSpPr>
              <p:nvPr/>
            </p:nvSpPr>
            <p:spPr bwMode="auto">
              <a:xfrm>
                <a:off x="4967" y="1071"/>
                <a:ext cx="196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4</a:t>
                </a:r>
              </a:p>
            </p:txBody>
          </p:sp>
          <p:sp>
            <p:nvSpPr>
              <p:cNvPr id="72" name="Text Box 41"/>
              <p:cNvSpPr txBox="1">
                <a:spLocks noChangeArrowheads="1"/>
              </p:cNvSpPr>
              <p:nvPr/>
            </p:nvSpPr>
            <p:spPr bwMode="auto">
              <a:xfrm>
                <a:off x="4711" y="2394"/>
                <a:ext cx="190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5</a:t>
                </a:r>
              </a:p>
            </p:txBody>
          </p:sp>
          <p:sp>
            <p:nvSpPr>
              <p:cNvPr id="73" name="Text Box 42"/>
              <p:cNvSpPr txBox="1">
                <a:spLocks noChangeArrowheads="1"/>
              </p:cNvSpPr>
              <p:nvPr/>
            </p:nvSpPr>
            <p:spPr bwMode="auto">
              <a:xfrm>
                <a:off x="4884" y="1847"/>
                <a:ext cx="190" cy="228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1</a:t>
                </a:r>
              </a:p>
            </p:txBody>
          </p:sp>
          <p:sp>
            <p:nvSpPr>
              <p:cNvPr id="74" name="Text Box 43"/>
              <p:cNvSpPr txBox="1">
                <a:spLocks noChangeArrowheads="1"/>
              </p:cNvSpPr>
              <p:nvPr/>
            </p:nvSpPr>
            <p:spPr bwMode="auto">
              <a:xfrm>
                <a:off x="4035" y="1797"/>
                <a:ext cx="268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17</a:t>
                </a:r>
              </a:p>
            </p:txBody>
          </p:sp>
          <p:sp>
            <p:nvSpPr>
              <p:cNvPr id="75" name="Text Box 44"/>
              <p:cNvSpPr txBox="1">
                <a:spLocks noChangeArrowheads="1"/>
              </p:cNvSpPr>
              <p:nvPr/>
            </p:nvSpPr>
            <p:spPr bwMode="auto">
              <a:xfrm>
                <a:off x="4468" y="1344"/>
                <a:ext cx="268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11</a:t>
                </a:r>
              </a:p>
            </p:txBody>
          </p:sp>
          <p:sp>
            <p:nvSpPr>
              <p:cNvPr id="76" name="Text Box 45"/>
              <p:cNvSpPr txBox="1">
                <a:spLocks noChangeArrowheads="1"/>
              </p:cNvSpPr>
              <p:nvPr/>
            </p:nvSpPr>
            <p:spPr bwMode="auto">
              <a:xfrm>
                <a:off x="4241" y="1071"/>
                <a:ext cx="190" cy="227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nl-NL" sz="1800" b="0" i="0" u="none" strike="noStrike" kern="0" cap="none" spc="0" normalizeH="0" baseline="0" noProof="0" smtClean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rPr>
                  <a:t>6</a:t>
                </a:r>
              </a:p>
            </p:txBody>
          </p:sp>
        </p:grpSp>
        <p:grpSp>
          <p:nvGrpSpPr>
            <p:cNvPr id="77" name="Group 61"/>
            <p:cNvGrpSpPr>
              <a:grpSpLocks/>
            </p:cNvGrpSpPr>
            <p:nvPr/>
          </p:nvGrpSpPr>
          <p:grpSpPr bwMode="auto">
            <a:xfrm>
              <a:off x="6642098" y="1725613"/>
              <a:ext cx="1555750" cy="2284413"/>
              <a:chOff x="4184" y="1087"/>
              <a:chExt cx="980" cy="1439"/>
            </a:xfrm>
          </p:grpSpPr>
          <p:sp>
            <p:nvSpPr>
              <p:cNvPr id="78" name="AutoShape 54"/>
              <p:cNvSpPr>
                <a:spLocks noChangeArrowheads="1"/>
              </p:cNvSpPr>
              <p:nvPr/>
            </p:nvSpPr>
            <p:spPr bwMode="auto">
              <a:xfrm rot="5966020">
                <a:off x="4882" y="1526"/>
                <a:ext cx="131" cy="150"/>
              </a:xfrm>
              <a:prstGeom prst="flowChartExtra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79" name="AutoShape 55"/>
              <p:cNvSpPr>
                <a:spLocks noChangeArrowheads="1"/>
              </p:cNvSpPr>
              <p:nvPr/>
            </p:nvSpPr>
            <p:spPr bwMode="auto">
              <a:xfrm rot="6521146">
                <a:off x="5022" y="2383"/>
                <a:ext cx="142" cy="143"/>
              </a:xfrm>
              <a:prstGeom prst="flowChartExtra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0" name="AutoShape 56"/>
              <p:cNvSpPr>
                <a:spLocks noChangeArrowheads="1"/>
              </p:cNvSpPr>
              <p:nvPr/>
            </p:nvSpPr>
            <p:spPr bwMode="auto">
              <a:xfrm rot="13775376">
                <a:off x="4724" y="1893"/>
                <a:ext cx="181" cy="181"/>
              </a:xfrm>
              <a:prstGeom prst="flowChartExtra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1" name="AutoShape 57"/>
              <p:cNvSpPr>
                <a:spLocks noChangeArrowheads="1"/>
              </p:cNvSpPr>
              <p:nvPr/>
            </p:nvSpPr>
            <p:spPr bwMode="auto">
              <a:xfrm rot="-1345737">
                <a:off x="4884" y="1087"/>
                <a:ext cx="136" cy="138"/>
              </a:xfrm>
              <a:prstGeom prst="flowChartExtra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2" name="AutoShape 58"/>
              <p:cNvSpPr>
                <a:spLocks noChangeArrowheads="1"/>
              </p:cNvSpPr>
              <p:nvPr/>
            </p:nvSpPr>
            <p:spPr bwMode="auto">
              <a:xfrm rot="13680767">
                <a:off x="4203" y="1290"/>
                <a:ext cx="122" cy="159"/>
              </a:xfrm>
              <a:prstGeom prst="flowChartExtra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sp>
            <p:nvSpPr>
              <p:cNvPr id="83" name="AutoShape 59"/>
              <p:cNvSpPr>
                <a:spLocks noChangeArrowheads="1"/>
              </p:cNvSpPr>
              <p:nvPr/>
            </p:nvSpPr>
            <p:spPr bwMode="auto">
              <a:xfrm rot="-13038668">
                <a:off x="4384" y="1869"/>
                <a:ext cx="122" cy="159"/>
              </a:xfrm>
              <a:prstGeom prst="flowChartExtract">
                <a:avLst/>
              </a:prstGeom>
              <a:solidFill>
                <a:srgbClr val="000000"/>
              </a:solidFill>
              <a:ln w="9525">
                <a:solidFill>
                  <a:srgbClr val="000000"/>
                </a:solidFill>
                <a:miter lim="800000"/>
                <a:headEnd/>
                <a:tailEnd/>
              </a:ln>
              <a:effectLst/>
              <a:extLs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nl-NL" sz="1800" b="0" i="0" u="none" strike="noStrike" kern="0" cap="none" spc="0" normalizeH="0" baseline="0" noProof="0" smtClean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1257386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Grafen</a:t>
            </a:r>
            <a:r>
              <a:rPr lang="en-US" dirty="0" smtClean="0"/>
              <a:t>: </a:t>
            </a:r>
            <a:r>
              <a:rPr lang="en-US" dirty="0" err="1" smtClean="0"/>
              <a:t>definities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2889251"/>
            <a:ext cx="8389689" cy="3852118"/>
          </a:xfrm>
        </p:spPr>
        <p:txBody>
          <a:bodyPr/>
          <a:lstStyle/>
          <a:p>
            <a:r>
              <a:rPr lang="nl-NL" b="1" dirty="0" err="1"/>
              <a:t>Path</a:t>
            </a:r>
            <a:r>
              <a:rPr lang="nl-NL" b="1" dirty="0"/>
              <a:t> </a:t>
            </a:r>
            <a:r>
              <a:rPr lang="nl-NL" dirty="0"/>
              <a:t>is een rijtje </a:t>
            </a:r>
            <a:r>
              <a:rPr lang="nl-NL" dirty="0" err="1"/>
              <a:t>vertices</a:t>
            </a:r>
            <a:r>
              <a:rPr lang="nl-NL" dirty="0"/>
              <a:t> </a:t>
            </a:r>
            <a:r>
              <a:rPr lang="nl-NL" dirty="0" smtClean="0"/>
              <a:t>verbonden </a:t>
            </a:r>
            <a:br>
              <a:rPr lang="nl-NL" dirty="0" smtClean="0"/>
            </a:br>
            <a:r>
              <a:rPr lang="nl-NL" dirty="0" smtClean="0"/>
              <a:t>door </a:t>
            </a:r>
            <a:r>
              <a:rPr lang="nl-NL" dirty="0" err="1"/>
              <a:t>edges</a:t>
            </a:r>
            <a:r>
              <a:rPr lang="nl-NL" dirty="0"/>
              <a:t>.</a:t>
            </a:r>
          </a:p>
          <a:p>
            <a:r>
              <a:rPr lang="en-US" b="1" dirty="0" smtClean="0"/>
              <a:t>Path </a:t>
            </a:r>
            <a:r>
              <a:rPr lang="en-US" b="1" dirty="0"/>
              <a:t>length </a:t>
            </a:r>
            <a:r>
              <a:rPr lang="en-US" dirty="0"/>
              <a:t>= </a:t>
            </a:r>
            <a:r>
              <a:rPr lang="en-US" dirty="0" err="1"/>
              <a:t>aantal</a:t>
            </a:r>
            <a:r>
              <a:rPr lang="en-US" dirty="0"/>
              <a:t> edges in path.</a:t>
            </a:r>
          </a:p>
          <a:p>
            <a:r>
              <a:rPr lang="en-US" b="1" dirty="0" smtClean="0"/>
              <a:t>Weighted </a:t>
            </a:r>
            <a:r>
              <a:rPr lang="en-US" b="1" dirty="0"/>
              <a:t>path length </a:t>
            </a:r>
            <a:r>
              <a:rPr lang="en-US" dirty="0"/>
              <a:t>= </a:t>
            </a:r>
            <a:r>
              <a:rPr lang="en-US" dirty="0" err="1"/>
              <a:t>som</a:t>
            </a:r>
            <a:r>
              <a:rPr lang="en-US" dirty="0"/>
              <a:t> </a:t>
            </a:r>
            <a:r>
              <a:rPr lang="en-US" dirty="0" smtClean="0"/>
              <a:t>van </a:t>
            </a:r>
            <a:r>
              <a:rPr lang="nl-NL" dirty="0" smtClean="0"/>
              <a:t>de </a:t>
            </a:r>
            <a:r>
              <a:rPr lang="nl-NL" dirty="0" err="1"/>
              <a:t>costs</a:t>
            </a:r>
            <a:r>
              <a:rPr lang="nl-NL" dirty="0"/>
              <a:t> van de </a:t>
            </a:r>
            <a:r>
              <a:rPr lang="nl-NL" dirty="0" err="1"/>
              <a:t>edges</a:t>
            </a:r>
            <a:r>
              <a:rPr lang="nl-NL" dirty="0"/>
              <a:t> in </a:t>
            </a:r>
            <a:r>
              <a:rPr lang="nl-NL" dirty="0" err="1"/>
              <a:t>path</a:t>
            </a:r>
            <a:r>
              <a:rPr lang="nl-NL" dirty="0"/>
              <a:t>.</a:t>
            </a:r>
          </a:p>
          <a:p>
            <a:r>
              <a:rPr lang="nl-NL" b="1" dirty="0" err="1" smtClean="0"/>
              <a:t>Cycle</a:t>
            </a:r>
            <a:r>
              <a:rPr lang="nl-NL" b="1" dirty="0" smtClean="0"/>
              <a:t> </a:t>
            </a:r>
            <a:r>
              <a:rPr lang="nl-NL" dirty="0"/>
              <a:t>= </a:t>
            </a:r>
            <a:r>
              <a:rPr lang="nl-NL" dirty="0" err="1"/>
              <a:t>path</a:t>
            </a:r>
            <a:r>
              <a:rPr lang="nl-NL" dirty="0"/>
              <a:t> van </a:t>
            </a:r>
            <a:r>
              <a:rPr lang="nl-NL" dirty="0" err="1"/>
              <a:t>vertix</a:t>
            </a:r>
            <a:r>
              <a:rPr lang="nl-NL" dirty="0"/>
              <a:t> naar </a:t>
            </a:r>
            <a:r>
              <a:rPr lang="nl-NL" dirty="0" smtClean="0"/>
              <a:t>zichzelf met </a:t>
            </a:r>
            <a:r>
              <a:rPr lang="nl-NL" dirty="0"/>
              <a:t>lengte &gt; 0.</a:t>
            </a:r>
          </a:p>
          <a:p>
            <a:r>
              <a:rPr lang="nl-NL" b="1" dirty="0" smtClean="0"/>
              <a:t>DAG </a:t>
            </a:r>
            <a:r>
              <a:rPr lang="nl-NL" dirty="0"/>
              <a:t>= </a:t>
            </a:r>
            <a:r>
              <a:rPr lang="nl-NL" b="1" dirty="0" err="1"/>
              <a:t>directed</a:t>
            </a:r>
            <a:r>
              <a:rPr lang="nl-NL" b="1" dirty="0"/>
              <a:t> </a:t>
            </a:r>
            <a:r>
              <a:rPr lang="nl-NL" b="1" dirty="0" err="1"/>
              <a:t>acyclic</a:t>
            </a:r>
            <a:r>
              <a:rPr lang="nl-NL" b="1" dirty="0"/>
              <a:t> </a:t>
            </a:r>
            <a:r>
              <a:rPr lang="nl-NL" b="1" dirty="0" err="1"/>
              <a:t>graph</a:t>
            </a:r>
            <a:r>
              <a:rPr lang="nl-NL" b="1" dirty="0"/>
              <a:t> </a:t>
            </a:r>
            <a:r>
              <a:rPr lang="nl-NL" dirty="0" smtClean="0"/>
              <a:t>= </a:t>
            </a:r>
            <a:r>
              <a:rPr lang="nl-NL" dirty="0" err="1" smtClean="0"/>
              <a:t>directed</a:t>
            </a:r>
            <a:r>
              <a:rPr lang="nl-NL" dirty="0" smtClean="0"/>
              <a:t> </a:t>
            </a:r>
            <a:r>
              <a:rPr lang="nl-NL" dirty="0" err="1"/>
              <a:t>graph</a:t>
            </a:r>
            <a:r>
              <a:rPr lang="nl-NL" dirty="0"/>
              <a:t> zonder </a:t>
            </a:r>
            <a:r>
              <a:rPr lang="nl-NL" dirty="0" err="1"/>
              <a:t>cycles</a:t>
            </a:r>
            <a:r>
              <a:rPr lang="nl-NL" dirty="0"/>
              <a:t>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0" name="Oval 19"/>
          <p:cNvSpPr>
            <a:spLocks noChangeArrowheads="1"/>
          </p:cNvSpPr>
          <p:nvPr/>
        </p:nvSpPr>
        <p:spPr bwMode="auto">
          <a:xfrm>
            <a:off x="7308850" y="1268413"/>
            <a:ext cx="576263" cy="576262"/>
          </a:xfrm>
          <a:prstGeom prst="ellipse">
            <a:avLst/>
          </a:prstGeom>
          <a:solidFill>
            <a:srgbClr val="00CCFF"/>
          </a:solidFill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1" name="Oval 20"/>
          <p:cNvSpPr>
            <a:spLocks noChangeArrowheads="1"/>
          </p:cNvSpPr>
          <p:nvPr/>
        </p:nvSpPr>
        <p:spPr bwMode="auto">
          <a:xfrm>
            <a:off x="6156325" y="2133600"/>
            <a:ext cx="576263" cy="576263"/>
          </a:xfrm>
          <a:prstGeom prst="ellipse">
            <a:avLst/>
          </a:prstGeom>
          <a:solidFill>
            <a:srgbClr val="00CCFF"/>
          </a:solidFill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2" name="Oval 21"/>
          <p:cNvSpPr>
            <a:spLocks noChangeArrowheads="1"/>
          </p:cNvSpPr>
          <p:nvPr/>
        </p:nvSpPr>
        <p:spPr bwMode="auto">
          <a:xfrm>
            <a:off x="7019925" y="3141663"/>
            <a:ext cx="576263" cy="576262"/>
          </a:xfrm>
          <a:prstGeom prst="ellipse">
            <a:avLst/>
          </a:prstGeom>
          <a:solidFill>
            <a:srgbClr val="00CCFF"/>
          </a:solidFill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3" name="Oval 22"/>
          <p:cNvSpPr>
            <a:spLocks noChangeArrowheads="1"/>
          </p:cNvSpPr>
          <p:nvPr/>
        </p:nvSpPr>
        <p:spPr bwMode="auto">
          <a:xfrm>
            <a:off x="7950200" y="2330450"/>
            <a:ext cx="576263" cy="576263"/>
          </a:xfrm>
          <a:prstGeom prst="ellipse">
            <a:avLst/>
          </a:prstGeom>
          <a:solidFill>
            <a:srgbClr val="00CCFF"/>
          </a:solidFill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4" name="Oval 23"/>
          <p:cNvSpPr>
            <a:spLocks noChangeArrowheads="1"/>
          </p:cNvSpPr>
          <p:nvPr/>
        </p:nvSpPr>
        <p:spPr bwMode="auto">
          <a:xfrm>
            <a:off x="8178880" y="3760856"/>
            <a:ext cx="576263" cy="576262"/>
          </a:xfrm>
          <a:prstGeom prst="ellipse">
            <a:avLst/>
          </a:prstGeom>
          <a:solidFill>
            <a:srgbClr val="00CCFF"/>
          </a:solidFill>
          <a:ln w="28575">
            <a:solidFill>
              <a:srgbClr val="000000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nl-NL" sz="1800" b="0" i="0" u="none" strike="noStrike" kern="0" cap="none" spc="0" normalizeH="0" baseline="0" noProof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+mn-lt"/>
            </a:endParaRPr>
          </a:p>
        </p:txBody>
      </p:sp>
      <p:sp>
        <p:nvSpPr>
          <p:cNvPr id="26" name="Text Box 34"/>
          <p:cNvSpPr txBox="1">
            <a:spLocks noChangeArrowheads="1"/>
          </p:cNvSpPr>
          <p:nvPr/>
        </p:nvSpPr>
        <p:spPr bwMode="auto">
          <a:xfrm>
            <a:off x="7380293" y="1352551"/>
            <a:ext cx="495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V1</a:t>
            </a:r>
          </a:p>
        </p:txBody>
      </p:sp>
      <p:sp>
        <p:nvSpPr>
          <p:cNvPr id="27" name="Text Box 35"/>
          <p:cNvSpPr txBox="1">
            <a:spLocks noChangeArrowheads="1"/>
          </p:cNvSpPr>
          <p:nvPr/>
        </p:nvSpPr>
        <p:spPr bwMode="auto">
          <a:xfrm>
            <a:off x="6196017" y="2220914"/>
            <a:ext cx="495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V2</a:t>
            </a:r>
          </a:p>
        </p:txBody>
      </p:sp>
      <p:sp>
        <p:nvSpPr>
          <p:cNvPr id="28" name="Text Box 36"/>
          <p:cNvSpPr txBox="1">
            <a:spLocks noChangeArrowheads="1"/>
          </p:cNvSpPr>
          <p:nvPr/>
        </p:nvSpPr>
        <p:spPr bwMode="auto">
          <a:xfrm>
            <a:off x="8027993" y="2420939"/>
            <a:ext cx="495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V3</a:t>
            </a:r>
          </a:p>
        </p:txBody>
      </p:sp>
      <p:sp>
        <p:nvSpPr>
          <p:cNvPr id="29" name="Text Box 37"/>
          <p:cNvSpPr txBox="1">
            <a:spLocks noChangeArrowheads="1"/>
          </p:cNvSpPr>
          <p:nvPr/>
        </p:nvSpPr>
        <p:spPr bwMode="auto">
          <a:xfrm>
            <a:off x="7061205" y="3230564"/>
            <a:ext cx="495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V4</a:t>
            </a:r>
          </a:p>
        </p:txBody>
      </p:sp>
      <p:sp>
        <p:nvSpPr>
          <p:cNvPr id="30" name="Text Box 38"/>
          <p:cNvSpPr txBox="1">
            <a:spLocks noChangeArrowheads="1"/>
          </p:cNvSpPr>
          <p:nvPr/>
        </p:nvSpPr>
        <p:spPr bwMode="auto">
          <a:xfrm>
            <a:off x="8220081" y="3851277"/>
            <a:ext cx="495300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20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V5</a:t>
            </a:r>
          </a:p>
        </p:txBody>
      </p:sp>
      <p:sp>
        <p:nvSpPr>
          <p:cNvPr id="32" name="Text Box 40"/>
          <p:cNvSpPr txBox="1">
            <a:spLocks noChangeArrowheads="1"/>
          </p:cNvSpPr>
          <p:nvPr/>
        </p:nvSpPr>
        <p:spPr bwMode="auto">
          <a:xfrm>
            <a:off x="7969368" y="1665290"/>
            <a:ext cx="320561" cy="3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4</a:t>
            </a:r>
          </a:p>
        </p:txBody>
      </p:sp>
      <p:sp>
        <p:nvSpPr>
          <p:cNvPr id="33" name="Text Box 41"/>
          <p:cNvSpPr txBox="1">
            <a:spLocks noChangeArrowheads="1"/>
          </p:cNvSpPr>
          <p:nvPr/>
        </p:nvSpPr>
        <p:spPr bwMode="auto">
          <a:xfrm>
            <a:off x="7550676" y="3798221"/>
            <a:ext cx="310748" cy="3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5</a:t>
            </a:r>
          </a:p>
        </p:txBody>
      </p:sp>
      <p:sp>
        <p:nvSpPr>
          <p:cNvPr id="34" name="Text Box 42"/>
          <p:cNvSpPr txBox="1">
            <a:spLocks noChangeArrowheads="1"/>
          </p:cNvSpPr>
          <p:nvPr/>
        </p:nvSpPr>
        <p:spPr bwMode="auto">
          <a:xfrm>
            <a:off x="7833620" y="2916352"/>
            <a:ext cx="310748" cy="36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1</a:t>
            </a:r>
          </a:p>
        </p:txBody>
      </p:sp>
      <p:sp>
        <p:nvSpPr>
          <p:cNvPr id="35" name="Text Box 43"/>
          <p:cNvSpPr txBox="1">
            <a:spLocks noChangeArrowheads="1"/>
          </p:cNvSpPr>
          <p:nvPr/>
        </p:nvSpPr>
        <p:spPr bwMode="auto">
          <a:xfrm>
            <a:off x="6445067" y="2835742"/>
            <a:ext cx="438318" cy="3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17</a:t>
            </a:r>
          </a:p>
        </p:txBody>
      </p:sp>
      <p:sp>
        <p:nvSpPr>
          <p:cNvPr id="36" name="Text Box 44"/>
          <p:cNvSpPr txBox="1">
            <a:spLocks noChangeArrowheads="1"/>
          </p:cNvSpPr>
          <p:nvPr/>
        </p:nvSpPr>
        <p:spPr bwMode="auto">
          <a:xfrm>
            <a:off x="7153245" y="2105419"/>
            <a:ext cx="438318" cy="3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11</a:t>
            </a:r>
          </a:p>
        </p:txBody>
      </p:sp>
      <p:sp>
        <p:nvSpPr>
          <p:cNvPr id="37" name="Text Box 45"/>
          <p:cNvSpPr txBox="1">
            <a:spLocks noChangeArrowheads="1"/>
          </p:cNvSpPr>
          <p:nvPr/>
        </p:nvSpPr>
        <p:spPr bwMode="auto">
          <a:xfrm>
            <a:off x="6781983" y="1665290"/>
            <a:ext cx="310748" cy="365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nl-NL" sz="18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rPr>
              <a:t>6</a:t>
            </a:r>
          </a:p>
        </p:txBody>
      </p:sp>
      <p:cxnSp>
        <p:nvCxnSpPr>
          <p:cNvPr id="3" name="Rechte verbindingslijn met pijl 2"/>
          <p:cNvCxnSpPr>
            <a:stCxn id="20" idx="3"/>
            <a:endCxn id="21" idx="7"/>
          </p:cNvCxnSpPr>
          <p:nvPr/>
        </p:nvCxnSpPr>
        <p:spPr bwMode="auto">
          <a:xfrm flipH="1">
            <a:off x="6648196" y="1760283"/>
            <a:ext cx="745046" cy="457709"/>
          </a:xfrm>
          <a:prstGeom prst="straightConnector1">
            <a:avLst/>
          </a:pr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0" name="Rechte verbindingslijn met pijl 49"/>
          <p:cNvCxnSpPr>
            <a:stCxn id="21" idx="5"/>
            <a:endCxn id="22" idx="1"/>
          </p:cNvCxnSpPr>
          <p:nvPr/>
        </p:nvCxnSpPr>
        <p:spPr bwMode="auto">
          <a:xfrm>
            <a:off x="6648196" y="2625471"/>
            <a:ext cx="456121" cy="600584"/>
          </a:xfrm>
          <a:prstGeom prst="straightConnector1">
            <a:avLst/>
          </a:pr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3" name="Rechte verbindingslijn met pijl 52"/>
          <p:cNvCxnSpPr>
            <a:stCxn id="21" idx="6"/>
            <a:endCxn id="23" idx="2"/>
          </p:cNvCxnSpPr>
          <p:nvPr/>
        </p:nvCxnSpPr>
        <p:spPr bwMode="auto">
          <a:xfrm>
            <a:off x="6732588" y="2421732"/>
            <a:ext cx="1217612" cy="196850"/>
          </a:xfrm>
          <a:prstGeom prst="straightConnector1">
            <a:avLst/>
          </a:pr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5" name="Rechte verbindingslijn met pijl 54"/>
          <p:cNvCxnSpPr>
            <a:stCxn id="23" idx="3"/>
            <a:endCxn id="22" idx="7"/>
          </p:cNvCxnSpPr>
          <p:nvPr/>
        </p:nvCxnSpPr>
        <p:spPr bwMode="auto">
          <a:xfrm flipH="1">
            <a:off x="7511796" y="2822321"/>
            <a:ext cx="522796" cy="403734"/>
          </a:xfrm>
          <a:prstGeom prst="straightConnector1">
            <a:avLst/>
          </a:pr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57" name="Rechte verbindingslijn met pijl 56"/>
          <p:cNvCxnSpPr>
            <a:stCxn id="22" idx="5"/>
            <a:endCxn id="24" idx="2"/>
          </p:cNvCxnSpPr>
          <p:nvPr/>
        </p:nvCxnSpPr>
        <p:spPr bwMode="auto">
          <a:xfrm>
            <a:off x="7511796" y="3633533"/>
            <a:ext cx="667084" cy="415454"/>
          </a:xfrm>
          <a:prstGeom prst="straightConnector1">
            <a:avLst/>
          </a:pr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  <p:cxnSp>
        <p:nvCxnSpPr>
          <p:cNvPr id="60" name="Rechte verbindingslijn met pijl 59"/>
          <p:cNvCxnSpPr>
            <a:stCxn id="23" idx="1"/>
            <a:endCxn id="20" idx="5"/>
          </p:cNvCxnSpPr>
          <p:nvPr/>
        </p:nvCxnSpPr>
        <p:spPr bwMode="auto">
          <a:xfrm flipH="1" flipV="1">
            <a:off x="7800721" y="1760283"/>
            <a:ext cx="233871" cy="654559"/>
          </a:xfrm>
          <a:prstGeom prst="straightConnector1">
            <a:avLst/>
          </a:prstGeom>
          <a:solidFill>
            <a:srgbClr val="FFFFFF"/>
          </a:solidFill>
          <a:ln w="38100" cap="flat" cmpd="sng" algn="ctr">
            <a:solidFill>
              <a:srgbClr val="00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8667512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9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" dur="1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3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" dur="1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0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1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3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4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2" dur="1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4" dur="1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1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mph" presetSubtype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CCFF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0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5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7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to>
                                        <a:schemeClr val="tx2"/>
                                      </p:to>
                                    </p:animClr>
                                    <p:set>
                                      <p:cBhvr>
                                        <p:cTn id="6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/>
      <p:bldP spid="34" grpId="1"/>
      <p:bldP spid="36" grpId="0"/>
      <p:bldP spid="36" grpId="1"/>
    </p:bldLst>
  </p:timing>
</p:sld>
</file>

<file path=ppt/slides/slide2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Grafen</a:t>
            </a:r>
            <a:r>
              <a:rPr lang="en-US" dirty="0" smtClean="0"/>
              <a:t>: </a:t>
            </a:r>
            <a:r>
              <a:rPr lang="en-US" dirty="0" err="1" smtClean="0"/>
              <a:t>toepassingen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 smtClean="0"/>
              <a:t>Computernetwerk </a:t>
            </a:r>
            <a:r>
              <a:rPr lang="nl-NL" dirty="0"/>
              <a:t>(Internet</a:t>
            </a:r>
            <a:r>
              <a:rPr lang="nl-NL" dirty="0" smtClean="0"/>
              <a:t>)</a:t>
            </a:r>
            <a:endParaRPr lang="nl-NL" dirty="0"/>
          </a:p>
          <a:p>
            <a:r>
              <a:rPr lang="nl-NL" dirty="0" smtClean="0"/>
              <a:t>Openbaar vervoer</a:t>
            </a:r>
            <a:endParaRPr lang="nl-NL" dirty="0"/>
          </a:p>
          <a:p>
            <a:r>
              <a:rPr lang="nl-NL" dirty="0" smtClean="0"/>
              <a:t>Telefoonnetwerk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355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196751"/>
            <a:ext cx="3206130" cy="27643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kstvak 1"/>
          <p:cNvSpPr txBox="1"/>
          <p:nvPr/>
        </p:nvSpPr>
        <p:spPr bwMode="auto">
          <a:xfrm>
            <a:off x="755576" y="3068960"/>
            <a:ext cx="4342728" cy="2234458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nl-NL" sz="2400" dirty="0">
                <a:latin typeface="+mn-lt"/>
              </a:rPr>
              <a:t>Voor de meeste </a:t>
            </a:r>
            <a:r>
              <a:rPr lang="nl-NL" sz="2400" dirty="0" smtClean="0">
                <a:latin typeface="+mn-lt"/>
              </a:rPr>
              <a:t>praktische</a:t>
            </a:r>
            <a:endParaRPr lang="nl-NL" sz="2400" dirty="0">
              <a:latin typeface="+mn-lt"/>
            </a:endParaRPr>
          </a:p>
          <a:p>
            <a:pPr algn="ctr">
              <a:buNone/>
            </a:pPr>
            <a:r>
              <a:rPr lang="nl-NL" sz="2400" dirty="0">
                <a:latin typeface="+mn-lt"/>
              </a:rPr>
              <a:t>toepassingen geldt dat het aantal</a:t>
            </a:r>
          </a:p>
          <a:p>
            <a:pPr algn="ctr">
              <a:buNone/>
            </a:pPr>
            <a:r>
              <a:rPr lang="nl-NL" sz="2400" dirty="0" err="1">
                <a:latin typeface="+mn-lt"/>
              </a:rPr>
              <a:t>edges</a:t>
            </a:r>
            <a:r>
              <a:rPr lang="nl-NL" sz="2400" dirty="0">
                <a:latin typeface="+mn-lt"/>
              </a:rPr>
              <a:t> veel kleiner is dan alle</a:t>
            </a:r>
          </a:p>
          <a:p>
            <a:pPr algn="ctr">
              <a:buNone/>
            </a:pPr>
            <a:r>
              <a:rPr lang="nl-NL" sz="2400" dirty="0">
                <a:latin typeface="+mn-lt"/>
              </a:rPr>
              <a:t>mogelijke verbindingen</a:t>
            </a:r>
          </a:p>
          <a:p>
            <a:pPr algn="ctr">
              <a:buNone/>
            </a:pPr>
            <a:r>
              <a:rPr lang="nl-NL" sz="2400" dirty="0">
                <a:latin typeface="+mn-lt"/>
              </a:rPr>
              <a:t>= </a:t>
            </a:r>
            <a:r>
              <a:rPr lang="nl-NL" sz="2400" b="1" dirty="0" err="1">
                <a:latin typeface="+mn-lt"/>
              </a:rPr>
              <a:t>sparce</a:t>
            </a:r>
            <a:r>
              <a:rPr lang="nl-NL" sz="2400" dirty="0">
                <a:latin typeface="+mn-lt"/>
              </a:rPr>
              <a:t> </a:t>
            </a:r>
            <a:r>
              <a:rPr lang="nl-NL" sz="2400" dirty="0" err="1">
                <a:latin typeface="+mn-lt"/>
              </a:rPr>
              <a:t>graph</a:t>
            </a:r>
            <a:r>
              <a:rPr lang="nl-NL" sz="2400" dirty="0">
                <a:latin typeface="+mn-lt"/>
              </a:rPr>
              <a:t>.</a:t>
            </a:r>
          </a:p>
        </p:txBody>
      </p:sp>
      <p:sp>
        <p:nvSpPr>
          <p:cNvPr id="3" name="Tekstvak 2"/>
          <p:cNvSpPr txBox="1"/>
          <p:nvPr/>
        </p:nvSpPr>
        <p:spPr bwMode="auto">
          <a:xfrm>
            <a:off x="323528" y="5496410"/>
            <a:ext cx="8390706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nl-NL" sz="2800" dirty="0">
                <a:solidFill>
                  <a:schemeClr val="tx1"/>
                </a:solidFill>
                <a:latin typeface="+mn-lt"/>
              </a:rPr>
              <a:t>Belangrijk </a:t>
            </a:r>
            <a:r>
              <a:rPr lang="nl-NL" sz="2800" dirty="0" smtClean="0">
                <a:solidFill>
                  <a:schemeClr val="tx1"/>
                </a:solidFill>
                <a:latin typeface="+mn-lt"/>
              </a:rPr>
              <a:t>algoritme: </a:t>
            </a:r>
            <a:r>
              <a:rPr lang="nl-NL" sz="2800" b="1" dirty="0" smtClean="0">
                <a:solidFill>
                  <a:schemeClr val="tx1"/>
                </a:solidFill>
                <a:latin typeface="+mn-lt"/>
              </a:rPr>
              <a:t>bepalen </a:t>
            </a:r>
            <a:r>
              <a:rPr lang="nl-NL" sz="2800" b="1" dirty="0" err="1">
                <a:solidFill>
                  <a:schemeClr val="tx1"/>
                </a:solidFill>
                <a:latin typeface="+mn-lt"/>
              </a:rPr>
              <a:t>shortest</a:t>
            </a:r>
            <a:r>
              <a:rPr lang="nl-NL" sz="2800" b="1" dirty="0">
                <a:solidFill>
                  <a:schemeClr val="tx1"/>
                </a:solidFill>
                <a:latin typeface="+mn-lt"/>
              </a:rPr>
              <a:t> </a:t>
            </a:r>
            <a:r>
              <a:rPr lang="nl-NL" sz="2800" b="1" dirty="0" err="1">
                <a:solidFill>
                  <a:schemeClr val="tx1"/>
                </a:solidFill>
                <a:latin typeface="+mn-lt"/>
              </a:rPr>
              <a:t>path</a:t>
            </a:r>
            <a:r>
              <a:rPr lang="nl-NL" sz="2800" dirty="0">
                <a:solidFill>
                  <a:schemeClr val="tx1"/>
                </a:solidFill>
                <a:latin typeface="+mn-lt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8765959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Grafen</a:t>
            </a:r>
            <a:r>
              <a:rPr lang="en-US" dirty="0" smtClean="0"/>
              <a:t>: </a:t>
            </a:r>
            <a:r>
              <a:rPr lang="en-US" dirty="0" err="1" smtClean="0"/>
              <a:t>datastructuur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 smtClean="0">
                <a:solidFill>
                  <a:srgbClr val="0000FF"/>
                </a:solidFill>
              </a:rPr>
              <a:t>Matrix </a:t>
            </a:r>
            <a:r>
              <a:rPr lang="nl-NL" dirty="0">
                <a:solidFill>
                  <a:srgbClr val="0000FF"/>
                </a:solidFill>
              </a:rPr>
              <a:t>|</a:t>
            </a:r>
            <a:r>
              <a:rPr lang="nl-NL" i="1" dirty="0">
                <a:solidFill>
                  <a:srgbClr val="0000FF"/>
                </a:solidFill>
              </a:rPr>
              <a:t>V</a:t>
            </a:r>
            <a:r>
              <a:rPr lang="nl-NL" dirty="0">
                <a:solidFill>
                  <a:srgbClr val="0000FF"/>
                </a:solidFill>
              </a:rPr>
              <a:t>| x |</a:t>
            </a:r>
            <a:r>
              <a:rPr lang="nl-NL" i="1" dirty="0">
                <a:solidFill>
                  <a:srgbClr val="0000FF"/>
                </a:solidFill>
              </a:rPr>
              <a:t>V</a:t>
            </a:r>
            <a:r>
              <a:rPr lang="nl-NL" dirty="0" smtClean="0">
                <a:solidFill>
                  <a:srgbClr val="0000FF"/>
                </a:solidFill>
              </a:rPr>
              <a:t>|</a:t>
            </a:r>
            <a:endParaRPr lang="nl-NL" dirty="0">
              <a:solidFill>
                <a:srgbClr val="0000FF"/>
              </a:solidFill>
            </a:endParaRPr>
          </a:p>
          <a:p>
            <a:pPr lvl="1"/>
            <a:r>
              <a:rPr lang="nl-NL" dirty="0" smtClean="0"/>
              <a:t>Elk </a:t>
            </a:r>
            <a:r>
              <a:rPr lang="nl-NL" dirty="0"/>
              <a:t>element </a:t>
            </a:r>
            <a:r>
              <a:rPr lang="nl-NL" i="1" dirty="0" smtClean="0"/>
              <a:t>m</a:t>
            </a:r>
            <a:r>
              <a:rPr lang="nl-NL" dirty="0" smtClean="0"/>
              <a:t>[</a:t>
            </a:r>
            <a:r>
              <a:rPr lang="nl-NL" i="1" dirty="0"/>
              <a:t>v</a:t>
            </a:r>
            <a:r>
              <a:rPr lang="nl-NL" dirty="0" smtClean="0"/>
              <a:t>][</a:t>
            </a:r>
            <a:r>
              <a:rPr lang="nl-NL" i="1" dirty="0" smtClean="0"/>
              <a:t>w</a:t>
            </a:r>
            <a:r>
              <a:rPr lang="nl-NL" dirty="0" smtClean="0"/>
              <a:t>] </a:t>
            </a:r>
            <a:r>
              <a:rPr lang="nl-NL" dirty="0"/>
              <a:t>bevat de </a:t>
            </a:r>
            <a:r>
              <a:rPr lang="nl-NL" dirty="0" err="1" smtClean="0"/>
              <a:t>cost</a:t>
            </a:r>
            <a:r>
              <a:rPr lang="nl-NL" dirty="0" smtClean="0"/>
              <a:t> van </a:t>
            </a:r>
            <a:r>
              <a:rPr lang="nl-NL" dirty="0"/>
              <a:t>de </a:t>
            </a:r>
            <a:r>
              <a:rPr lang="nl-NL" dirty="0" err="1"/>
              <a:t>edge</a:t>
            </a:r>
            <a:r>
              <a:rPr lang="nl-NL" dirty="0"/>
              <a:t> van </a:t>
            </a:r>
            <a:r>
              <a:rPr lang="nl-NL" i="1" dirty="0" smtClean="0"/>
              <a:t>v </a:t>
            </a:r>
            <a:r>
              <a:rPr lang="nl-NL" dirty="0"/>
              <a:t>naar </a:t>
            </a:r>
            <a:r>
              <a:rPr lang="nl-NL" i="1" dirty="0" smtClean="0"/>
              <a:t>w</a:t>
            </a:r>
            <a:r>
              <a:rPr lang="nl-NL" dirty="0" smtClean="0"/>
              <a:t>. </a:t>
            </a:r>
            <a:r>
              <a:rPr lang="nl-NL" dirty="0" err="1"/>
              <a:t>Cost</a:t>
            </a:r>
            <a:r>
              <a:rPr lang="nl-NL" dirty="0"/>
              <a:t> </a:t>
            </a:r>
            <a:r>
              <a:rPr lang="nl-NL" dirty="0" smtClean="0"/>
              <a:t>= oneindig </a:t>
            </a:r>
            <a:r>
              <a:rPr lang="nl-NL" dirty="0"/>
              <a:t>als </a:t>
            </a:r>
            <a:r>
              <a:rPr lang="nl-NL" dirty="0" err="1"/>
              <a:t>edge</a:t>
            </a:r>
            <a:r>
              <a:rPr lang="nl-NL" dirty="0"/>
              <a:t> niet </a:t>
            </a:r>
            <a:r>
              <a:rPr lang="nl-NL" dirty="0" smtClean="0"/>
              <a:t>bestaat.</a:t>
            </a:r>
            <a:endParaRPr lang="nl-NL" dirty="0"/>
          </a:p>
          <a:p>
            <a:pPr lvl="1"/>
            <a:r>
              <a:rPr lang="nl-NL" dirty="0" smtClean="0"/>
              <a:t>Benodigde </a:t>
            </a:r>
            <a:r>
              <a:rPr lang="nl-NL" dirty="0"/>
              <a:t>geheugen </a:t>
            </a:r>
            <a:r>
              <a:rPr lang="nl-NL" b="1" i="1" dirty="0"/>
              <a:t>O</a:t>
            </a:r>
            <a:r>
              <a:rPr lang="nl-NL" b="1" dirty="0"/>
              <a:t>(|</a:t>
            </a:r>
            <a:r>
              <a:rPr lang="nl-NL" b="1" i="1" dirty="0"/>
              <a:t>V</a:t>
            </a:r>
            <a:r>
              <a:rPr lang="nl-NL" b="1" dirty="0"/>
              <a:t>|</a:t>
            </a:r>
            <a:r>
              <a:rPr lang="nl-NL" b="1" baseline="30000" dirty="0"/>
              <a:t>2</a:t>
            </a:r>
            <a:r>
              <a:rPr lang="nl-NL" b="1" dirty="0" smtClean="0"/>
              <a:t>).</a:t>
            </a:r>
          </a:p>
          <a:p>
            <a:pPr lvl="1"/>
            <a:r>
              <a:rPr lang="nl-NL" dirty="0" smtClean="0"/>
              <a:t>Niet </a:t>
            </a:r>
            <a:r>
              <a:rPr lang="nl-NL" dirty="0"/>
              <a:t>geschikt voor </a:t>
            </a:r>
            <a:r>
              <a:rPr lang="nl-NL" dirty="0" err="1"/>
              <a:t>sparce</a:t>
            </a:r>
            <a:r>
              <a:rPr lang="nl-NL" dirty="0"/>
              <a:t> </a:t>
            </a:r>
            <a:r>
              <a:rPr lang="nl-NL" dirty="0" err="1" smtClean="0"/>
              <a:t>graphs</a:t>
            </a:r>
            <a:r>
              <a:rPr lang="nl-NL" dirty="0" smtClean="0"/>
              <a:t>.</a:t>
            </a:r>
            <a:endParaRPr lang="nl-NL" dirty="0"/>
          </a:p>
          <a:p>
            <a:r>
              <a:rPr lang="nl-NL" dirty="0" err="1" smtClean="0">
                <a:solidFill>
                  <a:srgbClr val="0000FF"/>
                </a:solidFill>
              </a:rPr>
              <a:t>Adjacency</a:t>
            </a:r>
            <a:r>
              <a:rPr lang="nl-NL" dirty="0" smtClean="0">
                <a:solidFill>
                  <a:srgbClr val="0000FF"/>
                </a:solidFill>
              </a:rPr>
              <a:t> list</a:t>
            </a:r>
            <a:endParaRPr lang="nl-NL" dirty="0">
              <a:solidFill>
                <a:srgbClr val="0000FF"/>
              </a:solidFill>
            </a:endParaRPr>
          </a:p>
          <a:p>
            <a:pPr lvl="1"/>
            <a:r>
              <a:rPr lang="nl-NL" dirty="0" smtClean="0"/>
              <a:t>Maak </a:t>
            </a:r>
            <a:r>
              <a:rPr lang="nl-NL" dirty="0"/>
              <a:t>voor elke vertex een lijstje </a:t>
            </a:r>
            <a:r>
              <a:rPr lang="nl-NL" dirty="0" smtClean="0"/>
              <a:t>met uitgaande </a:t>
            </a:r>
            <a:r>
              <a:rPr lang="nl-NL" dirty="0" err="1" smtClean="0"/>
              <a:t>edges</a:t>
            </a:r>
            <a:r>
              <a:rPr lang="nl-NL" dirty="0" smtClean="0"/>
              <a:t> (</a:t>
            </a:r>
            <a:r>
              <a:rPr lang="nl-NL" dirty="0" err="1" smtClean="0"/>
              <a:t>adjacent</a:t>
            </a:r>
            <a:r>
              <a:rPr lang="nl-NL" dirty="0" smtClean="0"/>
              <a:t> </a:t>
            </a:r>
            <a:r>
              <a:rPr lang="nl-NL" dirty="0" err="1" smtClean="0"/>
              <a:t>vertice</a:t>
            </a:r>
            <a:r>
              <a:rPr lang="nl-NL" dirty="0" smtClean="0"/>
              <a:t> met de bijbehorende </a:t>
            </a:r>
            <a:r>
              <a:rPr lang="nl-NL" dirty="0" err="1" smtClean="0"/>
              <a:t>costs</a:t>
            </a:r>
            <a:r>
              <a:rPr lang="nl-NL" dirty="0" smtClean="0"/>
              <a:t>).</a:t>
            </a:r>
            <a:br>
              <a:rPr lang="nl-NL" dirty="0" smtClean="0"/>
            </a:b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struct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>
                <a:latin typeface="Consolas"/>
              </a:rPr>
              <a:t>Edge </a:t>
            </a:r>
            <a:r>
              <a:rPr lang="en-US" sz="2000" dirty="0" smtClean="0">
                <a:latin typeface="Consolas"/>
              </a:rPr>
              <a:t>{ Vertex</a:t>
            </a:r>
            <a:r>
              <a:rPr lang="en-US" sz="2000" dirty="0">
                <a:latin typeface="Consolas"/>
              </a:rPr>
              <a:t>* destination</a:t>
            </a:r>
            <a:r>
              <a:rPr lang="en-US" sz="2000" dirty="0" smtClean="0">
                <a:latin typeface="Consolas"/>
              </a:rPr>
              <a:t>; </a:t>
            </a:r>
            <a:r>
              <a:rPr lang="en-US" sz="2000" dirty="0" err="1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2000" dirty="0" smtClean="0">
                <a:latin typeface="Consolas"/>
              </a:rPr>
              <a:t> </a:t>
            </a:r>
            <a:r>
              <a:rPr lang="en-US" sz="2000" dirty="0">
                <a:latin typeface="Consolas"/>
              </a:rPr>
              <a:t>costs</a:t>
            </a:r>
            <a:r>
              <a:rPr lang="en-US" sz="2000" dirty="0" smtClean="0">
                <a:latin typeface="Consolas"/>
              </a:rPr>
              <a:t>; };</a:t>
            </a:r>
            <a:endParaRPr lang="en-US" dirty="0">
              <a:latin typeface="Consolas"/>
            </a:endParaRPr>
          </a:p>
          <a:p>
            <a:pPr lvl="1"/>
            <a:r>
              <a:rPr lang="nl-NL" dirty="0" smtClean="0"/>
              <a:t>Elke </a:t>
            </a:r>
            <a:r>
              <a:rPr lang="nl-NL" dirty="0">
                <a:latin typeface="Consolas"/>
              </a:rPr>
              <a:t>Vertex</a:t>
            </a:r>
            <a:r>
              <a:rPr lang="nl-NL" dirty="0"/>
              <a:t> bevat </a:t>
            </a:r>
            <a:r>
              <a:rPr lang="nl-NL" dirty="0" smtClean="0"/>
              <a:t>een </a:t>
            </a:r>
            <a:r>
              <a:rPr lang="nl-NL" sz="2000" b="1" dirty="0" smtClean="0">
                <a:latin typeface="Consolas"/>
              </a:rPr>
              <a:t>list&lt;</a:t>
            </a:r>
            <a:r>
              <a:rPr lang="nl-NL" sz="2000" b="1" dirty="0" err="1" smtClean="0">
                <a:latin typeface="Consolas"/>
              </a:rPr>
              <a:t>Edge</a:t>
            </a:r>
            <a:r>
              <a:rPr lang="nl-NL" sz="2000" b="1" dirty="0" smtClean="0">
                <a:latin typeface="Consolas"/>
              </a:rPr>
              <a:t>&gt; </a:t>
            </a:r>
            <a:r>
              <a:rPr lang="nl-NL" sz="2000" b="1" dirty="0" err="1" smtClean="0">
                <a:latin typeface="Consolas"/>
              </a:rPr>
              <a:t>adjacent</a:t>
            </a:r>
            <a:r>
              <a:rPr lang="nl-NL" dirty="0" smtClean="0"/>
              <a:t>.</a:t>
            </a:r>
            <a:endParaRPr lang="nl-NL" dirty="0"/>
          </a:p>
          <a:p>
            <a:pPr lvl="1"/>
            <a:r>
              <a:rPr lang="nl-NL" dirty="0" smtClean="0"/>
              <a:t>Benodigde </a:t>
            </a:r>
            <a:r>
              <a:rPr lang="nl-NL" dirty="0"/>
              <a:t>geheugen </a:t>
            </a:r>
            <a:r>
              <a:rPr lang="nl-NL" b="1" i="1" dirty="0"/>
              <a:t>O</a:t>
            </a:r>
            <a:r>
              <a:rPr lang="nl-NL" b="1" dirty="0"/>
              <a:t>(|</a:t>
            </a:r>
            <a:r>
              <a:rPr lang="nl-NL" b="1" i="1" dirty="0"/>
              <a:t>E</a:t>
            </a:r>
            <a:r>
              <a:rPr lang="nl-NL" b="1" dirty="0" smtClean="0"/>
              <a:t>|)</a:t>
            </a:r>
            <a:r>
              <a:rPr lang="nl-NL" dirty="0" smtClean="0"/>
              <a:t>.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6228184" y="2564904"/>
            <a:ext cx="2664296" cy="1200329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nl-NL" sz="2400" dirty="0">
                <a:solidFill>
                  <a:srgbClr val="0000FF"/>
                </a:solidFill>
                <a:latin typeface="+mn-lt"/>
              </a:rPr>
              <a:t>|</a:t>
            </a:r>
            <a:r>
              <a:rPr lang="nl-NL" sz="2400" i="1" dirty="0">
                <a:solidFill>
                  <a:srgbClr val="0000FF"/>
                </a:solidFill>
                <a:latin typeface="+mn-lt"/>
              </a:rPr>
              <a:t>V</a:t>
            </a:r>
            <a:r>
              <a:rPr lang="nl-NL" sz="2400" dirty="0">
                <a:solidFill>
                  <a:srgbClr val="0000FF"/>
                </a:solidFill>
                <a:latin typeface="+mn-lt"/>
              </a:rPr>
              <a:t>| </a:t>
            </a:r>
            <a:r>
              <a:rPr lang="nl-NL" sz="2400" dirty="0" smtClean="0">
                <a:solidFill>
                  <a:srgbClr val="0000FF"/>
                </a:solidFill>
                <a:latin typeface="+mn-lt"/>
              </a:rPr>
              <a:t>staat voor het aantal elementen in de verzameling </a:t>
            </a:r>
            <a:r>
              <a:rPr lang="nl-NL" sz="2400" i="1" dirty="0" smtClean="0">
                <a:solidFill>
                  <a:srgbClr val="0000FF"/>
                </a:solidFill>
                <a:latin typeface="+mn-lt"/>
              </a:rPr>
              <a:t>V</a:t>
            </a:r>
            <a:r>
              <a:rPr lang="nl-NL" sz="2400" dirty="0" smtClean="0">
                <a:solidFill>
                  <a:srgbClr val="0000FF"/>
                </a:solidFill>
                <a:latin typeface="+mn-lt"/>
              </a:rPr>
              <a:t>.</a:t>
            </a:r>
            <a:endParaRPr lang="nl-NL" sz="2400" dirty="0" smtClean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895125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/>
              <a:t>Grafen</a:t>
            </a:r>
            <a:r>
              <a:rPr lang="en-US" dirty="0"/>
              <a:t>: </a:t>
            </a:r>
            <a:r>
              <a:rPr lang="en-US" dirty="0" err="1"/>
              <a:t>datastructuren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323528" y="1196752"/>
            <a:ext cx="8568952" cy="55446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8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Wingdings" pitchFamily="2" charset="2"/>
              <a:buChar char="l"/>
              <a:defRPr kumimoji="1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600"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14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class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{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private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struct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{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Vertex kan alleen gebruikt worden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door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               // memberfuncties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van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Graph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Vertex(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const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&amp;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name);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name;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struct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{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Edge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 kan alleen gebruikt worden door </a:t>
            </a:r>
            <a:endParaRPr lang="nl-NL" sz="1800" dirty="0" smtClean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8000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                 // memberfuncties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van </a:t>
            </a:r>
            <a:r>
              <a:rPr lang="nl-NL" sz="1800" dirty="0" err="1">
                <a:solidFill>
                  <a:srgbClr val="008000"/>
                </a:solidFill>
                <a:latin typeface="Consolas"/>
              </a:rPr>
              <a:t>Graph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*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destination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        int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costs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};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list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adjacent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    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};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map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*&gt;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vertexes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// vertex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op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naam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opgeslagen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FF"/>
                </a:solidFill>
                <a:latin typeface="Consolas"/>
              </a:rPr>
              <a:t>    static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 </a:t>
            </a:r>
            <a:r>
              <a:rPr lang="en-US" sz="1800" dirty="0" smtClean="0">
                <a:latin typeface="Consolas"/>
              </a:rPr>
              <a:t>INF </a:t>
            </a:r>
            <a:r>
              <a:rPr lang="en-US" sz="1800" dirty="0">
                <a:latin typeface="Consolas"/>
              </a:rPr>
              <a:t>= </a:t>
            </a:r>
            <a:r>
              <a:rPr lang="nl-NL" sz="1800" dirty="0">
                <a:solidFill>
                  <a:srgbClr val="6F008A"/>
                </a:solidFill>
                <a:highlight>
                  <a:srgbClr val="FFFFFF"/>
                </a:highlight>
                <a:latin typeface="Consolas"/>
              </a:rPr>
              <a:t>INT_MAX</a:t>
            </a:r>
            <a:r>
              <a:rPr lang="en-US" sz="1800" dirty="0" smtClean="0"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//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</p:spTree>
    <p:extLst>
      <p:ext uri="{BB962C8B-B14F-4D97-AF65-F5344CB8AC3E}">
        <p14:creationId xmlns:p14="http://schemas.microsoft.com/office/powerpoint/2010/main" val="1343972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Vertex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2"/>
            <a:ext cx="8173665" cy="5589587"/>
          </a:xfrm>
          <a:solidFill>
            <a:schemeClr val="bg1"/>
          </a:solidFill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struct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Vertex(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name);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addEdge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costs);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name;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struct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v,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};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list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 err="1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adjacent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used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shortest-path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algorithms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reset();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printPath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isProcessed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used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dijkstra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algorithm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unsigned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timesQueued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used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negative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algorithm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bool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isOnQueue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</a:t>
            </a: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used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negative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algorithm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unsigned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</a:t>
            </a: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used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acyclic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algorithm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Rechthoek 1"/>
          <p:cNvSpPr/>
          <p:nvPr/>
        </p:nvSpPr>
        <p:spPr bwMode="auto">
          <a:xfrm>
            <a:off x="8388424" y="6453336"/>
            <a:ext cx="504056" cy="360040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25880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Vertex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113858"/>
            <a:ext cx="8389689" cy="5733256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::Edge(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): </a:t>
            </a:r>
            <a:endParaRPr lang="en-US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destination(</a:t>
            </a:r>
            <a:r>
              <a:rPr lang="en-US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), costs(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::Vertex(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): name(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reset();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addEdge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adjacent.push_back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Edge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::reset()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INF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isProcessed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isOnQueue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false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timesQueued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printPath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printPath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</a:t>
            </a:r>
            <a:r>
              <a:rPr lang="nl-NL" sz="18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to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 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name;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219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52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Graph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23528" y="1296921"/>
            <a:ext cx="8640960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class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public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~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addEdge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sourceName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destName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cost);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printPath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unweighted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dijkstra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negative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acyclic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private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struct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Vertex { </a:t>
            </a:r>
            <a:r>
              <a:rPr lang="nl-NL" sz="1800" dirty="0">
                <a:solidFill>
                  <a:srgbClr val="008000"/>
                </a:solidFill>
                <a:latin typeface="Consolas"/>
              </a:rPr>
              <a:t>/* … */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 </a:t>
            </a:r>
            <a:r>
              <a:rPr lang="en-US" sz="1800" dirty="0" err="1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getVertex</a:t>
            </a:r>
            <a:r>
              <a:rPr lang="en-US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creates a Vertex when it does not exists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getVertex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 </a:t>
            </a:r>
            <a:r>
              <a:rPr lang="en-US" sz="1800" dirty="0" err="1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en-US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throws an exception when the Vertex does not exists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reset();</a:t>
            </a: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524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Graph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2"/>
            <a:ext cx="8677721" cy="5589587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::~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p :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 </a:t>
            </a: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delete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p.second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}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::reset()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p :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{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p.second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&gt;reset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 }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getVertex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[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];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(v == 0)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v =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new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[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] =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itr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vertices.find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itr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vertices.end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throw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runtime_error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vertexName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 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</a:t>
            </a:r>
            <a:r>
              <a:rPr lang="en-US" sz="1800" dirty="0" smtClean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not found"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itr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-&gt;second;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25426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Graph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addEdge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sourceName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endParaRPr lang="en-US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en-US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destName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cost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getVertex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sourceName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w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getVertex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destName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v-&gt;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addEdge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(w,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cost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printPath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destinationName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destinationName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INF)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destinationName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 is </a:t>
            </a:r>
            <a:r>
              <a:rPr lang="nl-NL" sz="1800" dirty="0" err="1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unreachable</a:t>
            </a:r>
            <a:r>
              <a:rPr lang="nl-NL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else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"(Costs are: "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destination-&gt;costs &lt;&lt; 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") "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printPath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cout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&lt;&lt;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endl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 defTabSz="360000">
              <a:spcBef>
                <a:spcPts val="0"/>
              </a:spcBef>
              <a:buNone/>
            </a:pP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09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Unweighted</a:t>
            </a:r>
            <a:r>
              <a:rPr lang="en-US" dirty="0"/>
              <a:t> </a:t>
            </a:r>
            <a:r>
              <a:rPr lang="en-US" dirty="0" smtClean="0"/>
              <a:t>shortest </a:t>
            </a:r>
            <a:r>
              <a:rPr lang="en-US" dirty="0"/>
              <a:t>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sz="2400" dirty="0"/>
              <a:t>Voor </a:t>
            </a:r>
            <a:r>
              <a:rPr lang="nl-NL" sz="2400" dirty="0">
                <a:solidFill>
                  <a:srgbClr val="0000FF"/>
                </a:solidFill>
              </a:rPr>
              <a:t>elke vertex</a:t>
            </a:r>
            <a:r>
              <a:rPr lang="nl-NL" sz="2400" dirty="0"/>
              <a:t>:</a:t>
            </a:r>
          </a:p>
          <a:p>
            <a:pPr lvl="1"/>
            <a:r>
              <a:rPr lang="nl-NL" dirty="0" err="1" smtClean="0"/>
              <a:t>costs</a:t>
            </a:r>
            <a:r>
              <a:rPr lang="nl-NL" dirty="0" smtClean="0"/>
              <a:t> = INF</a:t>
            </a:r>
            <a:endParaRPr lang="nl-NL" dirty="0"/>
          </a:p>
          <a:p>
            <a:r>
              <a:rPr lang="nl-NL" sz="2400" dirty="0" smtClean="0"/>
              <a:t>Voor </a:t>
            </a:r>
            <a:r>
              <a:rPr lang="nl-NL" sz="2400" dirty="0">
                <a:solidFill>
                  <a:srgbClr val="0000FF"/>
                </a:solidFill>
              </a:rPr>
              <a:t>start vertex</a:t>
            </a:r>
            <a:r>
              <a:rPr lang="nl-NL" sz="2400" dirty="0"/>
              <a:t>:</a:t>
            </a:r>
          </a:p>
          <a:p>
            <a:pPr lvl="1"/>
            <a:r>
              <a:rPr lang="nl-NL" dirty="0" err="1" smtClean="0"/>
              <a:t>costs</a:t>
            </a:r>
            <a:r>
              <a:rPr lang="nl-NL" dirty="0" smtClean="0"/>
              <a:t> = 0</a:t>
            </a:r>
            <a:endParaRPr lang="nl-NL" dirty="0"/>
          </a:p>
          <a:p>
            <a:r>
              <a:rPr lang="nl-NL" sz="2400" dirty="0" smtClean="0"/>
              <a:t>Voor </a:t>
            </a:r>
            <a:r>
              <a:rPr lang="nl-NL" sz="2400" dirty="0">
                <a:solidFill>
                  <a:srgbClr val="0000FF"/>
                </a:solidFill>
              </a:rPr>
              <a:t>alle </a:t>
            </a:r>
            <a:r>
              <a:rPr lang="nl-NL" sz="2400" dirty="0" err="1">
                <a:solidFill>
                  <a:srgbClr val="0000FF"/>
                </a:solidFill>
              </a:rPr>
              <a:t>vertices</a:t>
            </a:r>
            <a:r>
              <a:rPr lang="nl-NL" sz="2400" dirty="0">
                <a:solidFill>
                  <a:srgbClr val="0000FF"/>
                </a:solidFill>
              </a:rPr>
              <a:t> </a:t>
            </a:r>
            <a:r>
              <a:rPr lang="nl-NL" sz="2400" dirty="0"/>
              <a:t>met</a:t>
            </a:r>
            <a:r>
              <a:rPr lang="nl-NL" sz="2400" dirty="0">
                <a:solidFill>
                  <a:srgbClr val="0000FF"/>
                </a:solidFill>
              </a:rPr>
              <a:t> </a:t>
            </a:r>
            <a:r>
              <a:rPr lang="nl-NL" sz="2400" dirty="0" err="1" smtClean="0">
                <a:solidFill>
                  <a:srgbClr val="0000FF"/>
                </a:solidFill>
              </a:rPr>
              <a:t>costs</a:t>
            </a:r>
            <a:r>
              <a:rPr lang="nl-NL" sz="2400" dirty="0" smtClean="0">
                <a:solidFill>
                  <a:srgbClr val="0000FF"/>
                </a:solidFill>
              </a:rPr>
              <a:t> == 0</a:t>
            </a:r>
            <a:r>
              <a:rPr lang="nl-NL" sz="2400" dirty="0"/>
              <a:t>:</a:t>
            </a:r>
          </a:p>
          <a:p>
            <a:pPr lvl="1"/>
            <a:r>
              <a:rPr lang="nl-NL" dirty="0" smtClean="0"/>
              <a:t>Voor </a:t>
            </a:r>
            <a:r>
              <a:rPr lang="nl-NL" dirty="0"/>
              <a:t>alle </a:t>
            </a:r>
            <a:r>
              <a:rPr lang="nl-NL" dirty="0" err="1"/>
              <a:t>adjacent</a:t>
            </a:r>
            <a:r>
              <a:rPr lang="nl-NL" dirty="0"/>
              <a:t> </a:t>
            </a:r>
            <a:r>
              <a:rPr lang="nl-NL" dirty="0" err="1"/>
              <a:t>vertices</a:t>
            </a:r>
            <a:r>
              <a:rPr lang="nl-NL" dirty="0"/>
              <a:t>:</a:t>
            </a:r>
          </a:p>
          <a:p>
            <a:pPr lvl="2"/>
            <a:r>
              <a:rPr lang="nl-NL" sz="2400" dirty="0" err="1" smtClean="0"/>
              <a:t>if</a:t>
            </a:r>
            <a:r>
              <a:rPr lang="nl-NL" sz="2400" dirty="0" smtClean="0"/>
              <a:t> </a:t>
            </a:r>
            <a:r>
              <a:rPr lang="nl-NL" sz="2400" dirty="0" err="1" smtClean="0"/>
              <a:t>costs</a:t>
            </a:r>
            <a:r>
              <a:rPr lang="nl-NL" sz="2400" dirty="0" smtClean="0"/>
              <a:t> == INF </a:t>
            </a:r>
            <a:r>
              <a:rPr lang="nl-NL" sz="2400" dirty="0" err="1" smtClean="0"/>
              <a:t>costs</a:t>
            </a:r>
            <a:r>
              <a:rPr lang="nl-NL" sz="2400" dirty="0" smtClean="0"/>
              <a:t> = 1</a:t>
            </a:r>
            <a:endParaRPr lang="nl-NL" sz="2400" dirty="0"/>
          </a:p>
          <a:p>
            <a:r>
              <a:rPr lang="nl-NL" sz="2400" dirty="0" smtClean="0"/>
              <a:t>Voor </a:t>
            </a:r>
            <a:r>
              <a:rPr lang="nl-NL" sz="2400" dirty="0">
                <a:solidFill>
                  <a:srgbClr val="0000FF"/>
                </a:solidFill>
              </a:rPr>
              <a:t>alle </a:t>
            </a:r>
            <a:r>
              <a:rPr lang="nl-NL" sz="2400" dirty="0" err="1">
                <a:solidFill>
                  <a:srgbClr val="0000FF"/>
                </a:solidFill>
              </a:rPr>
              <a:t>vertices</a:t>
            </a:r>
            <a:r>
              <a:rPr lang="nl-NL" sz="2400" dirty="0">
                <a:solidFill>
                  <a:srgbClr val="0000FF"/>
                </a:solidFill>
              </a:rPr>
              <a:t> </a:t>
            </a:r>
            <a:r>
              <a:rPr lang="nl-NL" sz="2400" dirty="0"/>
              <a:t>met </a:t>
            </a:r>
            <a:r>
              <a:rPr lang="nl-NL" sz="2400" dirty="0" err="1" smtClean="0">
                <a:solidFill>
                  <a:srgbClr val="0000FF"/>
                </a:solidFill>
              </a:rPr>
              <a:t>costs</a:t>
            </a:r>
            <a:r>
              <a:rPr lang="nl-NL" sz="2400" dirty="0" smtClean="0">
                <a:solidFill>
                  <a:srgbClr val="0000FF"/>
                </a:solidFill>
              </a:rPr>
              <a:t> == 1</a:t>
            </a:r>
            <a:r>
              <a:rPr lang="nl-NL" sz="2400" dirty="0"/>
              <a:t>:</a:t>
            </a:r>
          </a:p>
          <a:p>
            <a:pPr lvl="1"/>
            <a:r>
              <a:rPr lang="nl-NL" dirty="0" smtClean="0"/>
              <a:t>Voor </a:t>
            </a:r>
            <a:r>
              <a:rPr lang="nl-NL" dirty="0"/>
              <a:t>alle </a:t>
            </a:r>
            <a:r>
              <a:rPr lang="nl-NL" dirty="0" err="1"/>
              <a:t>adjacent</a:t>
            </a:r>
            <a:r>
              <a:rPr lang="nl-NL" dirty="0"/>
              <a:t> </a:t>
            </a:r>
            <a:r>
              <a:rPr lang="nl-NL" dirty="0" err="1"/>
              <a:t>vertices</a:t>
            </a:r>
            <a:r>
              <a:rPr lang="nl-NL" dirty="0"/>
              <a:t>:</a:t>
            </a:r>
          </a:p>
          <a:p>
            <a:pPr lvl="2"/>
            <a:r>
              <a:rPr lang="nl-NL" sz="2400" dirty="0" err="1" smtClean="0"/>
              <a:t>if</a:t>
            </a:r>
            <a:r>
              <a:rPr lang="nl-NL" sz="2400" dirty="0" smtClean="0"/>
              <a:t> </a:t>
            </a:r>
            <a:r>
              <a:rPr lang="nl-NL" sz="2400" dirty="0" err="1" smtClean="0"/>
              <a:t>costs</a:t>
            </a:r>
            <a:r>
              <a:rPr lang="nl-NL" sz="2400" dirty="0" smtClean="0"/>
              <a:t> == INF </a:t>
            </a:r>
            <a:r>
              <a:rPr lang="nl-NL" sz="2400" dirty="0" err="1" smtClean="0"/>
              <a:t>costs</a:t>
            </a:r>
            <a:r>
              <a:rPr lang="nl-NL" sz="2400" dirty="0" smtClean="0"/>
              <a:t> = 2</a:t>
            </a:r>
            <a:endParaRPr lang="nl-NL" sz="2400" dirty="0"/>
          </a:p>
          <a:p>
            <a:r>
              <a:rPr lang="nl-NL" sz="2400" dirty="0" smtClean="0"/>
              <a:t>Enz</a:t>
            </a:r>
            <a:r>
              <a:rPr lang="nl-NL" sz="2400" dirty="0"/>
              <a:t>...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5364088" y="1412776"/>
            <a:ext cx="3434924" cy="3194721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400" dirty="0">
                <a:latin typeface="+mn-lt"/>
              </a:rPr>
              <a:t>Single source algoritme</a:t>
            </a:r>
          </a:p>
          <a:p>
            <a:pPr marL="342900" indent="-342900"/>
            <a:r>
              <a:rPr lang="nl-NL" sz="2400" dirty="0" smtClean="0">
                <a:latin typeface="+mn-lt"/>
              </a:rPr>
              <a:t>Uitgaande </a:t>
            </a:r>
            <a:r>
              <a:rPr lang="nl-NL" sz="2400" dirty="0">
                <a:latin typeface="+mn-lt"/>
              </a:rPr>
              <a:t>van een start </a:t>
            </a:r>
            <a:r>
              <a:rPr lang="nl-NL" sz="2400" dirty="0" smtClean="0">
                <a:latin typeface="+mn-lt"/>
              </a:rPr>
              <a:t>vertex wordt </a:t>
            </a:r>
            <a:r>
              <a:rPr lang="nl-NL" sz="2400" dirty="0">
                <a:latin typeface="+mn-lt"/>
              </a:rPr>
              <a:t>het kortste pad naar </a:t>
            </a:r>
            <a:r>
              <a:rPr lang="nl-NL" sz="2400" dirty="0" smtClean="0">
                <a:latin typeface="+mn-lt"/>
              </a:rPr>
              <a:t>alle andere </a:t>
            </a:r>
            <a:r>
              <a:rPr lang="nl-NL" sz="2400" dirty="0" err="1">
                <a:latin typeface="+mn-lt"/>
              </a:rPr>
              <a:t>vertices</a:t>
            </a:r>
            <a:r>
              <a:rPr lang="nl-NL" sz="2400" dirty="0">
                <a:latin typeface="+mn-lt"/>
              </a:rPr>
              <a:t> berekend</a:t>
            </a:r>
            <a:r>
              <a:rPr lang="nl-NL" sz="2400" dirty="0" smtClean="0">
                <a:latin typeface="+mn-lt"/>
              </a:rPr>
              <a:t>.</a:t>
            </a:r>
          </a:p>
          <a:p>
            <a:pPr marL="342900" indent="-342900"/>
            <a:r>
              <a:rPr lang="nl-NL" sz="2400" dirty="0" smtClean="0">
                <a:latin typeface="+mn-lt"/>
              </a:rPr>
              <a:t>(</a:t>
            </a:r>
            <a:r>
              <a:rPr lang="nl-NL" sz="2400" dirty="0">
                <a:latin typeface="+mn-lt"/>
              </a:rPr>
              <a:t>Geldt voor alle SP algoritmen)</a:t>
            </a:r>
          </a:p>
        </p:txBody>
      </p:sp>
    </p:spTree>
    <p:extLst>
      <p:ext uri="{BB962C8B-B14F-4D97-AF65-F5344CB8AC3E}">
        <p14:creationId xmlns:p14="http://schemas.microsoft.com/office/powerpoint/2010/main" val="628195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2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USP (Breadth-first search)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224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7" name="Oval 3"/>
          <p:cNvSpPr>
            <a:spLocks noChangeArrowheads="1"/>
          </p:cNvSpPr>
          <p:nvPr/>
        </p:nvSpPr>
        <p:spPr bwMode="auto">
          <a:xfrm>
            <a:off x="1492250" y="35115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48" name="Oval 5"/>
          <p:cNvSpPr>
            <a:spLocks noChangeArrowheads="1"/>
          </p:cNvSpPr>
          <p:nvPr/>
        </p:nvSpPr>
        <p:spPr bwMode="auto">
          <a:xfrm>
            <a:off x="2647950" y="47942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V5</a:t>
            </a:r>
          </a:p>
        </p:txBody>
      </p:sp>
      <p:sp>
        <p:nvSpPr>
          <p:cNvPr id="49" name="Oval 6"/>
          <p:cNvSpPr>
            <a:spLocks noChangeArrowheads="1"/>
          </p:cNvSpPr>
          <p:nvPr/>
        </p:nvSpPr>
        <p:spPr bwMode="auto">
          <a:xfrm>
            <a:off x="2711450" y="20637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V0</a:t>
            </a:r>
          </a:p>
        </p:txBody>
      </p:sp>
      <p:sp>
        <p:nvSpPr>
          <p:cNvPr id="50" name="Oval 7"/>
          <p:cNvSpPr>
            <a:spLocks noChangeArrowheads="1"/>
          </p:cNvSpPr>
          <p:nvPr/>
        </p:nvSpPr>
        <p:spPr bwMode="auto">
          <a:xfrm>
            <a:off x="5264150" y="47307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V6</a:t>
            </a:r>
          </a:p>
        </p:txBody>
      </p:sp>
      <p:sp>
        <p:nvSpPr>
          <p:cNvPr id="51" name="Oval 8"/>
          <p:cNvSpPr>
            <a:spLocks noChangeArrowheads="1"/>
          </p:cNvSpPr>
          <p:nvPr/>
        </p:nvSpPr>
        <p:spPr bwMode="auto">
          <a:xfrm>
            <a:off x="4159250" y="33845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52" name="Oval 9"/>
          <p:cNvSpPr>
            <a:spLocks noChangeArrowheads="1"/>
          </p:cNvSpPr>
          <p:nvPr/>
        </p:nvSpPr>
        <p:spPr bwMode="auto">
          <a:xfrm>
            <a:off x="5505450" y="20510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53" name="Oval 10"/>
          <p:cNvSpPr>
            <a:spLocks noChangeArrowheads="1"/>
          </p:cNvSpPr>
          <p:nvPr/>
        </p:nvSpPr>
        <p:spPr bwMode="auto">
          <a:xfrm>
            <a:off x="6623050" y="33337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54" name="Line 20"/>
          <p:cNvSpPr>
            <a:spLocks noChangeShapeType="1"/>
          </p:cNvSpPr>
          <p:nvPr/>
        </p:nvSpPr>
        <p:spPr bwMode="auto">
          <a:xfrm flipV="1">
            <a:off x="2000250" y="2681288"/>
            <a:ext cx="8001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5" name="Line 21"/>
          <p:cNvSpPr>
            <a:spLocks noChangeShapeType="1"/>
          </p:cNvSpPr>
          <p:nvPr/>
        </p:nvSpPr>
        <p:spPr bwMode="auto">
          <a:xfrm>
            <a:off x="3448050" y="2338388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6" name="Line 22"/>
          <p:cNvSpPr>
            <a:spLocks noChangeShapeType="1"/>
          </p:cNvSpPr>
          <p:nvPr/>
        </p:nvSpPr>
        <p:spPr bwMode="auto">
          <a:xfrm>
            <a:off x="2101850" y="4116388"/>
            <a:ext cx="6604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7" name="Line 23"/>
          <p:cNvSpPr>
            <a:spLocks noChangeShapeType="1"/>
          </p:cNvSpPr>
          <p:nvPr/>
        </p:nvSpPr>
        <p:spPr bwMode="auto">
          <a:xfrm>
            <a:off x="3359154" y="2681288"/>
            <a:ext cx="914396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8" name="Line 24"/>
          <p:cNvSpPr>
            <a:spLocks noChangeShapeType="1"/>
          </p:cNvSpPr>
          <p:nvPr/>
        </p:nvSpPr>
        <p:spPr bwMode="auto">
          <a:xfrm flipH="1">
            <a:off x="2216150" y="3735388"/>
            <a:ext cx="1930400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9" name="Line 25"/>
          <p:cNvSpPr>
            <a:spLocks noChangeShapeType="1"/>
          </p:cNvSpPr>
          <p:nvPr/>
        </p:nvSpPr>
        <p:spPr bwMode="auto">
          <a:xfrm flipH="1">
            <a:off x="4794250" y="2706688"/>
            <a:ext cx="863600" cy="787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0" name="Line 26"/>
          <p:cNvSpPr>
            <a:spLocks noChangeShapeType="1"/>
          </p:cNvSpPr>
          <p:nvPr/>
        </p:nvSpPr>
        <p:spPr bwMode="auto">
          <a:xfrm>
            <a:off x="6165850" y="2592388"/>
            <a:ext cx="6223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1" name="Line 27"/>
          <p:cNvSpPr>
            <a:spLocks noChangeShapeType="1"/>
          </p:cNvSpPr>
          <p:nvPr/>
        </p:nvSpPr>
        <p:spPr bwMode="auto">
          <a:xfrm flipH="1">
            <a:off x="3308350" y="4027488"/>
            <a:ext cx="9779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2" name="Line 28"/>
          <p:cNvSpPr>
            <a:spLocks noChangeShapeType="1"/>
          </p:cNvSpPr>
          <p:nvPr/>
        </p:nvSpPr>
        <p:spPr bwMode="auto">
          <a:xfrm flipH="1">
            <a:off x="3384550" y="5106988"/>
            <a:ext cx="1866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3" name="Line 29"/>
          <p:cNvSpPr>
            <a:spLocks noChangeShapeType="1"/>
          </p:cNvSpPr>
          <p:nvPr/>
        </p:nvSpPr>
        <p:spPr bwMode="auto">
          <a:xfrm>
            <a:off x="4781550" y="3989388"/>
            <a:ext cx="6985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4" name="Line 30"/>
          <p:cNvSpPr>
            <a:spLocks noChangeShapeType="1"/>
          </p:cNvSpPr>
          <p:nvPr/>
        </p:nvSpPr>
        <p:spPr bwMode="auto">
          <a:xfrm>
            <a:off x="4879974" y="3748088"/>
            <a:ext cx="17430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5" name="Line 31"/>
          <p:cNvSpPr>
            <a:spLocks noChangeShapeType="1"/>
          </p:cNvSpPr>
          <p:nvPr/>
        </p:nvSpPr>
        <p:spPr bwMode="auto">
          <a:xfrm flipH="1">
            <a:off x="5937250" y="3998130"/>
            <a:ext cx="850900" cy="8421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89109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USP (Breadth-first search)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47" name="Oval 3"/>
          <p:cNvSpPr>
            <a:spLocks noChangeArrowheads="1"/>
          </p:cNvSpPr>
          <p:nvPr/>
        </p:nvSpPr>
        <p:spPr bwMode="auto">
          <a:xfrm>
            <a:off x="1492250" y="35115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48" name="Oval 5"/>
          <p:cNvSpPr>
            <a:spLocks noChangeArrowheads="1"/>
          </p:cNvSpPr>
          <p:nvPr/>
        </p:nvSpPr>
        <p:spPr bwMode="auto">
          <a:xfrm>
            <a:off x="2647950" y="47942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V5</a:t>
            </a:r>
          </a:p>
        </p:txBody>
      </p:sp>
      <p:sp>
        <p:nvSpPr>
          <p:cNvPr id="49" name="Oval 6"/>
          <p:cNvSpPr>
            <a:spLocks noChangeArrowheads="1"/>
          </p:cNvSpPr>
          <p:nvPr/>
        </p:nvSpPr>
        <p:spPr bwMode="auto">
          <a:xfrm>
            <a:off x="2711450" y="20637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V0</a:t>
            </a:r>
          </a:p>
        </p:txBody>
      </p:sp>
      <p:sp>
        <p:nvSpPr>
          <p:cNvPr id="50" name="Oval 7"/>
          <p:cNvSpPr>
            <a:spLocks noChangeArrowheads="1"/>
          </p:cNvSpPr>
          <p:nvPr/>
        </p:nvSpPr>
        <p:spPr bwMode="auto">
          <a:xfrm>
            <a:off x="5264150" y="47307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V6</a:t>
            </a:r>
          </a:p>
        </p:txBody>
      </p:sp>
      <p:sp>
        <p:nvSpPr>
          <p:cNvPr id="51" name="Oval 8"/>
          <p:cNvSpPr>
            <a:spLocks noChangeArrowheads="1"/>
          </p:cNvSpPr>
          <p:nvPr/>
        </p:nvSpPr>
        <p:spPr bwMode="auto">
          <a:xfrm>
            <a:off x="4159250" y="33845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52" name="Oval 9"/>
          <p:cNvSpPr>
            <a:spLocks noChangeArrowheads="1"/>
          </p:cNvSpPr>
          <p:nvPr/>
        </p:nvSpPr>
        <p:spPr bwMode="auto">
          <a:xfrm>
            <a:off x="5505450" y="20510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53" name="Oval 10"/>
          <p:cNvSpPr>
            <a:spLocks noChangeArrowheads="1"/>
          </p:cNvSpPr>
          <p:nvPr/>
        </p:nvSpPr>
        <p:spPr bwMode="auto">
          <a:xfrm>
            <a:off x="6623050" y="333375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54" name="Line 20"/>
          <p:cNvSpPr>
            <a:spLocks noChangeShapeType="1"/>
          </p:cNvSpPr>
          <p:nvPr/>
        </p:nvSpPr>
        <p:spPr bwMode="auto">
          <a:xfrm flipV="1">
            <a:off x="2000250" y="2681288"/>
            <a:ext cx="8001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5" name="Line 21"/>
          <p:cNvSpPr>
            <a:spLocks noChangeShapeType="1"/>
          </p:cNvSpPr>
          <p:nvPr/>
        </p:nvSpPr>
        <p:spPr bwMode="auto">
          <a:xfrm>
            <a:off x="3448050" y="2338388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6" name="Line 22"/>
          <p:cNvSpPr>
            <a:spLocks noChangeShapeType="1"/>
          </p:cNvSpPr>
          <p:nvPr/>
        </p:nvSpPr>
        <p:spPr bwMode="auto">
          <a:xfrm>
            <a:off x="2101850" y="4116388"/>
            <a:ext cx="6604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7" name="Line 23"/>
          <p:cNvSpPr>
            <a:spLocks noChangeShapeType="1"/>
          </p:cNvSpPr>
          <p:nvPr/>
        </p:nvSpPr>
        <p:spPr bwMode="auto">
          <a:xfrm>
            <a:off x="3359154" y="2681288"/>
            <a:ext cx="914396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8" name="Line 24"/>
          <p:cNvSpPr>
            <a:spLocks noChangeShapeType="1"/>
          </p:cNvSpPr>
          <p:nvPr/>
        </p:nvSpPr>
        <p:spPr bwMode="auto">
          <a:xfrm flipH="1">
            <a:off x="2216150" y="3735388"/>
            <a:ext cx="1930400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9" name="Line 25"/>
          <p:cNvSpPr>
            <a:spLocks noChangeShapeType="1"/>
          </p:cNvSpPr>
          <p:nvPr/>
        </p:nvSpPr>
        <p:spPr bwMode="auto">
          <a:xfrm flipH="1">
            <a:off x="4794250" y="2706688"/>
            <a:ext cx="863600" cy="787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0" name="Line 26"/>
          <p:cNvSpPr>
            <a:spLocks noChangeShapeType="1"/>
          </p:cNvSpPr>
          <p:nvPr/>
        </p:nvSpPr>
        <p:spPr bwMode="auto">
          <a:xfrm>
            <a:off x="6165850" y="2592388"/>
            <a:ext cx="6223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1" name="Line 27"/>
          <p:cNvSpPr>
            <a:spLocks noChangeShapeType="1"/>
          </p:cNvSpPr>
          <p:nvPr/>
        </p:nvSpPr>
        <p:spPr bwMode="auto">
          <a:xfrm flipH="1">
            <a:off x="3308350" y="4027488"/>
            <a:ext cx="9779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2" name="Line 28"/>
          <p:cNvSpPr>
            <a:spLocks noChangeShapeType="1"/>
          </p:cNvSpPr>
          <p:nvPr/>
        </p:nvSpPr>
        <p:spPr bwMode="auto">
          <a:xfrm flipH="1">
            <a:off x="3384550" y="5106988"/>
            <a:ext cx="1866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3" name="Line 29"/>
          <p:cNvSpPr>
            <a:spLocks noChangeShapeType="1"/>
          </p:cNvSpPr>
          <p:nvPr/>
        </p:nvSpPr>
        <p:spPr bwMode="auto">
          <a:xfrm>
            <a:off x="4781550" y="3989388"/>
            <a:ext cx="6985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4" name="Line 30"/>
          <p:cNvSpPr>
            <a:spLocks noChangeShapeType="1"/>
          </p:cNvSpPr>
          <p:nvPr/>
        </p:nvSpPr>
        <p:spPr bwMode="auto">
          <a:xfrm>
            <a:off x="4892898" y="3744650"/>
            <a:ext cx="173051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5" name="Line 31"/>
          <p:cNvSpPr>
            <a:spLocks noChangeShapeType="1"/>
          </p:cNvSpPr>
          <p:nvPr/>
        </p:nvSpPr>
        <p:spPr bwMode="auto">
          <a:xfrm flipH="1">
            <a:off x="5937250" y="3998130"/>
            <a:ext cx="850900" cy="8421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6" name="Text Box 33"/>
          <p:cNvSpPr txBox="1">
            <a:spLocks noChangeArrowheads="1"/>
          </p:cNvSpPr>
          <p:nvPr/>
        </p:nvSpPr>
        <p:spPr bwMode="auto">
          <a:xfrm>
            <a:off x="2534920" y="1476376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67" name="Text Box 34"/>
          <p:cNvSpPr txBox="1">
            <a:spLocks noChangeArrowheads="1"/>
          </p:cNvSpPr>
          <p:nvPr/>
        </p:nvSpPr>
        <p:spPr bwMode="auto">
          <a:xfrm>
            <a:off x="5298366" y="1511301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68" name="Text Box 35"/>
          <p:cNvSpPr txBox="1">
            <a:spLocks noChangeArrowheads="1"/>
          </p:cNvSpPr>
          <p:nvPr/>
        </p:nvSpPr>
        <p:spPr bwMode="auto">
          <a:xfrm>
            <a:off x="756920" y="3152776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69" name="Text Box 36"/>
          <p:cNvSpPr txBox="1">
            <a:spLocks noChangeArrowheads="1"/>
          </p:cNvSpPr>
          <p:nvPr/>
        </p:nvSpPr>
        <p:spPr bwMode="auto">
          <a:xfrm>
            <a:off x="7333932" y="3368676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70" name="Text Box 37"/>
          <p:cNvSpPr txBox="1">
            <a:spLocks noChangeArrowheads="1"/>
          </p:cNvSpPr>
          <p:nvPr/>
        </p:nvSpPr>
        <p:spPr bwMode="auto">
          <a:xfrm>
            <a:off x="5265420" y="5451476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71" name="Text Box 38"/>
          <p:cNvSpPr txBox="1">
            <a:spLocks noChangeArrowheads="1"/>
          </p:cNvSpPr>
          <p:nvPr/>
        </p:nvSpPr>
        <p:spPr bwMode="auto">
          <a:xfrm>
            <a:off x="2623819" y="5464176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72" name="Text Box 39"/>
          <p:cNvSpPr txBox="1">
            <a:spLocks noChangeArrowheads="1"/>
          </p:cNvSpPr>
          <p:nvPr/>
        </p:nvSpPr>
        <p:spPr bwMode="auto">
          <a:xfrm>
            <a:off x="4046220" y="4105276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73" name="Text Box 40"/>
          <p:cNvSpPr txBox="1">
            <a:spLocks noChangeArrowheads="1"/>
          </p:cNvSpPr>
          <p:nvPr/>
        </p:nvSpPr>
        <p:spPr bwMode="auto">
          <a:xfrm>
            <a:off x="3295654" y="14763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74" name="Text Box 41"/>
          <p:cNvSpPr txBox="1">
            <a:spLocks noChangeArrowheads="1"/>
          </p:cNvSpPr>
          <p:nvPr/>
        </p:nvSpPr>
        <p:spPr bwMode="auto">
          <a:xfrm>
            <a:off x="6089654" y="15398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75" name="Text Box 42"/>
          <p:cNvSpPr txBox="1">
            <a:spLocks noChangeArrowheads="1"/>
          </p:cNvSpPr>
          <p:nvPr/>
        </p:nvSpPr>
        <p:spPr bwMode="auto">
          <a:xfrm>
            <a:off x="8083554" y="33940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76" name="Text Box 43"/>
          <p:cNvSpPr txBox="1">
            <a:spLocks noChangeArrowheads="1"/>
          </p:cNvSpPr>
          <p:nvPr/>
        </p:nvSpPr>
        <p:spPr bwMode="auto">
          <a:xfrm>
            <a:off x="3359154" y="54514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77" name="Text Box 44"/>
          <p:cNvSpPr txBox="1">
            <a:spLocks noChangeArrowheads="1"/>
          </p:cNvSpPr>
          <p:nvPr/>
        </p:nvSpPr>
        <p:spPr bwMode="auto">
          <a:xfrm>
            <a:off x="6013454" y="54387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78" name="Text Box 45"/>
          <p:cNvSpPr txBox="1">
            <a:spLocks noChangeArrowheads="1"/>
          </p:cNvSpPr>
          <p:nvPr/>
        </p:nvSpPr>
        <p:spPr bwMode="auto">
          <a:xfrm>
            <a:off x="4222754" y="44862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79" name="Text Box 46"/>
          <p:cNvSpPr txBox="1">
            <a:spLocks noChangeArrowheads="1"/>
          </p:cNvSpPr>
          <p:nvPr/>
        </p:nvSpPr>
        <p:spPr bwMode="auto">
          <a:xfrm>
            <a:off x="882654" y="3521076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80" name="Text Box 47"/>
          <p:cNvSpPr txBox="1">
            <a:spLocks noChangeArrowheads="1"/>
          </p:cNvSpPr>
          <p:nvPr/>
        </p:nvSpPr>
        <p:spPr bwMode="auto">
          <a:xfrm>
            <a:off x="954789" y="35687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0</a:t>
            </a:r>
          </a:p>
        </p:txBody>
      </p:sp>
      <p:sp>
        <p:nvSpPr>
          <p:cNvPr id="81" name="Text Box 48"/>
          <p:cNvSpPr txBox="1">
            <a:spLocks noChangeArrowheads="1"/>
          </p:cNvSpPr>
          <p:nvPr/>
        </p:nvSpPr>
        <p:spPr bwMode="auto">
          <a:xfrm>
            <a:off x="3367789" y="15113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1</a:t>
            </a:r>
          </a:p>
        </p:txBody>
      </p:sp>
      <p:sp>
        <p:nvSpPr>
          <p:cNvPr id="82" name="Text Box 49"/>
          <p:cNvSpPr txBox="1">
            <a:spLocks noChangeArrowheads="1"/>
          </p:cNvSpPr>
          <p:nvPr/>
        </p:nvSpPr>
        <p:spPr bwMode="auto">
          <a:xfrm>
            <a:off x="6085589" y="54737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3</a:t>
            </a:r>
          </a:p>
        </p:txBody>
      </p:sp>
      <p:sp>
        <p:nvSpPr>
          <p:cNvPr id="83" name="Text Box 50"/>
          <p:cNvSpPr txBox="1">
            <a:spLocks noChangeArrowheads="1"/>
          </p:cNvSpPr>
          <p:nvPr/>
        </p:nvSpPr>
        <p:spPr bwMode="auto">
          <a:xfrm>
            <a:off x="3405889" y="55118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1</a:t>
            </a:r>
          </a:p>
        </p:txBody>
      </p:sp>
      <p:sp>
        <p:nvSpPr>
          <p:cNvPr id="84" name="Text Box 51"/>
          <p:cNvSpPr txBox="1">
            <a:spLocks noChangeArrowheads="1"/>
          </p:cNvSpPr>
          <p:nvPr/>
        </p:nvSpPr>
        <p:spPr bwMode="auto">
          <a:xfrm>
            <a:off x="4294889" y="45593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2</a:t>
            </a:r>
          </a:p>
        </p:txBody>
      </p:sp>
      <p:sp>
        <p:nvSpPr>
          <p:cNvPr id="85" name="Text Box 52"/>
          <p:cNvSpPr txBox="1">
            <a:spLocks noChangeArrowheads="1"/>
          </p:cNvSpPr>
          <p:nvPr/>
        </p:nvSpPr>
        <p:spPr bwMode="auto">
          <a:xfrm>
            <a:off x="8130289" y="34290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3</a:t>
            </a:r>
          </a:p>
        </p:txBody>
      </p:sp>
      <p:sp>
        <p:nvSpPr>
          <p:cNvPr id="86" name="Text Box 53"/>
          <p:cNvSpPr txBox="1">
            <a:spLocks noChangeArrowheads="1"/>
          </p:cNvSpPr>
          <p:nvPr/>
        </p:nvSpPr>
        <p:spPr bwMode="auto">
          <a:xfrm>
            <a:off x="6174489" y="15621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134664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9900"/>
                                      </p:to>
                                    </p:animClr>
                                    <p:set>
                                      <p:cBhvr>
                                        <p:cTn id="7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6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  <p:set>
                                      <p:cBhvr>
                                        <p:cTn id="17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8" dur="1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6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37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8" dur="1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6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7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6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57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1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6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67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1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3" grpId="0"/>
      <p:bldP spid="74" grpId="0"/>
      <p:bldP spid="75" grpId="0"/>
      <p:bldP spid="76" grpId="0"/>
      <p:bldP spid="77" grpId="0"/>
      <p:bldP spid="78" grpId="0"/>
      <p:bldP spid="79" grpId="0"/>
      <p:bldP spid="80" grpId="0"/>
      <p:bldP spid="81" grpId="0"/>
      <p:bldP spid="82" grpId="0"/>
      <p:bldP spid="83" grpId="0"/>
      <p:bldP spid="84" grpId="0"/>
      <p:bldP spid="85" grpId="0"/>
      <p:bldP spid="86" grpId="0"/>
    </p:bldLst>
  </p:timing>
</p:sld>
</file>

<file path=ppt/slides/slide2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Breadth-first search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 smtClean="0"/>
              <a:t>Eerste </a:t>
            </a:r>
            <a:r>
              <a:rPr lang="nl-NL" dirty="0"/>
              <a:t>keer dat </a:t>
            </a:r>
            <a:r>
              <a:rPr lang="nl-NL" dirty="0" err="1" smtClean="0"/>
              <a:t>costs</a:t>
            </a:r>
            <a:r>
              <a:rPr lang="nl-NL" dirty="0" smtClean="0"/>
              <a:t> een waarde != INF krijgt </a:t>
            </a:r>
            <a:r>
              <a:rPr lang="nl-NL" dirty="0"/>
              <a:t>is dit </a:t>
            </a:r>
            <a:r>
              <a:rPr lang="nl-NL" b="1" dirty="0"/>
              <a:t>meteen</a:t>
            </a:r>
            <a:r>
              <a:rPr lang="nl-NL" dirty="0"/>
              <a:t> de </a:t>
            </a:r>
            <a:r>
              <a:rPr lang="nl-NL" dirty="0" smtClean="0"/>
              <a:t>kortste afstand</a:t>
            </a:r>
            <a:r>
              <a:rPr lang="nl-NL" dirty="0"/>
              <a:t>. Je kunt dan meteen </a:t>
            </a:r>
            <a:r>
              <a:rPr lang="nl-NL" dirty="0" smtClean="0"/>
              <a:t>de </a:t>
            </a:r>
            <a:r>
              <a:rPr lang="nl-NL" dirty="0" err="1" smtClean="0"/>
              <a:t>previous</a:t>
            </a:r>
            <a:r>
              <a:rPr lang="nl-NL" dirty="0" smtClean="0"/>
              <a:t> pointer </a:t>
            </a:r>
            <a:r>
              <a:rPr lang="nl-NL" dirty="0"/>
              <a:t>goed zetten.</a:t>
            </a:r>
          </a:p>
          <a:p>
            <a:r>
              <a:rPr lang="nl-NL" b="1" dirty="0" smtClean="0"/>
              <a:t>Volgorde</a:t>
            </a:r>
            <a:r>
              <a:rPr lang="nl-NL" dirty="0" smtClean="0"/>
              <a:t> </a:t>
            </a:r>
            <a:r>
              <a:rPr lang="nl-NL" dirty="0"/>
              <a:t>van de te </a:t>
            </a:r>
            <a:r>
              <a:rPr lang="nl-NL" dirty="0" smtClean="0"/>
              <a:t>bezoeken </a:t>
            </a:r>
            <a:r>
              <a:rPr lang="nl-NL" dirty="0" err="1" smtClean="0"/>
              <a:t>vertices</a:t>
            </a:r>
            <a:r>
              <a:rPr lang="nl-NL" dirty="0" smtClean="0"/>
              <a:t> </a:t>
            </a:r>
            <a:r>
              <a:rPr lang="nl-NL" dirty="0"/>
              <a:t>kan als volgt </a:t>
            </a:r>
            <a:r>
              <a:rPr lang="nl-NL" dirty="0" smtClean="0"/>
              <a:t>bepaald worden</a:t>
            </a:r>
            <a:r>
              <a:rPr lang="nl-NL" dirty="0"/>
              <a:t>:</a:t>
            </a:r>
          </a:p>
          <a:p>
            <a:pPr lvl="1"/>
            <a:r>
              <a:rPr lang="nl-NL" dirty="0" smtClean="0"/>
              <a:t>Zet </a:t>
            </a:r>
            <a:r>
              <a:rPr lang="nl-NL" dirty="0"/>
              <a:t>start vertex in een </a:t>
            </a:r>
            <a:r>
              <a:rPr lang="nl-NL" dirty="0">
                <a:solidFill>
                  <a:srgbClr val="0000FF"/>
                </a:solidFill>
              </a:rPr>
              <a:t>queue</a:t>
            </a:r>
            <a:r>
              <a:rPr lang="nl-NL" dirty="0" smtClean="0"/>
              <a:t>.</a:t>
            </a:r>
          </a:p>
          <a:p>
            <a:pPr lvl="1"/>
            <a:r>
              <a:rPr lang="nl-NL" dirty="0" smtClean="0"/>
              <a:t>Zolang </a:t>
            </a:r>
            <a:r>
              <a:rPr lang="nl-NL" dirty="0"/>
              <a:t>queue niet leeg</a:t>
            </a:r>
            <a:r>
              <a:rPr lang="nl-NL" dirty="0" smtClean="0"/>
              <a:t>:</a:t>
            </a:r>
          </a:p>
          <a:p>
            <a:pPr lvl="2"/>
            <a:r>
              <a:rPr lang="nl-NL" sz="2400" dirty="0" smtClean="0"/>
              <a:t>Haal </a:t>
            </a:r>
            <a:r>
              <a:rPr lang="nl-NL" sz="2400" dirty="0"/>
              <a:t>vertex </a:t>
            </a:r>
            <a:r>
              <a:rPr lang="nl-NL" sz="2400" i="1" dirty="0"/>
              <a:t>v </a:t>
            </a:r>
            <a:r>
              <a:rPr lang="nl-NL" sz="2400" dirty="0"/>
              <a:t>uit </a:t>
            </a:r>
            <a:r>
              <a:rPr lang="nl-NL" sz="2400" dirty="0" smtClean="0"/>
              <a:t>queue.</a:t>
            </a:r>
          </a:p>
          <a:p>
            <a:pPr lvl="2"/>
            <a:r>
              <a:rPr lang="nl-NL" sz="2400" dirty="0" smtClean="0"/>
              <a:t>Voor </a:t>
            </a:r>
            <a:r>
              <a:rPr lang="nl-NL" sz="2400" dirty="0"/>
              <a:t>alle </a:t>
            </a:r>
            <a:r>
              <a:rPr lang="nl-NL" sz="2400" dirty="0" err="1"/>
              <a:t>adjacent</a:t>
            </a:r>
            <a:r>
              <a:rPr lang="nl-NL" sz="2400" dirty="0"/>
              <a:t> </a:t>
            </a:r>
            <a:r>
              <a:rPr lang="nl-NL" sz="2400" dirty="0" err="1"/>
              <a:t>vertices</a:t>
            </a:r>
            <a:r>
              <a:rPr lang="nl-NL" sz="2400" dirty="0"/>
              <a:t> </a:t>
            </a:r>
            <a:r>
              <a:rPr lang="nl-NL" sz="2400" i="1" dirty="0"/>
              <a:t>w</a:t>
            </a:r>
            <a:r>
              <a:rPr lang="nl-NL" sz="2400" dirty="0" smtClean="0"/>
              <a:t>:</a:t>
            </a:r>
          </a:p>
          <a:p>
            <a:pPr lvl="3"/>
            <a:r>
              <a:rPr lang="nl-NL" sz="2400" dirty="0" smtClean="0"/>
              <a:t>Als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r>
              <a:rPr lang="nl-NL" sz="2400" dirty="0" smtClean="0"/>
              <a:t>== INF.</a:t>
            </a:r>
            <a:endParaRPr lang="nl-NL" sz="2400" dirty="0"/>
          </a:p>
          <a:p>
            <a:pPr lvl="4"/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r>
              <a:rPr lang="nl-NL" sz="2400" dirty="0"/>
              <a:t>=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i="1" dirty="0" smtClean="0"/>
              <a:t> </a:t>
            </a:r>
            <a:r>
              <a:rPr lang="nl-NL" sz="2400" dirty="0"/>
              <a:t>+ 1.</a:t>
            </a:r>
          </a:p>
          <a:p>
            <a:pPr lvl="4"/>
            <a:r>
              <a:rPr lang="nl-NL" sz="2400" dirty="0" smtClean="0"/>
              <a:t>Zet </a:t>
            </a:r>
            <a:r>
              <a:rPr lang="nl-NL" sz="2400" dirty="0"/>
              <a:t>vertex </a:t>
            </a:r>
            <a:r>
              <a:rPr lang="nl-NL" sz="2400" i="1" dirty="0"/>
              <a:t>w </a:t>
            </a:r>
            <a:r>
              <a:rPr lang="nl-NL" sz="2400" dirty="0"/>
              <a:t>in de queue.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702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Breadth-first search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unweighted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reset();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start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start-&gt;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*&gt; q;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(start);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(!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q.empty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q.front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pt-BR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pt-BR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pt-BR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 : 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v-&gt;adjacent)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w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INF)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w-&gt;costs = v-&gt;costs + 1;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4868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8316416" y="6453336"/>
            <a:ext cx="576064" cy="254933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Breadth-first search </a:t>
            </a:r>
            <a:r>
              <a:rPr lang="en-US" i="1" dirty="0" smtClean="0"/>
              <a:t>O</a:t>
            </a:r>
            <a:r>
              <a:rPr lang="en-US" dirty="0" smtClean="0"/>
              <a:t>(|</a:t>
            </a:r>
            <a:r>
              <a:rPr lang="en-US" i="1" dirty="0" smtClean="0"/>
              <a:t>V</a:t>
            </a:r>
            <a:r>
              <a:rPr lang="en-US" dirty="0" smtClean="0"/>
              <a:t>|+|</a:t>
            </a:r>
            <a:r>
              <a:rPr lang="en-US" i="1" dirty="0" smtClean="0"/>
              <a:t>E</a:t>
            </a:r>
            <a:r>
              <a:rPr lang="en-US" dirty="0" smtClean="0"/>
              <a:t>|)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77721" cy="5256212"/>
          </a:xfrm>
        </p:spPr>
        <p:txBody>
          <a:bodyPr/>
          <a:lstStyle/>
          <a:p>
            <a:r>
              <a:rPr lang="nl-NL" b="1" dirty="0" smtClean="0"/>
              <a:t>Orde </a:t>
            </a:r>
            <a:r>
              <a:rPr lang="nl-NL" b="1" dirty="0" err="1" smtClean="0"/>
              <a:t>breadth</a:t>
            </a:r>
            <a:r>
              <a:rPr lang="nl-NL" b="1" dirty="0" smtClean="0"/>
              <a:t>-first </a:t>
            </a:r>
            <a:r>
              <a:rPr lang="nl-NL" b="1" dirty="0"/>
              <a:t>search</a:t>
            </a:r>
            <a:endParaRPr lang="nl-NL" b="1" dirty="0" smtClean="0"/>
          </a:p>
          <a:p>
            <a:pPr lvl="1"/>
            <a:r>
              <a:rPr lang="en-US" dirty="0" err="1" smtClean="0"/>
              <a:t>Elke</a:t>
            </a:r>
            <a:r>
              <a:rPr lang="en-US" dirty="0" smtClean="0"/>
              <a:t> vertex </a:t>
            </a:r>
            <a:r>
              <a:rPr lang="en-US" dirty="0" err="1" smtClean="0"/>
              <a:t>wordt</a:t>
            </a:r>
            <a:r>
              <a:rPr lang="en-US" dirty="0" smtClean="0"/>
              <a:t> 1x in de queue </a:t>
            </a:r>
            <a:r>
              <a:rPr lang="en-US" dirty="0" err="1" smtClean="0"/>
              <a:t>gezet</a:t>
            </a:r>
            <a:r>
              <a:rPr lang="en-US" dirty="0" smtClean="0"/>
              <a:t> en </a:t>
            </a:r>
            <a:r>
              <a:rPr lang="en-US" dirty="0" err="1" smtClean="0"/>
              <a:t>dus</a:t>
            </a:r>
            <a:r>
              <a:rPr lang="en-US" dirty="0" smtClean="0"/>
              <a:t> </a:t>
            </a:r>
            <a:r>
              <a:rPr lang="en-US" dirty="0" err="1" smtClean="0"/>
              <a:t>ook</a:t>
            </a:r>
            <a:r>
              <a:rPr lang="en-US" dirty="0" smtClean="0"/>
              <a:t> 1x </a:t>
            </a:r>
            <a:r>
              <a:rPr lang="en-US" dirty="0" err="1" smtClean="0"/>
              <a:t>uit</a:t>
            </a:r>
            <a:r>
              <a:rPr lang="en-US" dirty="0" smtClean="0"/>
              <a:t> de queue </a:t>
            </a:r>
            <a:r>
              <a:rPr lang="en-US" dirty="0" err="1" smtClean="0"/>
              <a:t>gehaald</a:t>
            </a:r>
            <a:r>
              <a:rPr lang="en-US" dirty="0" smtClean="0"/>
              <a:t>. </a:t>
            </a:r>
            <a:r>
              <a:rPr lang="en-US" dirty="0" err="1" smtClean="0"/>
              <a:t>Inzetten</a:t>
            </a:r>
            <a:r>
              <a:rPr lang="en-US" dirty="0" smtClean="0"/>
              <a:t> en </a:t>
            </a:r>
            <a:r>
              <a:rPr lang="en-US" dirty="0" err="1" smtClean="0"/>
              <a:t>uithalen</a:t>
            </a:r>
            <a:r>
              <a:rPr lang="en-US" dirty="0" smtClean="0"/>
              <a:t> is </a:t>
            </a:r>
            <a:r>
              <a:rPr lang="en-US" i="1" dirty="0" smtClean="0"/>
              <a:t>O</a:t>
            </a:r>
            <a:r>
              <a:rPr lang="en-US" dirty="0" smtClean="0"/>
              <a:t>(1).</a:t>
            </a:r>
          </a:p>
          <a:p>
            <a:pPr lvl="1"/>
            <a:r>
              <a:rPr lang="en-US" dirty="0" err="1" smtClean="0"/>
              <a:t>Elke</a:t>
            </a:r>
            <a:r>
              <a:rPr lang="en-US" dirty="0" smtClean="0"/>
              <a:t> vertex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dus</a:t>
            </a:r>
            <a:r>
              <a:rPr lang="en-US" dirty="0" smtClean="0"/>
              <a:t> 1x </a:t>
            </a:r>
            <a:r>
              <a:rPr lang="en-US" dirty="0" err="1" smtClean="0"/>
              <a:t>bezocht</a:t>
            </a:r>
            <a:r>
              <a:rPr lang="en-US" dirty="0" smtClean="0"/>
              <a:t> </a:t>
            </a:r>
            <a:r>
              <a:rPr lang="en-US" b="1" i="1" dirty="0" smtClean="0"/>
              <a:t>O</a:t>
            </a:r>
            <a:r>
              <a:rPr lang="en-US" b="1" dirty="0" smtClean="0"/>
              <a:t>(|</a:t>
            </a:r>
            <a:r>
              <a:rPr lang="en-US" b="1" i="1" dirty="0" smtClean="0"/>
              <a:t>V</a:t>
            </a:r>
            <a:r>
              <a:rPr lang="en-US" b="1" dirty="0" smtClean="0"/>
              <a:t>|)</a:t>
            </a:r>
            <a:r>
              <a:rPr lang="en-US" dirty="0" smtClean="0"/>
              <a:t>.</a:t>
            </a:r>
            <a:endParaRPr lang="nl-NL" dirty="0" smtClean="0"/>
          </a:p>
          <a:p>
            <a:pPr lvl="1"/>
            <a:r>
              <a:rPr lang="en-US" dirty="0" err="1" smtClean="0"/>
              <a:t>Bij</a:t>
            </a:r>
            <a:r>
              <a:rPr lang="en-US" dirty="0" smtClean="0"/>
              <a:t> </a:t>
            </a:r>
            <a:r>
              <a:rPr lang="en-US" dirty="0" err="1" smtClean="0"/>
              <a:t>een</a:t>
            </a:r>
            <a:r>
              <a:rPr lang="en-US" dirty="0" smtClean="0"/>
              <a:t> </a:t>
            </a:r>
            <a:r>
              <a:rPr lang="en-US" dirty="0" err="1" smtClean="0"/>
              <a:t>bezoek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 </a:t>
            </a:r>
            <a:r>
              <a:rPr lang="en-US" dirty="0" err="1" smtClean="0"/>
              <a:t>alle</a:t>
            </a:r>
            <a:r>
              <a:rPr lang="en-US" dirty="0" smtClean="0"/>
              <a:t> adjacent vertices </a:t>
            </a:r>
            <a:r>
              <a:rPr lang="en-US" dirty="0" err="1" smtClean="0"/>
              <a:t>bekeken</a:t>
            </a:r>
            <a:r>
              <a:rPr lang="en-US" dirty="0" smtClean="0"/>
              <a:t>.</a:t>
            </a:r>
          </a:p>
          <a:p>
            <a:pPr lvl="1"/>
            <a:r>
              <a:rPr lang="en-US" dirty="0" err="1" smtClean="0"/>
              <a:t>Voor</a:t>
            </a:r>
            <a:r>
              <a:rPr lang="en-US" dirty="0" smtClean="0"/>
              <a:t> het hele </a:t>
            </a:r>
            <a:r>
              <a:rPr lang="en-US" dirty="0" err="1" smtClean="0"/>
              <a:t>algoritme</a:t>
            </a:r>
            <a:r>
              <a:rPr lang="en-US" dirty="0" smtClean="0"/>
              <a:t> </a:t>
            </a:r>
            <a:r>
              <a:rPr lang="en-US" dirty="0" err="1" smtClean="0"/>
              <a:t>geldt</a:t>
            </a:r>
            <a:r>
              <a:rPr lang="en-US" dirty="0" smtClean="0"/>
              <a:t> </a:t>
            </a:r>
            <a:r>
              <a:rPr lang="en-US" dirty="0" err="1" smtClean="0"/>
              <a:t>dus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</a:t>
            </a:r>
            <a:r>
              <a:rPr lang="en-US" dirty="0" err="1" smtClean="0"/>
              <a:t>elke</a:t>
            </a:r>
            <a:r>
              <a:rPr lang="en-US" dirty="0" smtClean="0"/>
              <a:t> edge 1x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gevolgd</a:t>
            </a:r>
            <a:r>
              <a:rPr lang="en-US" dirty="0" smtClean="0"/>
              <a:t> </a:t>
            </a:r>
            <a:r>
              <a:rPr lang="en-US" b="1" i="1" dirty="0" smtClean="0"/>
              <a:t>O</a:t>
            </a:r>
            <a:r>
              <a:rPr lang="en-US" b="1" dirty="0" smtClean="0"/>
              <a:t>(|</a:t>
            </a:r>
            <a:r>
              <a:rPr lang="en-US" b="1" i="1" dirty="0"/>
              <a:t>E</a:t>
            </a:r>
            <a:r>
              <a:rPr lang="en-US" b="1" dirty="0" smtClean="0"/>
              <a:t>|)</a:t>
            </a:r>
            <a:r>
              <a:rPr lang="en-US" dirty="0" smtClean="0"/>
              <a:t> </a:t>
            </a:r>
          </a:p>
          <a:p>
            <a:pPr lvl="1"/>
            <a:r>
              <a:rPr lang="en-US" sz="2400" dirty="0" err="1" smtClean="0"/>
              <a:t>Totaal</a:t>
            </a:r>
            <a:r>
              <a:rPr lang="en-US" sz="2400" dirty="0" smtClean="0"/>
              <a:t>: </a:t>
            </a:r>
            <a:r>
              <a:rPr lang="en-US" sz="2400" b="1" i="1" dirty="0" smtClean="0"/>
              <a:t>O</a:t>
            </a:r>
            <a:r>
              <a:rPr lang="en-US" sz="2400" b="1" dirty="0" smtClean="0"/>
              <a:t>(|</a:t>
            </a:r>
            <a:r>
              <a:rPr lang="en-US" sz="2400" b="1" i="1" dirty="0" smtClean="0"/>
              <a:t>V</a:t>
            </a:r>
            <a:r>
              <a:rPr lang="en-US" sz="2400" b="1" dirty="0" smtClean="0"/>
              <a:t>|+|</a:t>
            </a:r>
            <a:r>
              <a:rPr lang="en-US" sz="2400" b="1" i="1" dirty="0" smtClean="0"/>
              <a:t>E</a:t>
            </a:r>
            <a:r>
              <a:rPr lang="en-US" sz="2400" b="1" dirty="0" smtClean="0"/>
              <a:t>|) </a:t>
            </a:r>
          </a:p>
          <a:p>
            <a:pPr lvl="1"/>
            <a:r>
              <a:rPr lang="en-US" dirty="0" err="1" smtClean="0"/>
              <a:t>Als</a:t>
            </a:r>
            <a:r>
              <a:rPr lang="en-US" dirty="0" smtClean="0"/>
              <a:t> </a:t>
            </a:r>
            <a:r>
              <a:rPr lang="en-US" dirty="0" err="1" smtClean="0"/>
              <a:t>elke</a:t>
            </a:r>
            <a:r>
              <a:rPr lang="en-US" dirty="0" smtClean="0"/>
              <a:t> vertex </a:t>
            </a:r>
            <a:r>
              <a:rPr lang="en-US" dirty="0" err="1" smtClean="0"/>
              <a:t>minstens</a:t>
            </a:r>
            <a:r>
              <a:rPr lang="en-US" dirty="0" smtClean="0"/>
              <a:t> </a:t>
            </a:r>
            <a:r>
              <a:rPr lang="en-US" dirty="0" err="1" smtClean="0"/>
              <a:t>één</a:t>
            </a:r>
            <a:r>
              <a:rPr lang="en-US" dirty="0" smtClean="0"/>
              <a:t> edge </a:t>
            </a:r>
            <a:r>
              <a:rPr lang="en-US" dirty="0" err="1" smtClean="0"/>
              <a:t>heeft</a:t>
            </a:r>
            <a:r>
              <a:rPr lang="en-US" dirty="0" smtClean="0"/>
              <a:t>, </a:t>
            </a:r>
            <a:r>
              <a:rPr lang="en-US" dirty="0" err="1" smtClean="0"/>
              <a:t>geldt</a:t>
            </a:r>
            <a:r>
              <a:rPr lang="en-US" dirty="0" smtClean="0"/>
              <a:t>: |</a:t>
            </a:r>
            <a:r>
              <a:rPr lang="en-US" i="1" dirty="0" smtClean="0"/>
              <a:t>V</a:t>
            </a:r>
            <a:r>
              <a:rPr lang="en-US" dirty="0" smtClean="0"/>
              <a:t>| ≤ |</a:t>
            </a:r>
            <a:r>
              <a:rPr lang="en-US" i="1" dirty="0" smtClean="0"/>
              <a:t>E</a:t>
            </a:r>
            <a:r>
              <a:rPr lang="en-US" dirty="0" smtClean="0"/>
              <a:t>| ≤ |</a:t>
            </a:r>
            <a:r>
              <a:rPr lang="en-US" i="1" dirty="0" smtClean="0"/>
              <a:t>V</a:t>
            </a:r>
            <a:r>
              <a:rPr lang="en-US" dirty="0" smtClean="0"/>
              <a:t>|</a:t>
            </a:r>
            <a:r>
              <a:rPr lang="en-US" baseline="30000" dirty="0"/>
              <a:t>2</a:t>
            </a:r>
            <a:r>
              <a:rPr lang="en-US" dirty="0" smtClean="0"/>
              <a:t> </a:t>
            </a:r>
          </a:p>
          <a:p>
            <a:pPr lvl="1"/>
            <a:r>
              <a:rPr lang="en-US" dirty="0" err="1"/>
              <a:t>Als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vertex </a:t>
            </a:r>
            <a:r>
              <a:rPr lang="en-US" dirty="0" err="1"/>
              <a:t>minstens</a:t>
            </a:r>
            <a:r>
              <a:rPr lang="en-US" dirty="0"/>
              <a:t> </a:t>
            </a:r>
            <a:r>
              <a:rPr lang="en-US" dirty="0" err="1"/>
              <a:t>één</a:t>
            </a:r>
            <a:r>
              <a:rPr lang="en-US" dirty="0"/>
              <a:t> edge </a:t>
            </a:r>
            <a:r>
              <a:rPr lang="en-US" dirty="0" err="1"/>
              <a:t>heeft</a:t>
            </a:r>
            <a:r>
              <a:rPr lang="en-US" dirty="0"/>
              <a:t>, </a:t>
            </a:r>
            <a:r>
              <a:rPr lang="en-US" dirty="0" err="1"/>
              <a:t>geldt</a:t>
            </a:r>
            <a:r>
              <a:rPr lang="en-US" dirty="0"/>
              <a:t>: </a:t>
            </a:r>
            <a:r>
              <a:rPr lang="en-US" b="1" i="1" dirty="0" smtClean="0"/>
              <a:t>O</a:t>
            </a:r>
            <a:r>
              <a:rPr lang="en-US" b="1" dirty="0" smtClean="0"/>
              <a:t>(|</a:t>
            </a:r>
            <a:r>
              <a:rPr lang="en-US" b="1" i="1" dirty="0" smtClean="0"/>
              <a:t>E</a:t>
            </a:r>
            <a:r>
              <a:rPr lang="en-US" b="1" dirty="0" smtClean="0"/>
              <a:t>|)</a:t>
            </a:r>
            <a:endParaRPr lang="en-US" sz="2400" b="1" dirty="0" smtClean="0"/>
          </a:p>
          <a:p>
            <a:pPr lvl="2"/>
            <a:endParaRPr lang="nl-NL" sz="2400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228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229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8100392" y="6453336"/>
            <a:ext cx="720080" cy="309017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Positive-weighted shortest 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b="1" dirty="0"/>
              <a:t>Dijkstra’s</a:t>
            </a:r>
            <a:r>
              <a:rPr lang="nl-NL" dirty="0"/>
              <a:t> algoritme</a:t>
            </a:r>
          </a:p>
          <a:p>
            <a:r>
              <a:rPr lang="nl-NL" dirty="0" smtClean="0"/>
              <a:t>Als </a:t>
            </a:r>
            <a:r>
              <a:rPr lang="nl-NL" dirty="0"/>
              <a:t>vertex </a:t>
            </a:r>
            <a:r>
              <a:rPr lang="nl-NL" i="1" dirty="0"/>
              <a:t>w </a:t>
            </a:r>
            <a:r>
              <a:rPr lang="nl-NL" dirty="0" err="1"/>
              <a:t>adjacent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vertex </a:t>
            </a:r>
            <a:r>
              <a:rPr lang="nl-NL" i="1" dirty="0" smtClean="0"/>
              <a:t>v </a:t>
            </a:r>
            <a:r>
              <a:rPr lang="nl-NL" dirty="0" smtClean="0"/>
              <a:t>is</a:t>
            </a:r>
            <a:r>
              <a:rPr lang="nl-NL" dirty="0"/>
              <a:t>:</a:t>
            </a:r>
          </a:p>
          <a:p>
            <a:pPr lvl="1"/>
            <a:r>
              <a:rPr lang="nl-NL" dirty="0" err="1" smtClean="0"/>
              <a:t>costs</a:t>
            </a:r>
            <a:r>
              <a:rPr lang="nl-NL" i="1" baseline="-25000" dirty="0" err="1" smtClean="0"/>
              <a:t>w</a:t>
            </a:r>
            <a:r>
              <a:rPr lang="nl-NL" i="1" dirty="0" smtClean="0"/>
              <a:t> </a:t>
            </a:r>
            <a:r>
              <a:rPr lang="nl-NL" dirty="0"/>
              <a:t>= </a:t>
            </a:r>
            <a:r>
              <a:rPr lang="nl-NL" dirty="0" err="1" smtClean="0"/>
              <a:t>costs</a:t>
            </a:r>
            <a:r>
              <a:rPr lang="nl-NL" i="1" baseline="-25000" dirty="0" err="1" smtClean="0"/>
              <a:t>v</a:t>
            </a:r>
            <a:r>
              <a:rPr lang="nl-NL" i="1" dirty="0" smtClean="0"/>
              <a:t> </a:t>
            </a:r>
            <a:r>
              <a:rPr lang="nl-NL" dirty="0"/>
              <a:t>+ </a:t>
            </a:r>
            <a:r>
              <a:rPr lang="nl-NL" dirty="0" err="1" smtClean="0"/>
              <a:t>costs</a:t>
            </a:r>
            <a:r>
              <a:rPr lang="nl-NL" i="1" baseline="-25000" dirty="0" err="1" smtClean="0"/>
              <a:t>v</a:t>
            </a:r>
            <a:r>
              <a:rPr lang="nl-NL" baseline="-25000" dirty="0" err="1" smtClean="0"/>
              <a:t>,</a:t>
            </a:r>
            <a:r>
              <a:rPr lang="nl-NL" i="1" baseline="-25000" dirty="0" err="1" smtClean="0"/>
              <a:t>w</a:t>
            </a:r>
            <a:r>
              <a:rPr lang="nl-NL" i="1" dirty="0" smtClean="0"/>
              <a:t> </a:t>
            </a:r>
            <a:r>
              <a:rPr lang="nl-NL" dirty="0"/>
              <a:t>als </a:t>
            </a:r>
            <a:r>
              <a:rPr lang="nl-NL" dirty="0" smtClean="0"/>
              <a:t>deze waarde </a:t>
            </a:r>
            <a:r>
              <a:rPr lang="nl-NL" dirty="0"/>
              <a:t>kleiner is dan de </a:t>
            </a:r>
            <a:r>
              <a:rPr lang="nl-NL" dirty="0" smtClean="0"/>
              <a:t>huidige waarde </a:t>
            </a:r>
            <a:r>
              <a:rPr lang="nl-NL" dirty="0"/>
              <a:t>van </a:t>
            </a:r>
            <a:r>
              <a:rPr lang="nl-NL" dirty="0" err="1" smtClean="0"/>
              <a:t>costs</a:t>
            </a:r>
            <a:r>
              <a:rPr lang="nl-NL" i="1" baseline="-25000" dirty="0" err="1" smtClean="0"/>
              <a:t>w</a:t>
            </a:r>
            <a:endParaRPr lang="nl-NL" i="1" baseline="-25000" dirty="0"/>
          </a:p>
          <a:p>
            <a:r>
              <a:rPr lang="nl-NL" dirty="0" smtClean="0"/>
              <a:t>Het </a:t>
            </a:r>
            <a:r>
              <a:rPr lang="nl-NL" dirty="0"/>
              <a:t>is nu niet meer mogelijk </a:t>
            </a:r>
            <a:r>
              <a:rPr lang="nl-NL" dirty="0" smtClean="0"/>
              <a:t>om de </a:t>
            </a:r>
            <a:r>
              <a:rPr lang="nl-NL" dirty="0" err="1" smtClean="0"/>
              <a:t>costs</a:t>
            </a:r>
            <a:r>
              <a:rPr lang="nl-NL" dirty="0" smtClean="0"/>
              <a:t> </a:t>
            </a:r>
            <a:r>
              <a:rPr lang="nl-NL" dirty="0"/>
              <a:t>van elke vertex maar </a:t>
            </a:r>
            <a:r>
              <a:rPr lang="nl-NL" dirty="0" smtClean="0"/>
              <a:t>1x aan </a:t>
            </a:r>
            <a:r>
              <a:rPr lang="nl-NL" dirty="0"/>
              <a:t>te passen.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229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365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2612" y="3645024"/>
            <a:ext cx="2722558" cy="3117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1112841" y="4413399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 smtClean="0">
                <a:latin typeface="+mn-lt"/>
              </a:rPr>
              <a:t>Start</a:t>
            </a:r>
            <a:endParaRPr lang="nl-NL" dirty="0">
              <a:latin typeface="+mn-lt"/>
            </a:endParaRPr>
          </a:p>
        </p:txBody>
      </p:sp>
      <p:sp>
        <p:nvSpPr>
          <p:cNvPr id="9" name="Oval 7"/>
          <p:cNvSpPr>
            <a:spLocks noChangeArrowheads="1"/>
          </p:cNvSpPr>
          <p:nvPr/>
        </p:nvSpPr>
        <p:spPr bwMode="auto">
          <a:xfrm>
            <a:off x="2560641" y="5734199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 smtClean="0">
                <a:latin typeface="+mn-lt"/>
              </a:rPr>
              <a:t>End</a:t>
            </a:r>
            <a:endParaRPr lang="nl-NL" dirty="0">
              <a:latin typeface="+mn-lt"/>
            </a:endParaRPr>
          </a:p>
        </p:txBody>
      </p:sp>
      <p:sp>
        <p:nvSpPr>
          <p:cNvPr id="10" name="Oval 8"/>
          <p:cNvSpPr>
            <a:spLocks noChangeArrowheads="1"/>
          </p:cNvSpPr>
          <p:nvPr/>
        </p:nvSpPr>
        <p:spPr bwMode="auto">
          <a:xfrm>
            <a:off x="3906841" y="4400699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>
                <a:latin typeface="+mn-lt"/>
              </a:rPr>
              <a:t>V</a:t>
            </a:r>
          </a:p>
        </p:txBody>
      </p:sp>
      <p:sp>
        <p:nvSpPr>
          <p:cNvPr id="11" name="Line 12"/>
          <p:cNvSpPr>
            <a:spLocks noChangeShapeType="1"/>
          </p:cNvSpPr>
          <p:nvPr/>
        </p:nvSpPr>
        <p:spPr bwMode="auto">
          <a:xfrm>
            <a:off x="1849441" y="4688036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2" name="Line 14"/>
          <p:cNvSpPr>
            <a:spLocks noChangeShapeType="1"/>
          </p:cNvSpPr>
          <p:nvPr/>
        </p:nvSpPr>
        <p:spPr bwMode="auto">
          <a:xfrm>
            <a:off x="1709745" y="5030936"/>
            <a:ext cx="977896" cy="758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3" name="Line 16"/>
          <p:cNvSpPr>
            <a:spLocks noChangeShapeType="1"/>
          </p:cNvSpPr>
          <p:nvPr/>
        </p:nvSpPr>
        <p:spPr bwMode="auto">
          <a:xfrm flipH="1">
            <a:off x="3195641" y="5056336"/>
            <a:ext cx="863600" cy="787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Text Box 47"/>
          <p:cNvSpPr txBox="1">
            <a:spLocks noChangeArrowheads="1"/>
          </p:cNvSpPr>
          <p:nvPr/>
        </p:nvSpPr>
        <p:spPr bwMode="auto">
          <a:xfrm>
            <a:off x="1994450" y="4930924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15" name="Text Box 48"/>
          <p:cNvSpPr txBox="1">
            <a:spLocks noChangeArrowheads="1"/>
          </p:cNvSpPr>
          <p:nvPr/>
        </p:nvSpPr>
        <p:spPr bwMode="auto">
          <a:xfrm>
            <a:off x="2489750" y="4308624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16" name="Text Box 51"/>
          <p:cNvSpPr txBox="1">
            <a:spLocks noChangeArrowheads="1"/>
          </p:cNvSpPr>
          <p:nvPr/>
        </p:nvSpPr>
        <p:spPr bwMode="auto">
          <a:xfrm>
            <a:off x="3378750" y="5096024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8663134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Positive-weighted </a:t>
            </a:r>
            <a:r>
              <a:rPr lang="en-US" dirty="0"/>
              <a:t>shortest 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b="1" dirty="0" smtClean="0"/>
              <a:t>Volgorde</a:t>
            </a:r>
            <a:r>
              <a:rPr lang="nl-NL" dirty="0" smtClean="0"/>
              <a:t> </a:t>
            </a:r>
            <a:r>
              <a:rPr lang="nl-NL" dirty="0"/>
              <a:t>van de te </a:t>
            </a:r>
            <a:r>
              <a:rPr lang="nl-NL" dirty="0" smtClean="0"/>
              <a:t>bezoeken </a:t>
            </a:r>
            <a:r>
              <a:rPr lang="nl-NL" dirty="0" err="1" smtClean="0"/>
              <a:t>vertices</a:t>
            </a:r>
            <a:r>
              <a:rPr lang="nl-NL" dirty="0" smtClean="0"/>
              <a:t> </a:t>
            </a:r>
            <a:r>
              <a:rPr lang="nl-NL" dirty="0"/>
              <a:t>kan als volgt </a:t>
            </a:r>
            <a:r>
              <a:rPr lang="nl-NL" dirty="0" smtClean="0"/>
              <a:t>bepaald worden</a:t>
            </a:r>
            <a:r>
              <a:rPr lang="nl-NL" dirty="0"/>
              <a:t>:</a:t>
            </a:r>
          </a:p>
          <a:p>
            <a:pPr lvl="1"/>
            <a:r>
              <a:rPr lang="nl-NL" dirty="0" smtClean="0"/>
              <a:t>Zet </a:t>
            </a:r>
            <a:r>
              <a:rPr lang="nl-NL" dirty="0"/>
              <a:t>start vertex in een </a:t>
            </a:r>
            <a:r>
              <a:rPr lang="nl-NL" dirty="0" err="1" smtClean="0">
                <a:solidFill>
                  <a:srgbClr val="0000FF"/>
                </a:solidFill>
              </a:rPr>
              <a:t>priority_queue</a:t>
            </a:r>
            <a:r>
              <a:rPr lang="nl-NL" dirty="0" smtClean="0">
                <a:solidFill>
                  <a:srgbClr val="0000FF"/>
                </a:solidFill>
              </a:rPr>
              <a:t> </a:t>
            </a:r>
            <a:r>
              <a:rPr lang="nl-NL" dirty="0" smtClean="0"/>
              <a:t>die laagste </a:t>
            </a:r>
            <a:r>
              <a:rPr lang="nl-NL" dirty="0" err="1" smtClean="0"/>
              <a:t>costs</a:t>
            </a:r>
            <a:r>
              <a:rPr lang="nl-NL" dirty="0" smtClean="0"/>
              <a:t> vooraan zet.</a:t>
            </a:r>
          </a:p>
          <a:p>
            <a:pPr lvl="1"/>
            <a:r>
              <a:rPr lang="nl-NL" dirty="0" smtClean="0"/>
              <a:t>Zolang </a:t>
            </a:r>
            <a:r>
              <a:rPr lang="nl-NL" dirty="0" err="1" smtClean="0"/>
              <a:t>priority_queue</a:t>
            </a:r>
            <a:r>
              <a:rPr lang="nl-NL" dirty="0" smtClean="0"/>
              <a:t> </a:t>
            </a:r>
            <a:r>
              <a:rPr lang="nl-NL" dirty="0"/>
              <a:t>niet leeg</a:t>
            </a:r>
            <a:r>
              <a:rPr lang="nl-NL" dirty="0" smtClean="0"/>
              <a:t>:</a:t>
            </a:r>
          </a:p>
          <a:p>
            <a:pPr lvl="2"/>
            <a:r>
              <a:rPr lang="nl-NL" sz="2400" dirty="0" smtClean="0"/>
              <a:t>Haal </a:t>
            </a:r>
            <a:r>
              <a:rPr lang="nl-NL" sz="2400" dirty="0"/>
              <a:t>vertex </a:t>
            </a:r>
            <a:r>
              <a:rPr lang="nl-NL" sz="2400" i="1" dirty="0"/>
              <a:t>v </a:t>
            </a:r>
            <a:r>
              <a:rPr lang="nl-NL" sz="2400" dirty="0"/>
              <a:t>uit </a:t>
            </a:r>
            <a:r>
              <a:rPr lang="nl-NL" sz="2400" dirty="0" err="1" smtClean="0"/>
              <a:t>priority_queue</a:t>
            </a:r>
            <a:r>
              <a:rPr lang="nl-NL" sz="2400" dirty="0" smtClean="0"/>
              <a:t>.</a:t>
            </a:r>
          </a:p>
          <a:p>
            <a:pPr lvl="2"/>
            <a:r>
              <a:rPr lang="nl-NL" sz="2400" dirty="0" smtClean="0"/>
              <a:t>Voor </a:t>
            </a:r>
            <a:r>
              <a:rPr lang="nl-NL" sz="2400" dirty="0"/>
              <a:t>alle </a:t>
            </a:r>
            <a:r>
              <a:rPr lang="nl-NL" sz="2400" dirty="0" err="1"/>
              <a:t>adjacent</a:t>
            </a:r>
            <a:r>
              <a:rPr lang="nl-NL" sz="2400" dirty="0"/>
              <a:t> </a:t>
            </a:r>
            <a:r>
              <a:rPr lang="nl-NL" sz="2400" dirty="0" err="1"/>
              <a:t>vertices</a:t>
            </a:r>
            <a:r>
              <a:rPr lang="nl-NL" sz="2400" dirty="0"/>
              <a:t> </a:t>
            </a:r>
            <a:r>
              <a:rPr lang="nl-NL" sz="2400" i="1" dirty="0"/>
              <a:t>w</a:t>
            </a:r>
            <a:r>
              <a:rPr lang="nl-NL" sz="2400" dirty="0" smtClean="0"/>
              <a:t>:</a:t>
            </a:r>
          </a:p>
          <a:p>
            <a:pPr lvl="3"/>
            <a:r>
              <a:rPr lang="nl-NL" sz="2400" dirty="0" smtClean="0"/>
              <a:t>Als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r>
              <a:rPr lang="nl-NL" sz="2400" dirty="0" smtClean="0"/>
              <a:t>&gt;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i="1" dirty="0" smtClean="0"/>
              <a:t> </a:t>
            </a:r>
            <a:r>
              <a:rPr lang="nl-NL" sz="2400" dirty="0"/>
              <a:t>+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baseline="-25000" dirty="0" err="1" smtClean="0"/>
              <a:t>,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endParaRPr lang="nl-NL" sz="2400" dirty="0"/>
          </a:p>
          <a:p>
            <a:pPr lvl="4"/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r>
              <a:rPr lang="nl-NL" sz="2400" dirty="0"/>
              <a:t>=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i="1" dirty="0" smtClean="0"/>
              <a:t> </a:t>
            </a:r>
            <a:r>
              <a:rPr lang="nl-NL" sz="2400" dirty="0"/>
              <a:t>+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baseline="-25000" dirty="0" err="1" smtClean="0"/>
              <a:t>,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</a:p>
          <a:p>
            <a:pPr lvl="4"/>
            <a:r>
              <a:rPr lang="nl-NL" sz="2400" dirty="0" smtClean="0"/>
              <a:t>Zet </a:t>
            </a:r>
            <a:r>
              <a:rPr lang="nl-NL" sz="2400" dirty="0"/>
              <a:t>vertex </a:t>
            </a:r>
            <a:r>
              <a:rPr lang="nl-NL" sz="2400" i="1" dirty="0"/>
              <a:t>w </a:t>
            </a:r>
            <a:r>
              <a:rPr lang="nl-NL" sz="2400" dirty="0"/>
              <a:t>in de </a:t>
            </a:r>
            <a:r>
              <a:rPr lang="nl-NL" sz="2400" dirty="0" err="1" smtClean="0"/>
              <a:t>priority_queue</a:t>
            </a:r>
            <a:r>
              <a:rPr lang="nl-NL" sz="2400" dirty="0"/>
              <a:t>.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6449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Positive-weighted shortest path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409" y="1268760"/>
            <a:ext cx="8363055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dijkstra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reset();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start =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start-&gt;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ptrVectorGreater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[](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,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</a:t>
            </a:r>
            <a:r>
              <a:rPr lang="nl-NL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q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 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return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p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-&gt;costs &gt; </a:t>
            </a:r>
            <a:r>
              <a:rPr lang="en-US" sz="1800" dirty="0" smtClean="0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q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-&gt;costs;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priority_queue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*, 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vector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 smtClean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*&gt;, 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decltype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ptrVectorGreater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ptrVectorGreater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  <a:endParaRPr lang="nl-NL" sz="1800" dirty="0" smtClean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pq.push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(start);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see</a:t>
            </a: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next page</a:t>
            </a:r>
            <a:endParaRPr lang="nl-NL" sz="1800" dirty="0">
              <a:solidFill>
                <a:srgbClr val="008000"/>
              </a:solidFill>
              <a:highlight>
                <a:srgbClr val="FFFFFF"/>
              </a:highlight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2456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Positive-weighted shortest path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409" y="1268760"/>
            <a:ext cx="8651087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(!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pq.empty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pq.top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pq.pop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    for</a:t>
            </a:r>
            <a:r>
              <a:rPr lang="pt-BR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pt-BR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pt-BR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e: v-&gt;adjacent)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w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0)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throw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runtime_error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"Graph has negative edges"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(w-&gt;costs &gt;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w-&gt;costs =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1657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Dijkstra’s</a:t>
            </a:r>
            <a:r>
              <a:rPr lang="en-US" dirty="0" smtClean="0"/>
              <a:t> </a:t>
            </a:r>
            <a:r>
              <a:rPr lang="en-US" dirty="0" err="1" smtClean="0"/>
              <a:t>algoritme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465262" y="36256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2620962" y="49083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V5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2684462" y="21778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>
                <a:latin typeface="+mn-lt"/>
              </a:rPr>
              <a:t>V0</a:t>
            </a: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237162" y="48321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V6</a:t>
            </a: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132262" y="34986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5478462" y="21651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596062" y="34478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1973262" y="2795362"/>
            <a:ext cx="8001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3421062" y="2452462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074862" y="4230462"/>
            <a:ext cx="6604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3281366" y="2795362"/>
            <a:ext cx="977896" cy="758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flipH="1">
            <a:off x="2189162" y="3849462"/>
            <a:ext cx="1930400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flipH="1">
            <a:off x="4767262" y="2820762"/>
            <a:ext cx="863600" cy="787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6138862" y="2706462"/>
            <a:ext cx="6223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H="1">
            <a:off x="3281362" y="4141562"/>
            <a:ext cx="9779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H="1">
            <a:off x="3357562" y="5221062"/>
            <a:ext cx="1866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>
            <a:off x="4754562" y="4103462"/>
            <a:ext cx="6985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>
            <a:off x="4883355" y="3862162"/>
            <a:ext cx="171338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H="1">
            <a:off x="5910262" y="4112204"/>
            <a:ext cx="850900" cy="8421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8" name="Text Box 47"/>
          <p:cNvSpPr txBox="1">
            <a:spLocks noChangeArrowheads="1"/>
          </p:cNvSpPr>
          <p:nvPr/>
        </p:nvSpPr>
        <p:spPr bwMode="auto">
          <a:xfrm>
            <a:off x="3566071" y="26953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49" name="Text Box 48"/>
          <p:cNvSpPr txBox="1">
            <a:spLocks noChangeArrowheads="1"/>
          </p:cNvSpPr>
          <p:nvPr/>
        </p:nvSpPr>
        <p:spPr bwMode="auto">
          <a:xfrm>
            <a:off x="4061371" y="20730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50" name="Text Box 49"/>
          <p:cNvSpPr txBox="1">
            <a:spLocks noChangeArrowheads="1"/>
          </p:cNvSpPr>
          <p:nvPr/>
        </p:nvSpPr>
        <p:spPr bwMode="auto">
          <a:xfrm>
            <a:off x="2042071" y="43717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5</a:t>
            </a:r>
          </a:p>
        </p:txBody>
      </p:sp>
      <p:sp>
        <p:nvSpPr>
          <p:cNvPr id="51" name="Text Box 50"/>
          <p:cNvSpPr txBox="1">
            <a:spLocks noChangeArrowheads="1"/>
          </p:cNvSpPr>
          <p:nvPr/>
        </p:nvSpPr>
        <p:spPr bwMode="auto">
          <a:xfrm>
            <a:off x="6305550" y="2682650"/>
            <a:ext cx="72231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10</a:t>
            </a:r>
          </a:p>
        </p:txBody>
      </p:sp>
      <p:sp>
        <p:nvSpPr>
          <p:cNvPr id="52" name="Text Box 51"/>
          <p:cNvSpPr txBox="1">
            <a:spLocks noChangeArrowheads="1"/>
          </p:cNvSpPr>
          <p:nvPr/>
        </p:nvSpPr>
        <p:spPr bwMode="auto">
          <a:xfrm>
            <a:off x="4950371" y="28604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3</a:t>
            </a:r>
          </a:p>
        </p:txBody>
      </p:sp>
      <p:sp>
        <p:nvSpPr>
          <p:cNvPr id="53" name="Text Box 52"/>
          <p:cNvSpPr txBox="1">
            <a:spLocks noChangeArrowheads="1"/>
          </p:cNvSpPr>
          <p:nvPr/>
        </p:nvSpPr>
        <p:spPr bwMode="auto">
          <a:xfrm>
            <a:off x="2829471" y="34573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54" name="Text Box 53"/>
          <p:cNvSpPr txBox="1">
            <a:spLocks noChangeArrowheads="1"/>
          </p:cNvSpPr>
          <p:nvPr/>
        </p:nvSpPr>
        <p:spPr bwMode="auto">
          <a:xfrm>
            <a:off x="6283871" y="43844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55" name="Text Box 54"/>
          <p:cNvSpPr txBox="1">
            <a:spLocks noChangeArrowheads="1"/>
          </p:cNvSpPr>
          <p:nvPr/>
        </p:nvSpPr>
        <p:spPr bwMode="auto">
          <a:xfrm>
            <a:off x="3502571" y="41812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8</a:t>
            </a:r>
          </a:p>
        </p:txBody>
      </p:sp>
      <p:sp>
        <p:nvSpPr>
          <p:cNvPr id="56" name="Text Box 55"/>
          <p:cNvSpPr txBox="1">
            <a:spLocks noChangeArrowheads="1"/>
          </p:cNvSpPr>
          <p:nvPr/>
        </p:nvSpPr>
        <p:spPr bwMode="auto">
          <a:xfrm>
            <a:off x="2054771" y="28604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57" name="Text Box 56"/>
          <p:cNvSpPr txBox="1">
            <a:spLocks noChangeArrowheads="1"/>
          </p:cNvSpPr>
          <p:nvPr/>
        </p:nvSpPr>
        <p:spPr bwMode="auto">
          <a:xfrm>
            <a:off x="5515302" y="348144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2</a:t>
            </a:r>
          </a:p>
        </p:txBody>
      </p:sp>
      <p:sp>
        <p:nvSpPr>
          <p:cNvPr id="58" name="Text Box 57"/>
          <p:cNvSpPr txBox="1">
            <a:spLocks noChangeArrowheads="1"/>
          </p:cNvSpPr>
          <p:nvPr/>
        </p:nvSpPr>
        <p:spPr bwMode="auto">
          <a:xfrm>
            <a:off x="5051971" y="41050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59" name="Text Box 58"/>
          <p:cNvSpPr txBox="1">
            <a:spLocks noChangeArrowheads="1"/>
          </p:cNvSpPr>
          <p:nvPr/>
        </p:nvSpPr>
        <p:spPr bwMode="auto">
          <a:xfrm>
            <a:off x="4074071" y="51210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3958138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Dijkstra’s</a:t>
            </a:r>
            <a:r>
              <a:rPr lang="en-US" dirty="0" smtClean="0"/>
              <a:t> </a:t>
            </a:r>
            <a:r>
              <a:rPr lang="en-US" dirty="0" err="1" smtClean="0"/>
              <a:t>algoritme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465262" y="36256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2620962" y="49083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V5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2684462" y="21778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>
                <a:latin typeface="+mn-lt"/>
              </a:rPr>
              <a:t>V0</a:t>
            </a: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237162" y="48321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V6</a:t>
            </a: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132262" y="34986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5478462" y="21651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596062" y="3447825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1973262" y="2795362"/>
            <a:ext cx="8001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3421062" y="2452462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074862" y="4230462"/>
            <a:ext cx="6604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3281366" y="2795362"/>
            <a:ext cx="977896" cy="75882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 flipH="1">
            <a:off x="2189162" y="3849462"/>
            <a:ext cx="1930400" cy="12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 flipH="1">
            <a:off x="4767262" y="2820762"/>
            <a:ext cx="863600" cy="7874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>
            <a:off x="6138862" y="2706462"/>
            <a:ext cx="6223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H="1">
            <a:off x="3281362" y="4141562"/>
            <a:ext cx="9779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H="1">
            <a:off x="3357562" y="5221062"/>
            <a:ext cx="18669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>
            <a:off x="4754562" y="4103462"/>
            <a:ext cx="6985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>
            <a:off x="4865910" y="3862162"/>
            <a:ext cx="173051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H="1">
            <a:off x="5910262" y="4112204"/>
            <a:ext cx="850900" cy="842158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2507932" y="1590450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5268376" y="1613504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7" name="Text Box 26"/>
          <p:cNvSpPr txBox="1">
            <a:spLocks noChangeArrowheads="1"/>
          </p:cNvSpPr>
          <p:nvPr/>
        </p:nvSpPr>
        <p:spPr bwMode="auto">
          <a:xfrm>
            <a:off x="729932" y="3266850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8" name="Text Box 27"/>
          <p:cNvSpPr txBox="1">
            <a:spLocks noChangeArrowheads="1"/>
          </p:cNvSpPr>
          <p:nvPr/>
        </p:nvSpPr>
        <p:spPr bwMode="auto">
          <a:xfrm>
            <a:off x="7280658" y="3492677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9" name="Text Box 28"/>
          <p:cNvSpPr txBox="1">
            <a:spLocks noChangeArrowheads="1"/>
          </p:cNvSpPr>
          <p:nvPr/>
        </p:nvSpPr>
        <p:spPr bwMode="auto">
          <a:xfrm>
            <a:off x="5238432" y="5565550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30" name="Text Box 29"/>
          <p:cNvSpPr txBox="1">
            <a:spLocks noChangeArrowheads="1"/>
          </p:cNvSpPr>
          <p:nvPr/>
        </p:nvSpPr>
        <p:spPr bwMode="auto">
          <a:xfrm>
            <a:off x="2596832" y="5578250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4019231" y="4219350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32" name="Text Box 31"/>
          <p:cNvSpPr txBox="1">
            <a:spLocks noChangeArrowheads="1"/>
          </p:cNvSpPr>
          <p:nvPr/>
        </p:nvSpPr>
        <p:spPr bwMode="auto">
          <a:xfrm>
            <a:off x="3281366" y="1577750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3" name="Text Box 32"/>
          <p:cNvSpPr txBox="1">
            <a:spLocks noChangeArrowheads="1"/>
          </p:cNvSpPr>
          <p:nvPr/>
        </p:nvSpPr>
        <p:spPr bwMode="auto">
          <a:xfrm>
            <a:off x="6062666" y="1653950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4" name="Text Box 33"/>
          <p:cNvSpPr txBox="1">
            <a:spLocks noChangeArrowheads="1"/>
          </p:cNvSpPr>
          <p:nvPr/>
        </p:nvSpPr>
        <p:spPr bwMode="auto">
          <a:xfrm>
            <a:off x="8057363" y="3524808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5" name="Text Box 34"/>
          <p:cNvSpPr txBox="1">
            <a:spLocks noChangeArrowheads="1"/>
          </p:cNvSpPr>
          <p:nvPr/>
        </p:nvSpPr>
        <p:spPr bwMode="auto">
          <a:xfrm>
            <a:off x="3332166" y="5565550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6" name="Text Box 35"/>
          <p:cNvSpPr txBox="1">
            <a:spLocks noChangeArrowheads="1"/>
          </p:cNvSpPr>
          <p:nvPr/>
        </p:nvSpPr>
        <p:spPr bwMode="auto">
          <a:xfrm>
            <a:off x="6062666" y="5552850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7" name="Text Box 36"/>
          <p:cNvSpPr txBox="1">
            <a:spLocks noChangeArrowheads="1"/>
          </p:cNvSpPr>
          <p:nvPr/>
        </p:nvSpPr>
        <p:spPr bwMode="auto">
          <a:xfrm>
            <a:off x="4195766" y="4600350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8" name="Text Box 37"/>
          <p:cNvSpPr txBox="1">
            <a:spLocks noChangeArrowheads="1"/>
          </p:cNvSpPr>
          <p:nvPr/>
        </p:nvSpPr>
        <p:spPr bwMode="auto">
          <a:xfrm>
            <a:off x="855666" y="3635150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9" name="Text Box 38"/>
          <p:cNvSpPr txBox="1">
            <a:spLocks noChangeArrowheads="1"/>
          </p:cNvSpPr>
          <p:nvPr/>
        </p:nvSpPr>
        <p:spPr bwMode="auto">
          <a:xfrm>
            <a:off x="953201" y="3668487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7</a:t>
            </a:r>
          </a:p>
        </p:txBody>
      </p:sp>
      <p:sp>
        <p:nvSpPr>
          <p:cNvPr id="40" name="Text Box 39"/>
          <p:cNvSpPr txBox="1">
            <a:spLocks noChangeArrowheads="1"/>
          </p:cNvSpPr>
          <p:nvPr/>
        </p:nvSpPr>
        <p:spPr bwMode="auto">
          <a:xfrm>
            <a:off x="3366201" y="1587275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0</a:t>
            </a:r>
          </a:p>
        </p:txBody>
      </p:sp>
      <p:sp>
        <p:nvSpPr>
          <p:cNvPr id="41" name="Text Box 40"/>
          <p:cNvSpPr txBox="1">
            <a:spLocks noChangeArrowheads="1"/>
          </p:cNvSpPr>
          <p:nvPr/>
        </p:nvSpPr>
        <p:spPr bwMode="auto">
          <a:xfrm>
            <a:off x="8129499" y="3554187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7</a:t>
            </a:r>
          </a:p>
        </p:txBody>
      </p:sp>
      <p:sp>
        <p:nvSpPr>
          <p:cNvPr id="42" name="Text Box 41"/>
          <p:cNvSpPr txBox="1">
            <a:spLocks noChangeArrowheads="1"/>
          </p:cNvSpPr>
          <p:nvPr/>
        </p:nvSpPr>
        <p:spPr bwMode="auto">
          <a:xfrm>
            <a:off x="3390973" y="5611587"/>
            <a:ext cx="4443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13</a:t>
            </a:r>
          </a:p>
        </p:txBody>
      </p:sp>
      <p:sp>
        <p:nvSpPr>
          <p:cNvPr id="43" name="Text Box 42"/>
          <p:cNvSpPr txBox="1">
            <a:spLocks noChangeArrowheads="1"/>
          </p:cNvSpPr>
          <p:nvPr/>
        </p:nvSpPr>
        <p:spPr bwMode="auto">
          <a:xfrm>
            <a:off x="4306001" y="4622575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6</a:t>
            </a:r>
          </a:p>
        </p:txBody>
      </p:sp>
      <p:sp>
        <p:nvSpPr>
          <p:cNvPr id="44" name="Text Box 43"/>
          <p:cNvSpPr txBox="1">
            <a:spLocks noChangeArrowheads="1"/>
          </p:cNvSpPr>
          <p:nvPr/>
        </p:nvSpPr>
        <p:spPr bwMode="auto">
          <a:xfrm>
            <a:off x="8064577" y="3554187"/>
            <a:ext cx="4443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>
                <a:latin typeface="+mn-lt"/>
              </a:rPr>
              <a:t>12</a:t>
            </a:r>
          </a:p>
        </p:txBody>
      </p:sp>
      <p:sp>
        <p:nvSpPr>
          <p:cNvPr id="45" name="Text Box 44"/>
          <p:cNvSpPr txBox="1">
            <a:spLocks noChangeArrowheads="1"/>
          </p:cNvSpPr>
          <p:nvPr/>
        </p:nvSpPr>
        <p:spPr bwMode="auto">
          <a:xfrm>
            <a:off x="6122101" y="1676175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2</a:t>
            </a:r>
          </a:p>
        </p:txBody>
      </p:sp>
      <p:sp>
        <p:nvSpPr>
          <p:cNvPr id="48" name="Text Box 47"/>
          <p:cNvSpPr txBox="1">
            <a:spLocks noChangeArrowheads="1"/>
          </p:cNvSpPr>
          <p:nvPr/>
        </p:nvSpPr>
        <p:spPr bwMode="auto">
          <a:xfrm>
            <a:off x="3566071" y="26953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49" name="Text Box 48"/>
          <p:cNvSpPr txBox="1">
            <a:spLocks noChangeArrowheads="1"/>
          </p:cNvSpPr>
          <p:nvPr/>
        </p:nvSpPr>
        <p:spPr bwMode="auto">
          <a:xfrm>
            <a:off x="4061371" y="20730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50" name="Text Box 49"/>
          <p:cNvSpPr txBox="1">
            <a:spLocks noChangeArrowheads="1"/>
          </p:cNvSpPr>
          <p:nvPr/>
        </p:nvSpPr>
        <p:spPr bwMode="auto">
          <a:xfrm>
            <a:off x="2042071" y="43717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5</a:t>
            </a:r>
          </a:p>
        </p:txBody>
      </p:sp>
      <p:sp>
        <p:nvSpPr>
          <p:cNvPr id="51" name="Text Box 50"/>
          <p:cNvSpPr txBox="1">
            <a:spLocks noChangeArrowheads="1"/>
          </p:cNvSpPr>
          <p:nvPr/>
        </p:nvSpPr>
        <p:spPr bwMode="auto">
          <a:xfrm>
            <a:off x="6305550" y="2682650"/>
            <a:ext cx="72231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10</a:t>
            </a:r>
          </a:p>
        </p:txBody>
      </p:sp>
      <p:sp>
        <p:nvSpPr>
          <p:cNvPr id="52" name="Text Box 51"/>
          <p:cNvSpPr txBox="1">
            <a:spLocks noChangeArrowheads="1"/>
          </p:cNvSpPr>
          <p:nvPr/>
        </p:nvSpPr>
        <p:spPr bwMode="auto">
          <a:xfrm>
            <a:off x="4950371" y="28604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3</a:t>
            </a:r>
          </a:p>
        </p:txBody>
      </p:sp>
      <p:sp>
        <p:nvSpPr>
          <p:cNvPr id="53" name="Text Box 52"/>
          <p:cNvSpPr txBox="1">
            <a:spLocks noChangeArrowheads="1"/>
          </p:cNvSpPr>
          <p:nvPr/>
        </p:nvSpPr>
        <p:spPr bwMode="auto">
          <a:xfrm>
            <a:off x="2829471" y="34573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54" name="Text Box 53"/>
          <p:cNvSpPr txBox="1">
            <a:spLocks noChangeArrowheads="1"/>
          </p:cNvSpPr>
          <p:nvPr/>
        </p:nvSpPr>
        <p:spPr bwMode="auto">
          <a:xfrm>
            <a:off x="6283871" y="43844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55" name="Text Box 54"/>
          <p:cNvSpPr txBox="1">
            <a:spLocks noChangeArrowheads="1"/>
          </p:cNvSpPr>
          <p:nvPr/>
        </p:nvSpPr>
        <p:spPr bwMode="auto">
          <a:xfrm>
            <a:off x="3502571" y="41812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8</a:t>
            </a:r>
          </a:p>
        </p:txBody>
      </p:sp>
      <p:sp>
        <p:nvSpPr>
          <p:cNvPr id="56" name="Text Box 55"/>
          <p:cNvSpPr txBox="1">
            <a:spLocks noChangeArrowheads="1"/>
          </p:cNvSpPr>
          <p:nvPr/>
        </p:nvSpPr>
        <p:spPr bwMode="auto">
          <a:xfrm>
            <a:off x="2054771" y="28604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57" name="Text Box 56"/>
          <p:cNvSpPr txBox="1">
            <a:spLocks noChangeArrowheads="1"/>
          </p:cNvSpPr>
          <p:nvPr/>
        </p:nvSpPr>
        <p:spPr bwMode="auto">
          <a:xfrm>
            <a:off x="5515302" y="348144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2</a:t>
            </a:r>
          </a:p>
        </p:txBody>
      </p:sp>
      <p:sp>
        <p:nvSpPr>
          <p:cNvPr id="58" name="Text Box 57"/>
          <p:cNvSpPr txBox="1">
            <a:spLocks noChangeArrowheads="1"/>
          </p:cNvSpPr>
          <p:nvPr/>
        </p:nvSpPr>
        <p:spPr bwMode="auto">
          <a:xfrm>
            <a:off x="5051971" y="41050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59" name="Text Box 58"/>
          <p:cNvSpPr txBox="1">
            <a:spLocks noChangeArrowheads="1"/>
          </p:cNvSpPr>
          <p:nvPr/>
        </p:nvSpPr>
        <p:spPr bwMode="auto">
          <a:xfrm>
            <a:off x="4074071" y="5121050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1</a:t>
            </a:r>
          </a:p>
        </p:txBody>
      </p:sp>
      <p:sp>
        <p:nvSpPr>
          <p:cNvPr id="60" name="Text Box 59"/>
          <p:cNvSpPr txBox="1">
            <a:spLocks noChangeArrowheads="1"/>
          </p:cNvSpPr>
          <p:nvPr/>
        </p:nvSpPr>
        <p:spPr bwMode="auto">
          <a:xfrm>
            <a:off x="4306001" y="4622575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5</a:t>
            </a:r>
          </a:p>
        </p:txBody>
      </p:sp>
      <p:sp>
        <p:nvSpPr>
          <p:cNvPr id="61" name="Text Box 60"/>
          <p:cNvSpPr txBox="1">
            <a:spLocks noChangeArrowheads="1"/>
          </p:cNvSpPr>
          <p:nvPr/>
        </p:nvSpPr>
        <p:spPr bwMode="auto">
          <a:xfrm>
            <a:off x="6134801" y="5597300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9</a:t>
            </a:r>
          </a:p>
        </p:txBody>
      </p:sp>
      <p:sp>
        <p:nvSpPr>
          <p:cNvPr id="62" name="Text Box 61"/>
          <p:cNvSpPr txBox="1">
            <a:spLocks noChangeArrowheads="1"/>
          </p:cNvSpPr>
          <p:nvPr/>
        </p:nvSpPr>
        <p:spPr bwMode="auto">
          <a:xfrm>
            <a:off x="3371613" y="5552850"/>
            <a:ext cx="50847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12</a:t>
            </a:r>
          </a:p>
        </p:txBody>
      </p:sp>
      <p:sp>
        <p:nvSpPr>
          <p:cNvPr id="63" name="Text Box 62"/>
          <p:cNvSpPr txBox="1">
            <a:spLocks noChangeArrowheads="1"/>
          </p:cNvSpPr>
          <p:nvPr/>
        </p:nvSpPr>
        <p:spPr bwMode="auto">
          <a:xfrm>
            <a:off x="3409713" y="5540150"/>
            <a:ext cx="50847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10</a:t>
            </a:r>
          </a:p>
        </p:txBody>
      </p:sp>
      <p:sp>
        <p:nvSpPr>
          <p:cNvPr id="64" name="Line 63"/>
          <p:cNvSpPr>
            <a:spLocks noChangeShapeType="1"/>
          </p:cNvSpPr>
          <p:nvPr/>
        </p:nvSpPr>
        <p:spPr bwMode="auto">
          <a:xfrm flipV="1">
            <a:off x="2405062" y="4001862"/>
            <a:ext cx="4699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5" name="Line 64"/>
          <p:cNvSpPr>
            <a:spLocks noChangeShapeType="1"/>
          </p:cNvSpPr>
          <p:nvPr/>
        </p:nvSpPr>
        <p:spPr bwMode="auto">
          <a:xfrm flipH="1">
            <a:off x="5084762" y="2058762"/>
            <a:ext cx="6731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6" name="Line 65"/>
          <p:cNvSpPr>
            <a:spLocks noChangeShapeType="1"/>
          </p:cNvSpPr>
          <p:nvPr/>
        </p:nvSpPr>
        <p:spPr bwMode="auto">
          <a:xfrm flipH="1" flipV="1">
            <a:off x="3814762" y="3023962"/>
            <a:ext cx="495300" cy="4064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7" name="Line 66"/>
          <p:cNvSpPr>
            <a:spLocks noChangeShapeType="1"/>
          </p:cNvSpPr>
          <p:nvPr/>
        </p:nvSpPr>
        <p:spPr bwMode="auto">
          <a:xfrm flipV="1">
            <a:off x="4945062" y="3201762"/>
            <a:ext cx="457200" cy="3937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8" name="Line 67"/>
          <p:cNvSpPr>
            <a:spLocks noChangeShapeType="1"/>
          </p:cNvSpPr>
          <p:nvPr/>
        </p:nvSpPr>
        <p:spPr bwMode="auto">
          <a:xfrm flipH="1" flipV="1">
            <a:off x="6164262" y="2922362"/>
            <a:ext cx="419100" cy="4953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69" name="Line 68"/>
          <p:cNvSpPr>
            <a:spLocks noChangeShapeType="1"/>
          </p:cNvSpPr>
          <p:nvPr/>
        </p:nvSpPr>
        <p:spPr bwMode="auto">
          <a:xfrm flipH="1" flipV="1">
            <a:off x="5580062" y="3976462"/>
            <a:ext cx="5842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70" name="Line 69"/>
          <p:cNvSpPr>
            <a:spLocks noChangeShapeType="1"/>
          </p:cNvSpPr>
          <p:nvPr/>
        </p:nvSpPr>
        <p:spPr bwMode="auto">
          <a:xfrm flipH="1" flipV="1">
            <a:off x="4868862" y="4446362"/>
            <a:ext cx="355600" cy="3556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71" name="Line 70"/>
          <p:cNvSpPr>
            <a:spLocks noChangeShapeType="1"/>
          </p:cNvSpPr>
          <p:nvPr/>
        </p:nvSpPr>
        <p:spPr bwMode="auto">
          <a:xfrm>
            <a:off x="3522662" y="5081362"/>
            <a:ext cx="457200" cy="127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72" name="Line 71"/>
          <p:cNvSpPr>
            <a:spLocks noChangeShapeType="1"/>
          </p:cNvSpPr>
          <p:nvPr/>
        </p:nvSpPr>
        <p:spPr bwMode="auto">
          <a:xfrm flipV="1">
            <a:off x="3636962" y="4497162"/>
            <a:ext cx="393700" cy="3302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73" name="Line 72"/>
          <p:cNvSpPr>
            <a:spLocks noChangeShapeType="1"/>
          </p:cNvSpPr>
          <p:nvPr/>
        </p:nvSpPr>
        <p:spPr bwMode="auto">
          <a:xfrm flipH="1" flipV="1">
            <a:off x="2392362" y="4344762"/>
            <a:ext cx="368300" cy="4191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74" name="Text Box 73"/>
          <p:cNvSpPr txBox="1">
            <a:spLocks noChangeArrowheads="1"/>
          </p:cNvSpPr>
          <p:nvPr/>
        </p:nvSpPr>
        <p:spPr bwMode="auto">
          <a:xfrm>
            <a:off x="7280658" y="1196750"/>
            <a:ext cx="129939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solidFill>
                  <a:srgbClr val="990033"/>
                </a:solidFill>
                <a:latin typeface="+mn-lt"/>
              </a:rPr>
              <a:t>previous</a:t>
            </a:r>
            <a:endParaRPr lang="nl-NL" dirty="0">
              <a:solidFill>
                <a:srgbClr val="990033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2867873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  <p:set>
                                      <p:cBhvr>
                                        <p:cTn id="1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2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6699FF"/>
                                      </p:to>
                                    </p:animClr>
                                    <p:set>
                                      <p:cBhvr>
                                        <p:cTn id="2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42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3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7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48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51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52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1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2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77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8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0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5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6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mph" presetSubtype="2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animClr clrSpc="rgb" dir="cw">
                                      <p:cBhvr>
                                        <p:cTn id="88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0000"/>
                                      </p:to>
                                    </p:animClr>
                                    <p:set>
                                      <p:cBhvr>
                                        <p:cTn id="89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0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0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1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25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00"/>
                                      </p:to>
                                    </p:animClr>
                                    <p:set>
                                      <p:cBhvr>
                                        <p:cTn id="12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7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37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38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99"/>
                                      </p:to>
                                    </p:animClr>
                                    <p:set>
                                      <p:cBhvr>
                                        <p:cTn id="143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4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8" fill="hold">
                      <p:stCondLst>
                        <p:cond delay="indefinite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51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0033"/>
                                      </p:to>
                                    </p:animClr>
                                    <p:set>
                                      <p:cBhvr>
                                        <p:cTn id="152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53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68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69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8" grpId="1" animBg="1"/>
      <p:bldP spid="9" grpId="0" animBg="1"/>
      <p:bldP spid="11" grpId="0" animBg="1"/>
      <p:bldP spid="12" grpId="0" animBg="1"/>
      <p:bldP spid="32" grpId="0"/>
      <p:bldP spid="33" grpId="0"/>
      <p:bldP spid="34" grpId="0"/>
      <p:bldP spid="37" grpId="0"/>
      <p:bldP spid="40" grpId="0"/>
      <p:bldP spid="42" grpId="0"/>
      <p:bldP spid="43" grpId="0"/>
      <p:bldP spid="43" grpId="1"/>
      <p:bldP spid="44" grpId="0"/>
      <p:bldP spid="45" grpId="0"/>
      <p:bldP spid="60" grpId="0"/>
      <p:bldP spid="62" grpId="0"/>
      <p:bldP spid="62" grpId="1"/>
      <p:bldP spid="63" grpId="0"/>
      <p:bldP spid="64" grpId="0" animBg="1"/>
      <p:bldP spid="65" grpId="0" animBg="1"/>
      <p:bldP spid="66" grpId="0" animBg="1"/>
      <p:bldP spid="66" grpId="1" animBg="1"/>
      <p:bldP spid="67" grpId="0" animBg="1"/>
      <p:bldP spid="68" grpId="0" animBg="1"/>
      <p:bldP spid="68" grpId="1" animBg="1"/>
      <p:bldP spid="69" grpId="0" animBg="1"/>
      <p:bldP spid="70" grpId="0" animBg="1"/>
      <p:bldP spid="71" grpId="0" animBg="1"/>
      <p:bldP spid="72" grpId="0" animBg="1"/>
      <p:bldP spid="72" grpId="1" animBg="1"/>
      <p:bldP spid="73" grpId="0" animBg="1"/>
      <p:bldP spid="73" grpId="1" animBg="1"/>
      <p:bldP spid="74" grpId="0"/>
    </p:bldLst>
  </p:timing>
</p:sld>
</file>

<file path=ppt/slides/slide2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8316416" y="6453336"/>
            <a:ext cx="576064" cy="254933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/>
              <a:t>Dijkstra’s</a:t>
            </a:r>
            <a:r>
              <a:rPr lang="en-US" dirty="0"/>
              <a:t> </a:t>
            </a:r>
            <a:r>
              <a:rPr lang="en-US" dirty="0" err="1"/>
              <a:t>algoritme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b="1" dirty="0"/>
              <a:t>Optimalisatie:</a:t>
            </a:r>
          </a:p>
          <a:p>
            <a:pPr lvl="1"/>
            <a:r>
              <a:rPr lang="nl-NL" sz="2200" dirty="0" smtClean="0"/>
              <a:t>Een </a:t>
            </a:r>
            <a:r>
              <a:rPr lang="nl-NL" sz="2200" dirty="0" smtClean="0">
                <a:latin typeface="Consolas"/>
              </a:rPr>
              <a:t>Vertex*</a:t>
            </a:r>
            <a:r>
              <a:rPr lang="nl-NL" sz="2200" dirty="0" smtClean="0"/>
              <a:t> kan meerdere keren in de </a:t>
            </a:r>
            <a:r>
              <a:rPr lang="nl-NL" sz="2200" dirty="0" err="1" smtClean="0">
                <a:latin typeface="Consolas"/>
              </a:rPr>
              <a:t>priority_queue</a:t>
            </a:r>
            <a:r>
              <a:rPr lang="nl-NL" sz="2200" dirty="0" smtClean="0"/>
              <a:t> worden geplaatst (steeds met lagere </a:t>
            </a:r>
            <a:r>
              <a:rPr lang="nl-NL" sz="2200" dirty="0" err="1" smtClean="0">
                <a:latin typeface="Consolas"/>
              </a:rPr>
              <a:t>cost</a:t>
            </a:r>
            <a:r>
              <a:rPr lang="nl-NL" sz="2200" dirty="0" err="1" smtClean="0"/>
              <a:t>s</a:t>
            </a:r>
            <a:r>
              <a:rPr lang="nl-NL" sz="2200" dirty="0" smtClean="0"/>
              <a:t>).</a:t>
            </a:r>
          </a:p>
          <a:p>
            <a:pPr lvl="1"/>
            <a:r>
              <a:rPr lang="en-US" sz="2200" dirty="0" err="1" smtClean="0"/>
              <a:t>Een</a:t>
            </a:r>
            <a:r>
              <a:rPr lang="en-US" sz="2200" dirty="0" smtClean="0"/>
              <a:t> vertex </a:t>
            </a:r>
            <a:r>
              <a:rPr lang="en-US" sz="2200" dirty="0" err="1" smtClean="0"/>
              <a:t>hoeft</a:t>
            </a:r>
            <a:r>
              <a:rPr lang="en-US" sz="2200" dirty="0" smtClean="0"/>
              <a:t> maar 1x </a:t>
            </a:r>
            <a:r>
              <a:rPr lang="en-US" sz="2200" dirty="0" err="1" smtClean="0"/>
              <a:t>te</a:t>
            </a:r>
            <a:r>
              <a:rPr lang="en-US" sz="2200" dirty="0" smtClean="0"/>
              <a:t> </a:t>
            </a:r>
            <a:r>
              <a:rPr lang="en-US" sz="2200" dirty="0" err="1" smtClean="0"/>
              <a:t>worden</a:t>
            </a:r>
            <a:r>
              <a:rPr lang="en-US" sz="2200" dirty="0" smtClean="0"/>
              <a:t> “</a:t>
            </a:r>
            <a:r>
              <a:rPr lang="en-US" sz="2200" dirty="0" err="1" smtClean="0"/>
              <a:t>afgehandeld</a:t>
            </a:r>
            <a:r>
              <a:rPr lang="en-US" sz="2200" dirty="0" smtClean="0"/>
              <a:t>”. De </a:t>
            </a:r>
            <a:r>
              <a:rPr lang="en-US" sz="2200" dirty="0" err="1" smtClean="0"/>
              <a:t>eerste</a:t>
            </a:r>
            <a:r>
              <a:rPr lang="en-US" sz="2200" dirty="0" smtClean="0"/>
              <a:t> </a:t>
            </a:r>
            <a:r>
              <a:rPr lang="en-US" sz="2200" dirty="0" err="1" smtClean="0"/>
              <a:t>keer</a:t>
            </a:r>
            <a:r>
              <a:rPr lang="en-US" sz="2200" dirty="0" smtClean="0"/>
              <a:t> </a:t>
            </a:r>
            <a:r>
              <a:rPr lang="en-US" sz="2200" dirty="0" err="1" smtClean="0"/>
              <a:t>dat</a:t>
            </a:r>
            <a:r>
              <a:rPr lang="en-US" sz="2200" dirty="0" smtClean="0"/>
              <a:t> </a:t>
            </a:r>
            <a:r>
              <a:rPr lang="en-US" sz="2200" dirty="0" err="1" smtClean="0"/>
              <a:t>een</a:t>
            </a:r>
            <a:r>
              <a:rPr lang="en-US" sz="2200" dirty="0" smtClean="0"/>
              <a:t> </a:t>
            </a:r>
            <a:r>
              <a:rPr lang="en-US" sz="2200" dirty="0" smtClean="0">
                <a:latin typeface="Consolas"/>
              </a:rPr>
              <a:t>Vertex*</a:t>
            </a:r>
            <a:r>
              <a:rPr lang="en-US" sz="2200" dirty="0" smtClean="0"/>
              <a:t> </a:t>
            </a:r>
            <a:r>
              <a:rPr lang="en-US" sz="2200" dirty="0" err="1" smtClean="0"/>
              <a:t>uit</a:t>
            </a:r>
            <a:r>
              <a:rPr lang="en-US" sz="2200" dirty="0" smtClean="0"/>
              <a:t> de </a:t>
            </a:r>
            <a:r>
              <a:rPr lang="en-US" sz="2200" dirty="0" err="1" smtClean="0">
                <a:latin typeface="Consolas"/>
              </a:rPr>
              <a:t>priority_queue</a:t>
            </a:r>
            <a:r>
              <a:rPr lang="en-US" sz="2200" dirty="0" smtClean="0"/>
              <a:t> </a:t>
            </a:r>
            <a:r>
              <a:rPr lang="en-US" sz="2200" dirty="0" err="1" smtClean="0"/>
              <a:t>wordt</a:t>
            </a:r>
            <a:r>
              <a:rPr lang="en-US" sz="2200" dirty="0" smtClean="0"/>
              <a:t> </a:t>
            </a:r>
            <a:r>
              <a:rPr lang="en-US" sz="2200" dirty="0" err="1" smtClean="0"/>
              <a:t>gehaald</a:t>
            </a:r>
            <a:r>
              <a:rPr lang="en-US" sz="2200" dirty="0" smtClean="0"/>
              <a:t> </a:t>
            </a:r>
            <a:r>
              <a:rPr lang="en-US" sz="2200" dirty="0" err="1" smtClean="0"/>
              <a:t>worden</a:t>
            </a:r>
            <a:r>
              <a:rPr lang="en-US" sz="2200" dirty="0" smtClean="0"/>
              <a:t> </a:t>
            </a:r>
            <a:r>
              <a:rPr lang="en-US" sz="2200" dirty="0" err="1" smtClean="0"/>
              <a:t>alle</a:t>
            </a:r>
            <a:r>
              <a:rPr lang="en-US" sz="2200" dirty="0" smtClean="0"/>
              <a:t> adjacent vertices </a:t>
            </a:r>
            <a:r>
              <a:rPr lang="en-US" sz="2200" dirty="0" err="1" smtClean="0"/>
              <a:t>onderzocht</a:t>
            </a:r>
            <a:r>
              <a:rPr lang="en-US" sz="2200" dirty="0" smtClean="0"/>
              <a:t>.</a:t>
            </a:r>
            <a:endParaRPr lang="nl-NL" sz="2200" dirty="0"/>
          </a:p>
          <a:p>
            <a:pPr lvl="1"/>
            <a:r>
              <a:rPr lang="nl-NL" sz="2200" dirty="0" smtClean="0"/>
              <a:t>De </a:t>
            </a:r>
            <a:r>
              <a:rPr lang="nl-NL" sz="2200" dirty="0"/>
              <a:t>variabele </a:t>
            </a:r>
            <a:r>
              <a:rPr lang="nl-NL" sz="2200" dirty="0" smtClean="0">
                <a:latin typeface="Consolas"/>
              </a:rPr>
              <a:t>Vertex::</a:t>
            </a:r>
            <a:r>
              <a:rPr lang="nl-NL" sz="2200" dirty="0" err="1" smtClean="0">
                <a:latin typeface="Consolas"/>
              </a:rPr>
              <a:t>isProcessed</a:t>
            </a:r>
            <a:r>
              <a:rPr lang="nl-NL" sz="2200" dirty="0" smtClean="0"/>
              <a:t> </a:t>
            </a:r>
            <a:r>
              <a:rPr lang="nl-NL" sz="2200" dirty="0"/>
              <a:t>wordt </a:t>
            </a:r>
            <a:r>
              <a:rPr lang="nl-NL" sz="2200" dirty="0" smtClean="0"/>
              <a:t>gebruikt om </a:t>
            </a:r>
            <a:r>
              <a:rPr lang="nl-NL" sz="2200" dirty="0"/>
              <a:t>aan te geven of de v</a:t>
            </a:r>
            <a:r>
              <a:rPr lang="nl-NL" sz="2200" dirty="0" smtClean="0"/>
              <a:t>ertex al is afgehandeld (</a:t>
            </a:r>
            <a:r>
              <a:rPr lang="nl-NL" sz="2200" dirty="0" err="1">
                <a:latin typeface="Consolas"/>
              </a:rPr>
              <a:t>isProcessed</a:t>
            </a:r>
            <a:r>
              <a:rPr lang="nl-NL" sz="2200" dirty="0">
                <a:latin typeface="Consolas"/>
              </a:rPr>
              <a:t> </a:t>
            </a:r>
            <a:r>
              <a:rPr lang="nl-NL" sz="2200" dirty="0" smtClean="0">
                <a:latin typeface="Consolas"/>
              </a:rPr>
              <a:t>== </a:t>
            </a:r>
            <a:r>
              <a:rPr lang="nl-NL" sz="2200" dirty="0" err="1" smtClean="0">
                <a:latin typeface="Consolas"/>
              </a:rPr>
              <a:t>true</a:t>
            </a:r>
            <a:r>
              <a:rPr lang="nl-NL" sz="2200" dirty="0" smtClean="0"/>
              <a:t>).</a:t>
            </a:r>
          </a:p>
          <a:p>
            <a:pPr lvl="2"/>
            <a:r>
              <a:rPr lang="nl-NL" sz="2200" dirty="0" smtClean="0"/>
              <a:t>maak </a:t>
            </a:r>
            <a:r>
              <a:rPr lang="nl-NL" sz="2200" dirty="0" err="1">
                <a:latin typeface="Consolas"/>
              </a:rPr>
              <a:t>isProcessed</a:t>
            </a:r>
            <a:r>
              <a:rPr lang="nl-NL" sz="2200" dirty="0"/>
              <a:t> </a:t>
            </a:r>
            <a:r>
              <a:rPr lang="nl-NL" sz="2200" dirty="0" err="1" smtClean="0">
                <a:latin typeface="Consolas"/>
              </a:rPr>
              <a:t>true</a:t>
            </a:r>
            <a:r>
              <a:rPr lang="nl-NL" sz="2200" dirty="0" smtClean="0"/>
              <a:t> </a:t>
            </a:r>
            <a:r>
              <a:rPr lang="nl-NL" sz="2200" dirty="0"/>
              <a:t>als </a:t>
            </a:r>
            <a:r>
              <a:rPr lang="nl-NL" sz="2200" dirty="0" smtClean="0">
                <a:latin typeface="Consolas"/>
              </a:rPr>
              <a:t>Vertex*</a:t>
            </a:r>
            <a:r>
              <a:rPr lang="nl-NL" sz="2200" dirty="0" smtClean="0"/>
              <a:t> (voor het eerst) uit </a:t>
            </a:r>
            <a:r>
              <a:rPr lang="nl-NL" sz="2200" dirty="0"/>
              <a:t>de </a:t>
            </a:r>
            <a:r>
              <a:rPr lang="nl-NL" sz="2200" dirty="0" err="1">
                <a:latin typeface="Consolas"/>
              </a:rPr>
              <a:t>priority_queue</a:t>
            </a:r>
            <a:r>
              <a:rPr lang="nl-NL" sz="2200" dirty="0"/>
              <a:t> wordt </a:t>
            </a:r>
            <a:r>
              <a:rPr lang="nl-NL" sz="2200" dirty="0" smtClean="0"/>
              <a:t>gehaald.</a:t>
            </a:r>
          </a:p>
          <a:p>
            <a:pPr lvl="2"/>
            <a:r>
              <a:rPr lang="nl-NL" sz="2200" dirty="0" smtClean="0"/>
              <a:t>Als </a:t>
            </a:r>
            <a:r>
              <a:rPr lang="nl-NL" sz="2200" dirty="0" err="1">
                <a:latin typeface="Consolas"/>
              </a:rPr>
              <a:t>isProcessed</a:t>
            </a:r>
            <a:r>
              <a:rPr lang="nl-NL" sz="2200" dirty="0">
                <a:latin typeface="Consolas"/>
              </a:rPr>
              <a:t> </a:t>
            </a:r>
            <a:r>
              <a:rPr lang="nl-NL" sz="2200" dirty="0" smtClean="0">
                <a:latin typeface="Consolas"/>
              </a:rPr>
              <a:t>== </a:t>
            </a:r>
            <a:r>
              <a:rPr lang="nl-NL" sz="2200" dirty="0" err="1" smtClean="0">
                <a:latin typeface="Consolas"/>
              </a:rPr>
              <a:t>true</a:t>
            </a:r>
            <a:r>
              <a:rPr lang="nl-NL" sz="2200" dirty="0" smtClean="0"/>
              <a:t> als </a:t>
            </a:r>
            <a:r>
              <a:rPr lang="nl-NL" sz="2200" dirty="0" smtClean="0">
                <a:latin typeface="Consolas"/>
              </a:rPr>
              <a:t>Vertex*</a:t>
            </a:r>
            <a:r>
              <a:rPr lang="nl-NL" sz="2200" dirty="0" smtClean="0"/>
              <a:t> uit de </a:t>
            </a:r>
            <a:r>
              <a:rPr lang="nl-NL" sz="2200" dirty="0" err="1" smtClean="0">
                <a:latin typeface="Consolas"/>
              </a:rPr>
              <a:t>priority_queue</a:t>
            </a:r>
            <a:r>
              <a:rPr lang="nl-NL" sz="2200" dirty="0" smtClean="0"/>
              <a:t> wordt gehaald, hoef </a:t>
            </a:r>
            <a:r>
              <a:rPr lang="nl-NL" sz="2200" dirty="0"/>
              <a:t>je </a:t>
            </a:r>
            <a:r>
              <a:rPr lang="nl-NL" sz="2200" dirty="0" smtClean="0"/>
              <a:t>niets meer te doen.</a:t>
            </a:r>
            <a:endParaRPr lang="nl-NL" sz="2200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235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Tekstvak 5"/>
          <p:cNvSpPr txBox="1"/>
          <p:nvPr/>
        </p:nvSpPr>
        <p:spPr bwMode="auto">
          <a:xfrm>
            <a:off x="323528" y="5877272"/>
            <a:ext cx="8208912" cy="83099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>
              <a:buNone/>
            </a:pPr>
            <a:r>
              <a:rPr lang="nl-NL" sz="2400" dirty="0" smtClean="0">
                <a:latin typeface="+mn-lt"/>
              </a:rPr>
              <a:t>Vraag: Waarom moet Vertex opnieuw in de </a:t>
            </a:r>
            <a:r>
              <a:rPr lang="nl-NL" sz="2400" dirty="0" err="1" smtClean="0">
                <a:latin typeface="Consolas"/>
              </a:rPr>
              <a:t>priority_queue</a:t>
            </a:r>
            <a:r>
              <a:rPr lang="nl-NL" sz="2400" dirty="0" smtClean="0">
                <a:latin typeface="+mn-lt"/>
              </a:rPr>
              <a:t> worden geplaatst als de </a:t>
            </a:r>
            <a:r>
              <a:rPr lang="nl-NL" sz="2400" dirty="0" err="1" smtClean="0">
                <a:latin typeface="Consolas"/>
              </a:rPr>
              <a:t>cost</a:t>
            </a:r>
            <a:r>
              <a:rPr lang="nl-NL" sz="2400" dirty="0" err="1" smtClean="0">
                <a:latin typeface="+mn-lt"/>
              </a:rPr>
              <a:t>s</a:t>
            </a:r>
            <a:r>
              <a:rPr lang="nl-NL" sz="2400" dirty="0" smtClean="0">
                <a:latin typeface="+mn-lt"/>
              </a:rPr>
              <a:t> aangepast (verlaagd) zijn?</a:t>
            </a:r>
            <a:endParaRPr lang="nl-NL" sz="24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05721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Optimalisatie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85409" y="1268760"/>
            <a:ext cx="8651087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(!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pq.empty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pq.top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pq.pop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(!v-&gt;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isProcessed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v-&gt;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isProcessed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true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pt-BR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pt-BR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pt-BR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pt-BR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e: v-&gt;adjacent)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w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&lt; 0)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throw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runtime_error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"Graph has negative edges"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(w-&gt;costs &gt;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w-&gt;costs =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027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hthoek 1"/>
          <p:cNvSpPr/>
          <p:nvPr/>
        </p:nvSpPr>
        <p:spPr bwMode="auto">
          <a:xfrm>
            <a:off x="8316416" y="6453336"/>
            <a:ext cx="576064" cy="254933"/>
          </a:xfrm>
          <a:prstGeom prst="rect">
            <a:avLst/>
          </a:prstGeom>
          <a:solidFill>
            <a:schemeClr val="bg1"/>
          </a:solidFill>
          <a:ln w="12700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R="0" algn="ctr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None/>
              <a:tabLst/>
            </a:pPr>
            <a:endParaRPr kumimoji="1" lang="nl-NL" sz="2400" b="0" i="0" u="none" strike="noStrike" cap="none" normalizeH="0" baseline="0" dirty="0" smtClean="0">
              <a:ln>
                <a:noFill/>
              </a:ln>
              <a:solidFill>
                <a:srgbClr val="0000FF"/>
              </a:solidFill>
              <a:effectLst/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err="1" smtClean="0"/>
              <a:t>Dijkstra</a:t>
            </a:r>
            <a:r>
              <a:rPr lang="en-US" dirty="0" smtClean="0"/>
              <a:t> </a:t>
            </a:r>
            <a:r>
              <a:rPr lang="en-US" i="1" dirty="0" smtClean="0"/>
              <a:t>O</a:t>
            </a:r>
            <a:r>
              <a:rPr lang="en-US" dirty="0" smtClean="0"/>
              <a:t>(|</a:t>
            </a:r>
            <a:r>
              <a:rPr lang="en-US" i="1" dirty="0"/>
              <a:t>E</a:t>
            </a:r>
            <a:r>
              <a:rPr lang="en-US" dirty="0" smtClean="0"/>
              <a:t>|•</a:t>
            </a:r>
            <a:r>
              <a:rPr lang="en-US" dirty="0" err="1" smtClean="0"/>
              <a:t>log|</a:t>
            </a:r>
            <a:r>
              <a:rPr lang="en-US" i="1" dirty="0" err="1" smtClean="0"/>
              <a:t>V</a:t>
            </a:r>
            <a:r>
              <a:rPr lang="en-US" dirty="0" smtClean="0"/>
              <a:t>|)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77721" cy="5256212"/>
          </a:xfrm>
        </p:spPr>
        <p:txBody>
          <a:bodyPr/>
          <a:lstStyle/>
          <a:p>
            <a:r>
              <a:rPr lang="nl-NL" b="1" dirty="0" smtClean="0"/>
              <a:t>Orde (van geoptimaliseerde code):</a:t>
            </a:r>
            <a:endParaRPr lang="nl-NL" b="1" dirty="0"/>
          </a:p>
          <a:p>
            <a:pPr lvl="1"/>
            <a:r>
              <a:rPr lang="en-US" dirty="0" err="1" smtClean="0"/>
              <a:t>Elke</a:t>
            </a:r>
            <a:r>
              <a:rPr lang="en-US" dirty="0" smtClean="0"/>
              <a:t> </a:t>
            </a:r>
            <a:r>
              <a:rPr lang="en-US" dirty="0"/>
              <a:t>v</a:t>
            </a:r>
            <a:r>
              <a:rPr lang="en-US" dirty="0" smtClean="0"/>
              <a:t>ertex </a:t>
            </a:r>
            <a:r>
              <a:rPr lang="en-US" dirty="0" err="1" smtClean="0"/>
              <a:t>wordt</a:t>
            </a:r>
            <a:r>
              <a:rPr lang="en-US" dirty="0" smtClean="0"/>
              <a:t> 1x </a:t>
            </a:r>
            <a:r>
              <a:rPr lang="en-US" dirty="0" err="1" smtClean="0"/>
              <a:t>bezocht</a:t>
            </a:r>
            <a:r>
              <a:rPr lang="en-US" dirty="0" smtClean="0"/>
              <a:t> </a:t>
            </a:r>
            <a:r>
              <a:rPr lang="en-US" b="1" i="1" dirty="0" smtClean="0"/>
              <a:t>O</a:t>
            </a:r>
            <a:r>
              <a:rPr lang="en-US" b="1" dirty="0" smtClean="0"/>
              <a:t>(|</a:t>
            </a:r>
            <a:r>
              <a:rPr lang="en-US" b="1" i="1" dirty="0" smtClean="0"/>
              <a:t>V</a:t>
            </a:r>
            <a:r>
              <a:rPr lang="en-US" b="1" dirty="0" smtClean="0"/>
              <a:t>|)</a:t>
            </a:r>
            <a:r>
              <a:rPr lang="en-US" dirty="0" smtClean="0"/>
              <a:t>.</a:t>
            </a:r>
            <a:endParaRPr lang="nl-NL" dirty="0" smtClean="0"/>
          </a:p>
          <a:p>
            <a:pPr lvl="1"/>
            <a:r>
              <a:rPr lang="en-US" dirty="0" err="1" smtClean="0"/>
              <a:t>Daarbij</a:t>
            </a:r>
            <a:r>
              <a:rPr lang="en-US" dirty="0" smtClean="0"/>
              <a:t> </a:t>
            </a:r>
            <a:r>
              <a:rPr lang="en-US" dirty="0" err="1" smtClean="0"/>
              <a:t>worden</a:t>
            </a:r>
            <a:r>
              <a:rPr lang="en-US" dirty="0" smtClean="0"/>
              <a:t> </a:t>
            </a:r>
            <a:r>
              <a:rPr lang="en-US" dirty="0" err="1" smtClean="0"/>
              <a:t>alle</a:t>
            </a:r>
            <a:r>
              <a:rPr lang="en-US" dirty="0" smtClean="0"/>
              <a:t> adjacent vertices </a:t>
            </a:r>
            <a:r>
              <a:rPr lang="en-US" dirty="0" err="1" smtClean="0"/>
              <a:t>bekeken</a:t>
            </a:r>
            <a:r>
              <a:rPr lang="en-US" dirty="0" smtClean="0"/>
              <a:t> en (</a:t>
            </a:r>
            <a:r>
              <a:rPr lang="en-US" dirty="0" err="1" smtClean="0"/>
              <a:t>mogelijk</a:t>
            </a:r>
            <a:r>
              <a:rPr lang="en-US" dirty="0" smtClean="0"/>
              <a:t>) </a:t>
            </a:r>
            <a:r>
              <a:rPr lang="en-US" dirty="0" err="1" smtClean="0"/>
              <a:t>wordt</a:t>
            </a:r>
            <a:r>
              <a:rPr lang="en-US" dirty="0" smtClean="0"/>
              <a:t> de destination in de </a:t>
            </a:r>
            <a:r>
              <a:rPr lang="en-US" dirty="0" err="1" smtClean="0">
                <a:latin typeface="Consolas"/>
              </a:rPr>
              <a:t>priority_queue</a:t>
            </a:r>
            <a:r>
              <a:rPr lang="en-US" dirty="0" smtClean="0"/>
              <a:t> </a:t>
            </a:r>
            <a:r>
              <a:rPr lang="en-US" dirty="0" err="1" smtClean="0"/>
              <a:t>geplaatst</a:t>
            </a:r>
            <a:r>
              <a:rPr lang="en-US" dirty="0" smtClean="0"/>
              <a:t>. </a:t>
            </a:r>
          </a:p>
          <a:p>
            <a:pPr lvl="1"/>
            <a:r>
              <a:rPr lang="en-US" dirty="0" err="1" smtClean="0"/>
              <a:t>Voor</a:t>
            </a:r>
            <a:r>
              <a:rPr lang="en-US" dirty="0" smtClean="0"/>
              <a:t> </a:t>
            </a:r>
            <a:r>
              <a:rPr lang="en-US" dirty="0"/>
              <a:t>het hele </a:t>
            </a:r>
            <a:r>
              <a:rPr lang="en-US" dirty="0" err="1"/>
              <a:t>algoritme</a:t>
            </a:r>
            <a:r>
              <a:rPr lang="en-US" dirty="0"/>
              <a:t> </a:t>
            </a:r>
            <a:r>
              <a:rPr lang="en-US" dirty="0" err="1"/>
              <a:t>geldt</a:t>
            </a:r>
            <a:r>
              <a:rPr lang="en-US" dirty="0"/>
              <a:t> </a:t>
            </a:r>
            <a:r>
              <a:rPr lang="en-US" dirty="0" err="1"/>
              <a:t>dus</a:t>
            </a:r>
            <a:r>
              <a:rPr lang="en-US" dirty="0"/>
              <a:t> </a:t>
            </a:r>
            <a:r>
              <a:rPr lang="en-US" dirty="0" err="1"/>
              <a:t>dat</a:t>
            </a:r>
            <a:r>
              <a:rPr lang="en-US" dirty="0"/>
              <a:t> </a:t>
            </a:r>
            <a:r>
              <a:rPr lang="en-US" dirty="0" err="1"/>
              <a:t>elke</a:t>
            </a:r>
            <a:r>
              <a:rPr lang="en-US" dirty="0"/>
              <a:t> edge 1x </a:t>
            </a:r>
            <a:r>
              <a:rPr lang="en-US" dirty="0" err="1"/>
              <a:t>wordt</a:t>
            </a:r>
            <a:r>
              <a:rPr lang="en-US" dirty="0"/>
              <a:t> </a:t>
            </a:r>
            <a:r>
              <a:rPr lang="en-US" dirty="0" err="1"/>
              <a:t>gevolgd</a:t>
            </a:r>
            <a:r>
              <a:rPr lang="en-US" dirty="0"/>
              <a:t> </a:t>
            </a:r>
            <a:r>
              <a:rPr lang="en-US" dirty="0" err="1" smtClean="0"/>
              <a:t>waarbij</a:t>
            </a:r>
            <a:r>
              <a:rPr lang="en-US" dirty="0" smtClean="0"/>
              <a:t> </a:t>
            </a:r>
            <a:r>
              <a:rPr lang="en-US" dirty="0" err="1" smtClean="0"/>
              <a:t>iets</a:t>
            </a:r>
            <a:r>
              <a:rPr lang="en-US" dirty="0" smtClean="0"/>
              <a:t> op de </a:t>
            </a:r>
            <a:r>
              <a:rPr lang="en-US" dirty="0" err="1" smtClean="0">
                <a:latin typeface="Consolas"/>
              </a:rPr>
              <a:t>priority_queue</a:t>
            </a:r>
            <a:r>
              <a:rPr lang="en-US" dirty="0" smtClean="0"/>
              <a:t> </a:t>
            </a:r>
            <a:r>
              <a:rPr lang="en-US" dirty="0" err="1" smtClean="0"/>
              <a:t>wordt</a:t>
            </a:r>
            <a:r>
              <a:rPr lang="en-US" dirty="0" smtClean="0"/>
              <a:t> </a:t>
            </a:r>
            <a:r>
              <a:rPr lang="en-US" dirty="0" err="1" smtClean="0"/>
              <a:t>geplaatst</a:t>
            </a:r>
            <a:r>
              <a:rPr lang="en-US" dirty="0" smtClean="0"/>
              <a:t> (insert: </a:t>
            </a:r>
            <a:r>
              <a:rPr lang="en-US" i="1" dirty="0" smtClean="0"/>
              <a:t>O</a:t>
            </a:r>
            <a:r>
              <a:rPr lang="en-US" dirty="0" smtClean="0"/>
              <a:t>(log </a:t>
            </a:r>
            <a:r>
              <a:rPr lang="en-US" i="1" dirty="0" smtClean="0"/>
              <a:t>n</a:t>
            </a:r>
            <a:r>
              <a:rPr lang="en-US" dirty="0" smtClean="0"/>
              <a:t>)). </a:t>
            </a:r>
            <a:r>
              <a:rPr lang="en-US" dirty="0" err="1" smtClean="0"/>
              <a:t>Dus</a:t>
            </a:r>
            <a:r>
              <a:rPr lang="en-US" dirty="0" smtClean="0"/>
              <a:t>: </a:t>
            </a:r>
            <a:r>
              <a:rPr lang="en-US" b="1" i="1" dirty="0" smtClean="0"/>
              <a:t>O</a:t>
            </a:r>
            <a:r>
              <a:rPr lang="en-US" b="1" dirty="0" smtClean="0"/>
              <a:t>(|</a:t>
            </a:r>
            <a:r>
              <a:rPr lang="en-US" b="1" i="1" dirty="0"/>
              <a:t>E</a:t>
            </a:r>
            <a:r>
              <a:rPr lang="en-US" b="1" dirty="0"/>
              <a:t>|•</a:t>
            </a:r>
            <a:r>
              <a:rPr lang="en-US" b="1" dirty="0" err="1" smtClean="0"/>
              <a:t>log|</a:t>
            </a:r>
            <a:r>
              <a:rPr lang="en-US" b="1" i="1" dirty="0" err="1" smtClean="0"/>
              <a:t>E</a:t>
            </a:r>
            <a:r>
              <a:rPr lang="en-US" b="1" dirty="0" smtClean="0"/>
              <a:t>|)</a:t>
            </a:r>
            <a:r>
              <a:rPr lang="en-US" dirty="0" smtClean="0"/>
              <a:t>.</a:t>
            </a:r>
          </a:p>
          <a:p>
            <a:pPr lvl="2"/>
            <a:r>
              <a:rPr lang="en-US" sz="2400" dirty="0" err="1" smtClean="0"/>
              <a:t>Elke</a:t>
            </a:r>
            <a:r>
              <a:rPr lang="en-US" sz="2400" dirty="0" smtClean="0"/>
              <a:t> </a:t>
            </a:r>
            <a:r>
              <a:rPr lang="en-US" sz="2400" dirty="0"/>
              <a:t>vertex </a:t>
            </a:r>
            <a:r>
              <a:rPr lang="en-US" sz="2400" dirty="0" err="1"/>
              <a:t>minstens</a:t>
            </a:r>
            <a:r>
              <a:rPr lang="en-US" sz="2400" dirty="0"/>
              <a:t> </a:t>
            </a:r>
            <a:r>
              <a:rPr lang="en-US" sz="2400" dirty="0" err="1"/>
              <a:t>één</a:t>
            </a:r>
            <a:r>
              <a:rPr lang="en-US" sz="2400" dirty="0"/>
              <a:t> </a:t>
            </a:r>
            <a:r>
              <a:rPr lang="en-US" sz="2400" dirty="0" smtClean="0"/>
              <a:t>edge: </a:t>
            </a:r>
            <a:r>
              <a:rPr lang="en-US" sz="2400" dirty="0"/>
              <a:t>|</a:t>
            </a:r>
            <a:r>
              <a:rPr lang="en-US" sz="2400" i="1" dirty="0"/>
              <a:t>V</a:t>
            </a:r>
            <a:r>
              <a:rPr lang="en-US" sz="2400" dirty="0"/>
              <a:t>| ≤ |</a:t>
            </a:r>
            <a:r>
              <a:rPr lang="en-US" sz="2400" i="1" dirty="0"/>
              <a:t>E</a:t>
            </a:r>
            <a:r>
              <a:rPr lang="en-US" sz="2400" dirty="0"/>
              <a:t>| ≤ |</a:t>
            </a:r>
            <a:r>
              <a:rPr lang="en-US" sz="2400" i="1" dirty="0" smtClean="0"/>
              <a:t>V</a:t>
            </a:r>
            <a:r>
              <a:rPr lang="en-US" sz="2400" dirty="0" smtClean="0"/>
              <a:t>|</a:t>
            </a:r>
            <a:r>
              <a:rPr lang="en-US" sz="2400" baseline="30000" dirty="0" smtClean="0"/>
              <a:t>2</a:t>
            </a:r>
            <a:endParaRPr lang="en-US" sz="2400" dirty="0"/>
          </a:p>
          <a:p>
            <a:pPr lvl="2"/>
            <a:r>
              <a:rPr lang="en-US" sz="2400" dirty="0" err="1" smtClean="0"/>
              <a:t>log|</a:t>
            </a:r>
            <a:r>
              <a:rPr lang="en-US" sz="2400" i="1" dirty="0" err="1" smtClean="0"/>
              <a:t>V</a:t>
            </a:r>
            <a:r>
              <a:rPr lang="en-US" sz="2400" dirty="0" smtClean="0"/>
              <a:t>| </a:t>
            </a:r>
            <a:r>
              <a:rPr lang="en-US" sz="2400" dirty="0"/>
              <a:t>≤ 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E</a:t>
            </a:r>
            <a:r>
              <a:rPr lang="en-US" sz="2400" dirty="0" smtClean="0"/>
              <a:t>| </a:t>
            </a:r>
            <a:r>
              <a:rPr lang="en-US" sz="2400" dirty="0"/>
              <a:t>≤ </a:t>
            </a:r>
            <a:r>
              <a:rPr lang="en-US" sz="2400" dirty="0" smtClean="0"/>
              <a:t>log|</a:t>
            </a:r>
            <a:r>
              <a:rPr lang="en-US" sz="2400" i="1" dirty="0" smtClean="0"/>
              <a:t>V</a:t>
            </a:r>
            <a:r>
              <a:rPr lang="en-US" sz="2400" dirty="0" smtClean="0"/>
              <a:t>|</a:t>
            </a:r>
            <a:r>
              <a:rPr lang="en-US" sz="2400" baseline="30000" dirty="0" smtClean="0"/>
              <a:t>2  </a:t>
            </a:r>
          </a:p>
          <a:p>
            <a:pPr lvl="2"/>
            <a:r>
              <a:rPr lang="en-US" sz="2400" dirty="0" err="1" smtClean="0"/>
              <a:t>log|</a:t>
            </a:r>
            <a:r>
              <a:rPr lang="en-US" sz="2400" i="1" dirty="0" err="1" smtClean="0"/>
              <a:t>V</a:t>
            </a:r>
            <a:r>
              <a:rPr lang="en-US" sz="2400" dirty="0" smtClean="0"/>
              <a:t>| </a:t>
            </a:r>
            <a:r>
              <a:rPr lang="en-US" sz="2400" dirty="0"/>
              <a:t>≤ 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E</a:t>
            </a:r>
            <a:r>
              <a:rPr lang="en-US" sz="2400" dirty="0"/>
              <a:t>| ≤ </a:t>
            </a:r>
            <a:r>
              <a:rPr lang="en-US" sz="2400" dirty="0" smtClean="0"/>
              <a:t>2</a:t>
            </a:r>
            <a:r>
              <a:rPr lang="en-US" sz="2400" dirty="0"/>
              <a:t>•</a:t>
            </a:r>
            <a:r>
              <a:rPr lang="en-US" sz="2400" dirty="0" smtClean="0"/>
              <a:t>log|</a:t>
            </a:r>
            <a:r>
              <a:rPr lang="en-US" sz="2400" i="1" dirty="0" smtClean="0"/>
              <a:t>V</a:t>
            </a:r>
            <a:r>
              <a:rPr lang="en-US" sz="2400" dirty="0" smtClean="0"/>
              <a:t>|</a:t>
            </a:r>
          </a:p>
          <a:p>
            <a:pPr lvl="2"/>
            <a:r>
              <a:rPr lang="en-US" sz="2400" i="1" dirty="0" smtClean="0"/>
              <a:t>O</a:t>
            </a:r>
            <a:r>
              <a:rPr lang="en-US" sz="2400" dirty="0" smtClean="0"/>
              <a:t>(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V</a:t>
            </a:r>
            <a:r>
              <a:rPr lang="en-US" sz="2400" dirty="0" smtClean="0"/>
              <a:t>|) </a:t>
            </a:r>
            <a:r>
              <a:rPr lang="en-US" sz="2400" dirty="0"/>
              <a:t>≤ </a:t>
            </a:r>
            <a:r>
              <a:rPr lang="en-US" sz="2400" i="1" dirty="0" smtClean="0"/>
              <a:t>O</a:t>
            </a:r>
            <a:r>
              <a:rPr lang="en-US" sz="2400" dirty="0" smtClean="0"/>
              <a:t>(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E</a:t>
            </a:r>
            <a:r>
              <a:rPr lang="en-US" sz="2400" dirty="0" smtClean="0"/>
              <a:t>|) </a:t>
            </a:r>
            <a:r>
              <a:rPr lang="en-US" sz="2400" dirty="0"/>
              <a:t>≤ </a:t>
            </a:r>
            <a:r>
              <a:rPr lang="en-US" sz="2400" i="1" dirty="0" smtClean="0"/>
              <a:t>O</a:t>
            </a:r>
            <a:r>
              <a:rPr lang="en-US" sz="2400" dirty="0" smtClean="0"/>
              <a:t>(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V</a:t>
            </a:r>
            <a:r>
              <a:rPr lang="en-US" sz="2400" dirty="0" smtClean="0"/>
              <a:t>|) ↔ </a:t>
            </a:r>
            <a:r>
              <a:rPr lang="en-US" sz="2400" i="1" dirty="0" smtClean="0"/>
              <a:t>O</a:t>
            </a:r>
            <a:r>
              <a:rPr lang="en-US" sz="2400" dirty="0" smtClean="0"/>
              <a:t>(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E</a:t>
            </a:r>
            <a:r>
              <a:rPr lang="en-US" sz="2400" dirty="0"/>
              <a:t>|) </a:t>
            </a:r>
            <a:r>
              <a:rPr lang="en-US" sz="2400" dirty="0" smtClean="0"/>
              <a:t>= </a:t>
            </a:r>
            <a:r>
              <a:rPr lang="en-US" sz="2400" i="1" dirty="0" smtClean="0"/>
              <a:t>O</a:t>
            </a:r>
            <a:r>
              <a:rPr lang="en-US" sz="2400" dirty="0" smtClean="0"/>
              <a:t>(</a:t>
            </a:r>
            <a:r>
              <a:rPr lang="en-US" sz="2400" dirty="0" err="1" smtClean="0"/>
              <a:t>log|</a:t>
            </a:r>
            <a:r>
              <a:rPr lang="en-US" sz="2400" i="1" dirty="0" err="1" smtClean="0"/>
              <a:t>V</a:t>
            </a:r>
            <a:r>
              <a:rPr lang="en-US" sz="2400" dirty="0" smtClean="0"/>
              <a:t>|)</a:t>
            </a:r>
          </a:p>
          <a:p>
            <a:pPr lvl="2"/>
            <a:r>
              <a:rPr lang="en-US" sz="2400" i="1" dirty="0"/>
              <a:t>O</a:t>
            </a:r>
            <a:r>
              <a:rPr lang="en-US" sz="2400" dirty="0"/>
              <a:t>(|</a:t>
            </a:r>
            <a:r>
              <a:rPr lang="en-US" sz="2400" i="1" dirty="0"/>
              <a:t>E</a:t>
            </a:r>
            <a:r>
              <a:rPr lang="en-US" sz="2400" dirty="0"/>
              <a:t>|•</a:t>
            </a:r>
            <a:r>
              <a:rPr lang="en-US" sz="2400" dirty="0" err="1"/>
              <a:t>log|</a:t>
            </a:r>
            <a:r>
              <a:rPr lang="en-US" sz="2400" i="1" dirty="0" err="1"/>
              <a:t>E</a:t>
            </a:r>
            <a:r>
              <a:rPr lang="en-US" sz="2400" dirty="0" smtClean="0"/>
              <a:t>|) ↔ </a:t>
            </a:r>
            <a:r>
              <a:rPr lang="en-US" sz="2400" b="1" dirty="0" smtClean="0"/>
              <a:t>O</a:t>
            </a:r>
            <a:r>
              <a:rPr lang="en-US" sz="2400" b="1" dirty="0"/>
              <a:t>(|</a:t>
            </a:r>
            <a:r>
              <a:rPr lang="en-US" sz="2400" b="1" i="1" dirty="0"/>
              <a:t>E</a:t>
            </a:r>
            <a:r>
              <a:rPr lang="en-US" sz="2400" b="1" dirty="0"/>
              <a:t>|•</a:t>
            </a:r>
            <a:r>
              <a:rPr lang="en-US" sz="2400" b="1" dirty="0" err="1" smtClean="0"/>
              <a:t>log|</a:t>
            </a:r>
            <a:r>
              <a:rPr lang="en-US" sz="2400" b="1" i="1" dirty="0" err="1" smtClean="0"/>
              <a:t>V</a:t>
            </a:r>
            <a:r>
              <a:rPr lang="en-US" sz="2400" b="1" dirty="0" smtClean="0"/>
              <a:t>|)</a:t>
            </a:r>
            <a:endParaRPr lang="en-US" sz="2400" b="1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237</a:t>
            </a:fld>
            <a:endParaRPr kumimoji="0" lang="en-US" sz="1600" dirty="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4943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 smtClean="0"/>
              <a:t>Negative-weighted</a:t>
            </a:r>
            <a:r>
              <a:rPr lang="nl-NL" dirty="0" smtClean="0"/>
              <a:t> </a:t>
            </a:r>
            <a:r>
              <a:rPr lang="nl-NL" dirty="0" err="1" smtClean="0"/>
              <a:t>shortest</a:t>
            </a:r>
            <a:r>
              <a:rPr lang="nl-NL" dirty="0" smtClean="0"/>
              <a:t> </a:t>
            </a:r>
            <a:r>
              <a:rPr lang="nl-NL" dirty="0" err="1" smtClean="0"/>
              <a:t>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 err="1"/>
              <a:t>Bellman</a:t>
            </a:r>
            <a:r>
              <a:rPr lang="nl-NL" dirty="0"/>
              <a:t>-Ford algoritme</a:t>
            </a:r>
          </a:p>
          <a:p>
            <a:r>
              <a:rPr lang="nl-NL" dirty="0" smtClean="0"/>
              <a:t>Het </a:t>
            </a:r>
            <a:r>
              <a:rPr lang="nl-NL" dirty="0"/>
              <a:t>is nu niet meer mogelijk </a:t>
            </a:r>
            <a:r>
              <a:rPr lang="nl-NL" dirty="0" smtClean="0"/>
              <a:t>om elke </a:t>
            </a:r>
            <a:r>
              <a:rPr lang="nl-NL" dirty="0"/>
              <a:t>vertex maar 1x </a:t>
            </a:r>
            <a:r>
              <a:rPr lang="nl-NL" dirty="0" smtClean="0"/>
              <a:t>te “</a:t>
            </a:r>
            <a:r>
              <a:rPr lang="nl-NL" dirty="0"/>
              <a:t>bezoeken”.</a:t>
            </a:r>
          </a:p>
          <a:p>
            <a:r>
              <a:rPr lang="nl-NL" dirty="0"/>
              <a:t>Telkens als </a:t>
            </a:r>
            <a:r>
              <a:rPr lang="nl-NL" dirty="0" err="1"/>
              <a:t>costs</a:t>
            </a:r>
            <a:r>
              <a:rPr lang="nl-NL" dirty="0"/>
              <a:t> van een vertex wordt aangepast moet deze vertex opnieuw “bezocht” worden</a:t>
            </a:r>
            <a:r>
              <a:rPr lang="nl-NL" dirty="0" smtClean="0"/>
              <a:t>.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370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3551322" y="3636838"/>
            <a:ext cx="210740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/>
              <a:t>Bellman</a:t>
            </a:r>
            <a:r>
              <a:rPr lang="nl-NL" dirty="0"/>
              <a:t>-Ford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239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687598" y="4690938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2864729" y="33622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>
                <a:latin typeface="+mn-lt"/>
              </a:rPr>
              <a:t>V0</a:t>
            </a: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193467" y="46957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5658729" y="332727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6776329" y="46322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V="1">
            <a:off x="2235037" y="3979738"/>
            <a:ext cx="718591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2408323" y="5046538"/>
            <a:ext cx="178514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 flipH="1">
            <a:off x="4809417" y="4005138"/>
            <a:ext cx="1001712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 flipH="1" flipV="1">
            <a:off x="6293729" y="3928938"/>
            <a:ext cx="6731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21"/>
          <p:cNvSpPr>
            <a:spLocks noChangeShapeType="1"/>
          </p:cNvSpPr>
          <p:nvPr/>
        </p:nvSpPr>
        <p:spPr bwMode="auto">
          <a:xfrm>
            <a:off x="4914192" y="5046538"/>
            <a:ext cx="18621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33" name="Text Box 47"/>
          <p:cNvSpPr txBox="1">
            <a:spLocks noChangeArrowheads="1"/>
          </p:cNvSpPr>
          <p:nvPr/>
        </p:nvSpPr>
        <p:spPr bwMode="auto">
          <a:xfrm>
            <a:off x="3746338" y="3879726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4" name="Text Box 48"/>
          <p:cNvSpPr txBox="1">
            <a:spLocks noChangeArrowheads="1"/>
          </p:cNvSpPr>
          <p:nvPr/>
        </p:nvSpPr>
        <p:spPr bwMode="auto">
          <a:xfrm>
            <a:off x="4059076" y="3212976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35" name="Text Box 50"/>
          <p:cNvSpPr txBox="1">
            <a:spLocks noChangeArrowheads="1"/>
          </p:cNvSpPr>
          <p:nvPr/>
        </p:nvSpPr>
        <p:spPr bwMode="auto">
          <a:xfrm>
            <a:off x="6372200" y="3886076"/>
            <a:ext cx="72231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4</a:t>
            </a:r>
          </a:p>
        </p:txBody>
      </p:sp>
      <p:sp>
        <p:nvSpPr>
          <p:cNvPr id="36" name="Text Box 51"/>
          <p:cNvSpPr txBox="1">
            <a:spLocks noChangeArrowheads="1"/>
          </p:cNvSpPr>
          <p:nvPr/>
        </p:nvSpPr>
        <p:spPr bwMode="auto">
          <a:xfrm>
            <a:off x="5004048" y="3984607"/>
            <a:ext cx="44435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-3</a:t>
            </a:r>
          </a:p>
        </p:txBody>
      </p:sp>
      <p:sp>
        <p:nvSpPr>
          <p:cNvPr id="37" name="Text Box 52"/>
          <p:cNvSpPr txBox="1">
            <a:spLocks noChangeArrowheads="1"/>
          </p:cNvSpPr>
          <p:nvPr/>
        </p:nvSpPr>
        <p:spPr bwMode="auto">
          <a:xfrm>
            <a:off x="3009738" y="4641726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38" name="Text Box 55"/>
          <p:cNvSpPr txBox="1">
            <a:spLocks noChangeArrowheads="1"/>
          </p:cNvSpPr>
          <p:nvPr/>
        </p:nvSpPr>
        <p:spPr bwMode="auto">
          <a:xfrm>
            <a:off x="2235038" y="4044826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9" name="Text Box 56"/>
          <p:cNvSpPr txBox="1">
            <a:spLocks noChangeArrowheads="1"/>
          </p:cNvSpPr>
          <p:nvPr/>
        </p:nvSpPr>
        <p:spPr bwMode="auto">
          <a:xfrm>
            <a:off x="5602447" y="4667126"/>
            <a:ext cx="44435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-2</a:t>
            </a:r>
          </a:p>
        </p:txBody>
      </p:sp>
      <p:sp>
        <p:nvSpPr>
          <p:cNvPr id="51" name="Line 14"/>
          <p:cNvSpPr>
            <a:spLocks noChangeShapeType="1"/>
          </p:cNvSpPr>
          <p:nvPr/>
        </p:nvSpPr>
        <p:spPr bwMode="auto">
          <a:xfrm>
            <a:off x="3484385" y="3957966"/>
            <a:ext cx="953725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" name="Tekstvak 1"/>
          <p:cNvSpPr txBox="1"/>
          <p:nvPr/>
        </p:nvSpPr>
        <p:spPr bwMode="auto">
          <a:xfrm>
            <a:off x="899592" y="1229851"/>
            <a:ext cx="7102064" cy="164352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square" rtlCol="0">
            <a:spAutoFit/>
          </a:bodyPr>
          <a:lstStyle/>
          <a:p>
            <a:pPr algn="ctr">
              <a:buNone/>
            </a:pPr>
            <a:r>
              <a:rPr lang="nl-NL" sz="2400" dirty="0">
                <a:latin typeface="+mn-lt"/>
              </a:rPr>
              <a:t>Telkens als </a:t>
            </a:r>
            <a:r>
              <a:rPr lang="nl-NL" sz="2400" dirty="0" err="1">
                <a:latin typeface="+mn-lt"/>
              </a:rPr>
              <a:t>costs</a:t>
            </a:r>
            <a:r>
              <a:rPr lang="nl-NL" sz="2400" dirty="0">
                <a:latin typeface="+mn-lt"/>
              </a:rPr>
              <a:t> van een vertex wordt aangepast moet deze vertex opnieuw “bezocht” worden</a:t>
            </a:r>
            <a:r>
              <a:rPr lang="nl-NL" sz="2400" dirty="0" smtClean="0">
                <a:latin typeface="+mn-lt"/>
              </a:rPr>
              <a:t>.</a:t>
            </a:r>
          </a:p>
          <a:p>
            <a:pPr algn="ctr">
              <a:buNone/>
            </a:pPr>
            <a:r>
              <a:rPr lang="nl-NL" sz="2400" dirty="0" smtClean="0">
                <a:latin typeface="+mn-lt"/>
              </a:rPr>
              <a:t>Gebruik een queue om te onthouden welke </a:t>
            </a:r>
            <a:r>
              <a:rPr lang="nl-NL" sz="2400" dirty="0" err="1" smtClean="0">
                <a:latin typeface="+mn-lt"/>
              </a:rPr>
              <a:t>vertices</a:t>
            </a:r>
            <a:r>
              <a:rPr lang="nl-NL" sz="2400" dirty="0" smtClean="0">
                <a:latin typeface="+mn-lt"/>
              </a:rPr>
              <a:t> je nog moet doen</a:t>
            </a:r>
          </a:p>
        </p:txBody>
      </p:sp>
    </p:spTree>
    <p:extLst>
      <p:ext uri="{BB962C8B-B14F-4D97-AF65-F5344CB8AC3E}">
        <p14:creationId xmlns:p14="http://schemas.microsoft.com/office/powerpoint/2010/main" val="4124462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 smtClean="0"/>
              <a:t>Negative-weighted</a:t>
            </a:r>
            <a:r>
              <a:rPr lang="nl-NL" dirty="0" smtClean="0"/>
              <a:t> </a:t>
            </a:r>
            <a:r>
              <a:rPr lang="nl-NL" dirty="0" err="1" smtClean="0"/>
              <a:t>shortest</a:t>
            </a:r>
            <a:r>
              <a:rPr lang="nl-NL" dirty="0" smtClean="0"/>
              <a:t> </a:t>
            </a:r>
            <a:r>
              <a:rPr lang="nl-NL" dirty="0" err="1" smtClean="0"/>
              <a:t>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 smtClean="0"/>
              <a:t>Een </a:t>
            </a:r>
            <a:r>
              <a:rPr lang="nl-NL" dirty="0" err="1"/>
              <a:t>negative-cost</a:t>
            </a:r>
            <a:r>
              <a:rPr lang="nl-NL" dirty="0"/>
              <a:t> </a:t>
            </a:r>
            <a:r>
              <a:rPr lang="nl-NL" dirty="0" err="1"/>
              <a:t>cycle</a:t>
            </a:r>
            <a:r>
              <a:rPr lang="nl-NL" dirty="0"/>
              <a:t> </a:t>
            </a:r>
            <a:r>
              <a:rPr lang="nl-NL" dirty="0" smtClean="0"/>
              <a:t>moet herkend </a:t>
            </a:r>
            <a:r>
              <a:rPr lang="nl-NL" dirty="0"/>
              <a:t>worden.</a:t>
            </a:r>
          </a:p>
          <a:p>
            <a:r>
              <a:rPr lang="nl-NL" dirty="0" smtClean="0"/>
              <a:t>Als </a:t>
            </a:r>
            <a:r>
              <a:rPr lang="nl-NL" dirty="0"/>
              <a:t>een vertex |</a:t>
            </a:r>
            <a:r>
              <a:rPr lang="nl-NL" i="1" dirty="0"/>
              <a:t>V</a:t>
            </a:r>
            <a:r>
              <a:rPr lang="nl-NL" dirty="0"/>
              <a:t>| </a:t>
            </a:r>
            <a:r>
              <a:rPr lang="nl-NL" dirty="0" smtClean="0"/>
              <a:t>keer </a:t>
            </a:r>
            <a:r>
              <a:rPr lang="nl-NL" dirty="0"/>
              <a:t>bezocht is</a:t>
            </a:r>
            <a:r>
              <a:rPr lang="nl-NL" dirty="0" smtClean="0"/>
              <a:t>, is </a:t>
            </a:r>
            <a:r>
              <a:rPr lang="nl-NL" dirty="0"/>
              <a:t>er </a:t>
            </a:r>
            <a:r>
              <a:rPr lang="nl-NL" dirty="0" err="1"/>
              <a:t>negative-cost</a:t>
            </a:r>
            <a:r>
              <a:rPr lang="nl-NL" dirty="0"/>
              <a:t> </a:t>
            </a:r>
            <a:r>
              <a:rPr lang="nl-NL" dirty="0" err="1" smtClean="0"/>
              <a:t>cycle</a:t>
            </a:r>
            <a:r>
              <a:rPr lang="nl-NL" dirty="0" smtClean="0"/>
              <a:t> aanwezig</a:t>
            </a:r>
            <a:r>
              <a:rPr lang="nl-NL" dirty="0"/>
              <a:t>.</a:t>
            </a:r>
          </a:p>
          <a:p>
            <a:r>
              <a:rPr lang="nl-NL" dirty="0" smtClean="0"/>
              <a:t>Elke </a:t>
            </a:r>
            <a:r>
              <a:rPr lang="nl-NL" dirty="0" err="1" smtClean="0"/>
              <a:t>edge</a:t>
            </a:r>
            <a:r>
              <a:rPr lang="nl-NL" dirty="0" smtClean="0"/>
              <a:t> die je volgt kan er voor zorgen dat je een vertex opnieuw moet bezoeken:  </a:t>
            </a:r>
            <a:r>
              <a:rPr lang="nl-NL" b="1" i="1" dirty="0"/>
              <a:t>O</a:t>
            </a:r>
            <a:r>
              <a:rPr lang="nl-NL" b="1" dirty="0"/>
              <a:t>(|</a:t>
            </a:r>
            <a:r>
              <a:rPr lang="nl-NL" b="1" i="1" dirty="0"/>
              <a:t>E</a:t>
            </a:r>
            <a:r>
              <a:rPr lang="nl-NL" b="1" dirty="0"/>
              <a:t>|•|</a:t>
            </a:r>
            <a:r>
              <a:rPr lang="nl-NL" b="1" i="1" dirty="0"/>
              <a:t>V</a:t>
            </a:r>
            <a:r>
              <a:rPr lang="nl-NL" b="1" dirty="0"/>
              <a:t>|)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64644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034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 smtClean="0"/>
              <a:t>Negative-weighted</a:t>
            </a:r>
            <a:r>
              <a:rPr lang="nl-NL" dirty="0" smtClean="0"/>
              <a:t> </a:t>
            </a:r>
            <a:r>
              <a:rPr lang="nl-NL" dirty="0" err="1" smtClean="0"/>
              <a:t>shortest</a:t>
            </a:r>
            <a:r>
              <a:rPr lang="nl-NL" dirty="0" smtClean="0"/>
              <a:t> </a:t>
            </a:r>
            <a:r>
              <a:rPr lang="nl-NL" dirty="0" err="1" smtClean="0"/>
              <a:t>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/>
              <a:t>Zet start vertex in een </a:t>
            </a:r>
            <a:r>
              <a:rPr lang="nl-NL" dirty="0">
                <a:solidFill>
                  <a:srgbClr val="0000FF"/>
                </a:solidFill>
              </a:rPr>
              <a:t>queue</a:t>
            </a:r>
            <a:r>
              <a:rPr lang="nl-NL" dirty="0"/>
              <a:t>.</a:t>
            </a:r>
          </a:p>
          <a:p>
            <a:r>
              <a:rPr lang="nl-NL" dirty="0" smtClean="0"/>
              <a:t>Zolang </a:t>
            </a:r>
            <a:r>
              <a:rPr lang="nl-NL" dirty="0"/>
              <a:t>queue niet leeg:</a:t>
            </a:r>
          </a:p>
          <a:p>
            <a:pPr lvl="1"/>
            <a:r>
              <a:rPr lang="nl-NL" dirty="0" smtClean="0"/>
              <a:t>Haal </a:t>
            </a:r>
            <a:r>
              <a:rPr lang="nl-NL" dirty="0"/>
              <a:t>vertex </a:t>
            </a:r>
            <a:r>
              <a:rPr lang="nl-NL" i="1" dirty="0"/>
              <a:t>v </a:t>
            </a:r>
            <a:r>
              <a:rPr lang="nl-NL" dirty="0"/>
              <a:t>uit queue.</a:t>
            </a:r>
          </a:p>
          <a:p>
            <a:pPr lvl="1"/>
            <a:r>
              <a:rPr lang="nl-NL" dirty="0" smtClean="0"/>
              <a:t>Als </a:t>
            </a:r>
            <a:r>
              <a:rPr lang="nl-NL" i="1" dirty="0"/>
              <a:t>v </a:t>
            </a:r>
            <a:r>
              <a:rPr lang="nl-NL" dirty="0"/>
              <a:t>|</a:t>
            </a:r>
            <a:r>
              <a:rPr lang="nl-NL" i="1" dirty="0"/>
              <a:t>V</a:t>
            </a:r>
            <a:r>
              <a:rPr lang="nl-NL" dirty="0"/>
              <a:t>| keer in de queue </a:t>
            </a:r>
            <a:r>
              <a:rPr lang="nl-NL" dirty="0" smtClean="0"/>
              <a:t>heeft gestaan</a:t>
            </a:r>
            <a:endParaRPr lang="nl-NL" dirty="0"/>
          </a:p>
          <a:p>
            <a:pPr lvl="2"/>
            <a:r>
              <a:rPr lang="nl-NL" sz="2400" dirty="0" smtClean="0"/>
              <a:t>rapporteer </a:t>
            </a:r>
            <a:r>
              <a:rPr lang="nl-NL" sz="2400" dirty="0" err="1"/>
              <a:t>negative-cost</a:t>
            </a:r>
            <a:r>
              <a:rPr lang="nl-NL" sz="2400" dirty="0"/>
              <a:t> </a:t>
            </a:r>
            <a:r>
              <a:rPr lang="nl-NL" sz="2400" dirty="0" err="1" smtClean="0"/>
              <a:t>cycle</a:t>
            </a:r>
            <a:r>
              <a:rPr lang="nl-NL" sz="2400" dirty="0" smtClean="0"/>
              <a:t> en </a:t>
            </a:r>
            <a:r>
              <a:rPr lang="nl-NL" sz="2400" dirty="0"/>
              <a:t>stop</a:t>
            </a:r>
          </a:p>
          <a:p>
            <a:pPr lvl="1"/>
            <a:r>
              <a:rPr lang="nl-NL" dirty="0" smtClean="0"/>
              <a:t>Voor </a:t>
            </a:r>
            <a:r>
              <a:rPr lang="nl-NL" dirty="0"/>
              <a:t>alle </a:t>
            </a:r>
            <a:r>
              <a:rPr lang="nl-NL" dirty="0" err="1"/>
              <a:t>adjacent</a:t>
            </a:r>
            <a:r>
              <a:rPr lang="nl-NL" dirty="0"/>
              <a:t> </a:t>
            </a:r>
            <a:r>
              <a:rPr lang="nl-NL" dirty="0" err="1"/>
              <a:t>vertices</a:t>
            </a:r>
            <a:r>
              <a:rPr lang="nl-NL" dirty="0"/>
              <a:t> </a:t>
            </a:r>
            <a:r>
              <a:rPr lang="nl-NL" i="1" dirty="0"/>
              <a:t>w</a:t>
            </a:r>
            <a:r>
              <a:rPr lang="nl-NL" dirty="0"/>
              <a:t>:</a:t>
            </a:r>
          </a:p>
          <a:p>
            <a:pPr lvl="2"/>
            <a:r>
              <a:rPr lang="nl-NL" sz="2400" dirty="0" smtClean="0"/>
              <a:t>Als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r>
              <a:rPr lang="nl-NL" sz="2400" dirty="0"/>
              <a:t>&gt;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i="1" dirty="0" smtClean="0"/>
              <a:t> </a:t>
            </a:r>
            <a:r>
              <a:rPr lang="nl-NL" sz="2400" dirty="0"/>
              <a:t>+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baseline="-25000" dirty="0" err="1" smtClean="0"/>
              <a:t>,</a:t>
            </a:r>
            <a:r>
              <a:rPr lang="nl-NL" sz="2400" i="1" baseline="-25000" dirty="0" err="1" smtClean="0"/>
              <a:t>w</a:t>
            </a:r>
            <a:endParaRPr lang="nl-NL" sz="2400" i="1" baseline="-25000" dirty="0"/>
          </a:p>
          <a:p>
            <a:pPr lvl="3"/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w</a:t>
            </a:r>
            <a:r>
              <a:rPr lang="nl-NL" sz="2400" i="1" dirty="0" smtClean="0"/>
              <a:t> </a:t>
            </a:r>
            <a:r>
              <a:rPr lang="nl-NL" sz="2400" dirty="0"/>
              <a:t>=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i="1" dirty="0" smtClean="0"/>
              <a:t> </a:t>
            </a:r>
            <a:r>
              <a:rPr lang="nl-NL" sz="2400" dirty="0"/>
              <a:t>+ </a:t>
            </a:r>
            <a:r>
              <a:rPr lang="nl-NL" sz="2400" dirty="0" err="1" smtClean="0"/>
              <a:t>costs</a:t>
            </a:r>
            <a:r>
              <a:rPr lang="nl-NL" sz="2400" i="1" baseline="-25000" dirty="0" err="1" smtClean="0"/>
              <a:t>v</a:t>
            </a:r>
            <a:r>
              <a:rPr lang="nl-NL" sz="2400" baseline="-25000" dirty="0" err="1" smtClean="0"/>
              <a:t>,</a:t>
            </a:r>
            <a:r>
              <a:rPr lang="nl-NL" sz="2400" i="1" baseline="-25000" dirty="0" err="1" smtClean="0"/>
              <a:t>w</a:t>
            </a:r>
            <a:endParaRPr lang="nl-NL" sz="2400" i="1" baseline="-25000" dirty="0"/>
          </a:p>
          <a:p>
            <a:pPr lvl="3"/>
            <a:r>
              <a:rPr lang="nl-NL" sz="2400" dirty="0" smtClean="0"/>
              <a:t>Als </a:t>
            </a:r>
            <a:r>
              <a:rPr lang="nl-NL" sz="2400" i="1" dirty="0"/>
              <a:t>w </a:t>
            </a:r>
            <a:r>
              <a:rPr lang="nl-NL" sz="2400" dirty="0"/>
              <a:t>niet in de </a:t>
            </a:r>
            <a:r>
              <a:rPr lang="nl-NL" sz="2400" dirty="0" smtClean="0"/>
              <a:t>queue staat</a:t>
            </a:r>
            <a:r>
              <a:rPr lang="nl-NL" sz="2400" dirty="0"/>
              <a:t>:</a:t>
            </a:r>
          </a:p>
          <a:p>
            <a:pPr lvl="4"/>
            <a:r>
              <a:rPr lang="nl-NL" sz="2400" dirty="0" smtClean="0"/>
              <a:t>Zet </a:t>
            </a:r>
            <a:r>
              <a:rPr lang="nl-NL" sz="2400" dirty="0"/>
              <a:t>vertex </a:t>
            </a:r>
            <a:r>
              <a:rPr lang="nl-NL" sz="2400" i="1" dirty="0"/>
              <a:t>w </a:t>
            </a:r>
            <a:r>
              <a:rPr lang="nl-NL" sz="2400" dirty="0"/>
              <a:t>in de queue.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7747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 smtClean="0"/>
              <a:t>Negative-weighted</a:t>
            </a:r>
            <a:r>
              <a:rPr lang="nl-NL" dirty="0" smtClean="0"/>
              <a:t> </a:t>
            </a:r>
            <a:r>
              <a:rPr lang="nl-NL" dirty="0" err="1" smtClean="0"/>
              <a:t>shortest</a:t>
            </a:r>
            <a:r>
              <a:rPr lang="nl-NL" dirty="0" smtClean="0"/>
              <a:t> </a:t>
            </a:r>
            <a:r>
              <a:rPr lang="nl-NL" dirty="0" err="1" smtClean="0"/>
              <a:t>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r>
              <a:rPr lang="nl-NL" dirty="0" smtClean="0"/>
              <a:t>Hulpvariabelen in </a:t>
            </a:r>
            <a:r>
              <a:rPr lang="nl-NL" dirty="0" smtClean="0">
                <a:latin typeface="Consolas"/>
              </a:rPr>
              <a:t>Vertex</a:t>
            </a:r>
            <a:r>
              <a:rPr lang="nl-NL" dirty="0" smtClean="0"/>
              <a:t>:</a:t>
            </a:r>
          </a:p>
          <a:p>
            <a:pPr lvl="1"/>
            <a:r>
              <a:rPr lang="nl-NL" dirty="0" err="1">
                <a:solidFill>
                  <a:srgbClr val="0000FF"/>
                </a:solidFill>
                <a:latin typeface="Consolas"/>
              </a:rPr>
              <a:t>unsigned</a:t>
            </a:r>
            <a:r>
              <a:rPr lang="nl-NL" dirty="0">
                <a:solidFill>
                  <a:srgbClr val="0000FF"/>
                </a:solidFill>
                <a:latin typeface="Consolas"/>
              </a:rPr>
              <a:t> int </a:t>
            </a:r>
            <a:r>
              <a:rPr lang="nl-NL" dirty="0" err="1" smtClean="0">
                <a:latin typeface="Consolas"/>
              </a:rPr>
              <a:t>timesQueued</a:t>
            </a:r>
            <a:r>
              <a:rPr lang="nl-NL" dirty="0" smtClean="0">
                <a:latin typeface="Consolas"/>
              </a:rPr>
              <a:t/>
            </a:r>
            <a:br>
              <a:rPr lang="nl-NL" dirty="0" smtClean="0">
                <a:latin typeface="Consolas"/>
              </a:rPr>
            </a:br>
            <a:r>
              <a:rPr lang="en-US" dirty="0" err="1" smtClean="0"/>
              <a:t>aantal</a:t>
            </a:r>
            <a:r>
              <a:rPr lang="en-US" dirty="0" smtClean="0"/>
              <a:t> </a:t>
            </a:r>
            <a:r>
              <a:rPr lang="en-US" dirty="0" err="1" smtClean="0"/>
              <a:t>keer</a:t>
            </a:r>
            <a:r>
              <a:rPr lang="en-US" dirty="0" smtClean="0"/>
              <a:t> </a:t>
            </a:r>
            <a:r>
              <a:rPr lang="en-US" dirty="0" err="1" smtClean="0"/>
              <a:t>dat</a:t>
            </a:r>
            <a:r>
              <a:rPr lang="en-US" dirty="0" smtClean="0"/>
              <a:t> </a:t>
            </a:r>
            <a:r>
              <a:rPr lang="en-US" dirty="0" err="1" smtClean="0"/>
              <a:t>deze</a:t>
            </a:r>
            <a:r>
              <a:rPr lang="en-US" dirty="0" smtClean="0"/>
              <a:t> vertex in de queue is </a:t>
            </a:r>
            <a:r>
              <a:rPr lang="en-US" dirty="0" err="1" smtClean="0"/>
              <a:t>gezet</a:t>
            </a:r>
            <a:endParaRPr lang="nl-NL" dirty="0" smtClean="0">
              <a:latin typeface="Consolas"/>
            </a:endParaRPr>
          </a:p>
          <a:p>
            <a:pPr lvl="1"/>
            <a:r>
              <a:rPr lang="nl-NL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dirty="0" smtClean="0">
                <a:latin typeface="Consolas"/>
              </a:rPr>
              <a:t> </a:t>
            </a:r>
            <a:r>
              <a:rPr lang="nl-NL" dirty="0" err="1" smtClean="0">
                <a:latin typeface="Consolas"/>
              </a:rPr>
              <a:t>isOnQueue</a:t>
            </a:r>
            <a:r>
              <a:rPr lang="nl-NL" dirty="0" smtClean="0">
                <a:latin typeface="Consolas"/>
              </a:rPr>
              <a:t/>
            </a:r>
            <a:br>
              <a:rPr lang="nl-NL" dirty="0" smtClean="0">
                <a:latin typeface="Consolas"/>
              </a:rPr>
            </a:br>
            <a:r>
              <a:rPr lang="en-US" dirty="0" err="1" smtClean="0"/>
              <a:t>deze</a:t>
            </a:r>
            <a:r>
              <a:rPr lang="en-US" dirty="0" smtClean="0"/>
              <a:t> vertex </a:t>
            </a:r>
            <a:r>
              <a:rPr lang="en-US" dirty="0" err="1" smtClean="0"/>
              <a:t>staat</a:t>
            </a:r>
            <a:r>
              <a:rPr lang="en-US" dirty="0" smtClean="0"/>
              <a:t> op </a:t>
            </a:r>
            <a:r>
              <a:rPr lang="en-US" dirty="0" err="1" smtClean="0"/>
              <a:t>dit</a:t>
            </a:r>
            <a:r>
              <a:rPr lang="en-US" dirty="0" smtClean="0"/>
              <a:t> moment in de queue</a:t>
            </a:r>
            <a:endParaRPr lang="nl-NL" dirty="0">
              <a:latin typeface="Consolas"/>
            </a:endParaRP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8356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/>
              <a:t>Bellman</a:t>
            </a:r>
            <a:r>
              <a:rPr lang="nl-NL" dirty="0"/>
              <a:t>-Ford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2"/>
            <a:ext cx="8389689" cy="5589587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::negative(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reset();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start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start-&gt;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*&gt; q;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(start);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start-&gt;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isOnQueue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true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start-&gt;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timesQueued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+= 1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   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see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next page</a:t>
            </a: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664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/>
              <a:t>Bellman</a:t>
            </a:r>
            <a:r>
              <a:rPr lang="nl-NL" dirty="0"/>
              <a:t>-Ford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102972"/>
            <a:ext cx="8389689" cy="5589587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while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(!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q.empty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q.front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v-&gt;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isOnQueue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false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(v-&gt;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timesQueued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&gt;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vertices.size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throw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runtime_error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"Negative cycle detected"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pt-BR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pt-BR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e: v-&gt;adjacent)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w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(w-&gt;costs &gt;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w-&gt;costs =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timesQueued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+= 1;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(!w-&gt;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isOnQueue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isOnQueue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true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8547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3551322" y="2532169"/>
            <a:ext cx="210740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/>
              <a:t>Bellman</a:t>
            </a:r>
            <a:r>
              <a:rPr lang="nl-NL" dirty="0"/>
              <a:t>-Ford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687598" y="3586269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2864729" y="2257532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>
                <a:latin typeface="+mn-lt"/>
              </a:rPr>
              <a:t>V0</a:t>
            </a: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193467" y="3591032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5658729" y="2222607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6776329" y="3527532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V="1">
            <a:off x="2235037" y="2875069"/>
            <a:ext cx="718591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2408323" y="3941869"/>
            <a:ext cx="178514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 flipH="1">
            <a:off x="4809417" y="2900469"/>
            <a:ext cx="1001712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 flipH="1" flipV="1">
            <a:off x="6293729" y="2824269"/>
            <a:ext cx="6731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21"/>
          <p:cNvSpPr>
            <a:spLocks noChangeShapeType="1"/>
          </p:cNvSpPr>
          <p:nvPr/>
        </p:nvSpPr>
        <p:spPr bwMode="auto">
          <a:xfrm>
            <a:off x="4914192" y="3941869"/>
            <a:ext cx="18621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33" name="Text Box 47"/>
          <p:cNvSpPr txBox="1">
            <a:spLocks noChangeArrowheads="1"/>
          </p:cNvSpPr>
          <p:nvPr/>
        </p:nvSpPr>
        <p:spPr bwMode="auto">
          <a:xfrm>
            <a:off x="3746338" y="277505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4" name="Text Box 48"/>
          <p:cNvSpPr txBox="1">
            <a:spLocks noChangeArrowheads="1"/>
          </p:cNvSpPr>
          <p:nvPr/>
        </p:nvSpPr>
        <p:spPr bwMode="auto">
          <a:xfrm>
            <a:off x="4059076" y="210830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35" name="Text Box 50"/>
          <p:cNvSpPr txBox="1">
            <a:spLocks noChangeArrowheads="1"/>
          </p:cNvSpPr>
          <p:nvPr/>
        </p:nvSpPr>
        <p:spPr bwMode="auto">
          <a:xfrm>
            <a:off x="6372200" y="2781407"/>
            <a:ext cx="72231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4</a:t>
            </a:r>
          </a:p>
        </p:txBody>
      </p:sp>
      <p:sp>
        <p:nvSpPr>
          <p:cNvPr id="36" name="Text Box 51"/>
          <p:cNvSpPr txBox="1">
            <a:spLocks noChangeArrowheads="1"/>
          </p:cNvSpPr>
          <p:nvPr/>
        </p:nvSpPr>
        <p:spPr bwMode="auto">
          <a:xfrm>
            <a:off x="5004048" y="2879938"/>
            <a:ext cx="44435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-3</a:t>
            </a:r>
          </a:p>
        </p:txBody>
      </p:sp>
      <p:sp>
        <p:nvSpPr>
          <p:cNvPr id="37" name="Text Box 52"/>
          <p:cNvSpPr txBox="1">
            <a:spLocks noChangeArrowheads="1"/>
          </p:cNvSpPr>
          <p:nvPr/>
        </p:nvSpPr>
        <p:spPr bwMode="auto">
          <a:xfrm>
            <a:off x="3009738" y="353705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38" name="Text Box 55"/>
          <p:cNvSpPr txBox="1">
            <a:spLocks noChangeArrowheads="1"/>
          </p:cNvSpPr>
          <p:nvPr/>
        </p:nvSpPr>
        <p:spPr bwMode="auto">
          <a:xfrm>
            <a:off x="2235038" y="294015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9" name="Text Box 56"/>
          <p:cNvSpPr txBox="1">
            <a:spLocks noChangeArrowheads="1"/>
          </p:cNvSpPr>
          <p:nvPr/>
        </p:nvSpPr>
        <p:spPr bwMode="auto">
          <a:xfrm>
            <a:off x="5602447" y="3562457"/>
            <a:ext cx="44435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-2</a:t>
            </a:r>
          </a:p>
        </p:txBody>
      </p:sp>
      <p:sp>
        <p:nvSpPr>
          <p:cNvPr id="51" name="Line 14"/>
          <p:cNvSpPr>
            <a:spLocks noChangeShapeType="1"/>
          </p:cNvSpPr>
          <p:nvPr/>
        </p:nvSpPr>
        <p:spPr bwMode="auto">
          <a:xfrm>
            <a:off x="3484385" y="2853297"/>
            <a:ext cx="953725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113708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Line 12"/>
          <p:cNvSpPr>
            <a:spLocks noChangeShapeType="1"/>
          </p:cNvSpPr>
          <p:nvPr/>
        </p:nvSpPr>
        <p:spPr bwMode="auto">
          <a:xfrm>
            <a:off x="3585454" y="2532169"/>
            <a:ext cx="2073275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3" name="Line 14"/>
          <p:cNvSpPr>
            <a:spLocks noChangeShapeType="1"/>
          </p:cNvSpPr>
          <p:nvPr/>
        </p:nvSpPr>
        <p:spPr bwMode="auto">
          <a:xfrm>
            <a:off x="3484385" y="2853297"/>
            <a:ext cx="953725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 err="1"/>
              <a:t>Bellman</a:t>
            </a:r>
            <a:r>
              <a:rPr lang="nl-NL" dirty="0"/>
              <a:t>-Ford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687598" y="3586269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V2</a:t>
            </a:r>
          </a:p>
        </p:txBody>
      </p:sp>
      <p:sp>
        <p:nvSpPr>
          <p:cNvPr id="7" name="Oval 5"/>
          <p:cNvSpPr>
            <a:spLocks noChangeArrowheads="1"/>
          </p:cNvSpPr>
          <p:nvPr/>
        </p:nvSpPr>
        <p:spPr bwMode="auto">
          <a:xfrm>
            <a:off x="2864729" y="2257532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dirty="0">
                <a:latin typeface="+mn-lt"/>
              </a:rPr>
              <a:t>V0</a:t>
            </a:r>
          </a:p>
        </p:txBody>
      </p:sp>
      <p:sp>
        <p:nvSpPr>
          <p:cNvPr id="8" name="Oval 7"/>
          <p:cNvSpPr>
            <a:spLocks noChangeArrowheads="1"/>
          </p:cNvSpPr>
          <p:nvPr/>
        </p:nvSpPr>
        <p:spPr bwMode="auto">
          <a:xfrm>
            <a:off x="4193467" y="3591032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V3</a:t>
            </a:r>
          </a:p>
        </p:txBody>
      </p:sp>
      <p:sp>
        <p:nvSpPr>
          <p:cNvPr id="9" name="Oval 8"/>
          <p:cNvSpPr>
            <a:spLocks noChangeArrowheads="1"/>
          </p:cNvSpPr>
          <p:nvPr/>
        </p:nvSpPr>
        <p:spPr bwMode="auto">
          <a:xfrm>
            <a:off x="5658729" y="2222607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V1</a:t>
            </a:r>
          </a:p>
        </p:txBody>
      </p:sp>
      <p:sp>
        <p:nvSpPr>
          <p:cNvPr id="10" name="Oval 9"/>
          <p:cNvSpPr>
            <a:spLocks noChangeArrowheads="1"/>
          </p:cNvSpPr>
          <p:nvPr/>
        </p:nvSpPr>
        <p:spPr bwMode="auto">
          <a:xfrm>
            <a:off x="6776329" y="3527532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>
                <a:latin typeface="+mn-lt"/>
              </a:rPr>
              <a:t>V4</a:t>
            </a:r>
          </a:p>
        </p:txBody>
      </p:sp>
      <p:sp>
        <p:nvSpPr>
          <p:cNvPr id="11" name="Line 11"/>
          <p:cNvSpPr>
            <a:spLocks noChangeShapeType="1"/>
          </p:cNvSpPr>
          <p:nvPr/>
        </p:nvSpPr>
        <p:spPr bwMode="auto">
          <a:xfrm flipV="1">
            <a:off x="2235037" y="2875069"/>
            <a:ext cx="718591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5"/>
          <p:cNvSpPr>
            <a:spLocks noChangeShapeType="1"/>
          </p:cNvSpPr>
          <p:nvPr/>
        </p:nvSpPr>
        <p:spPr bwMode="auto">
          <a:xfrm flipH="1">
            <a:off x="2408323" y="3941869"/>
            <a:ext cx="1785144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6"/>
          <p:cNvSpPr>
            <a:spLocks noChangeShapeType="1"/>
          </p:cNvSpPr>
          <p:nvPr/>
        </p:nvSpPr>
        <p:spPr bwMode="auto">
          <a:xfrm flipH="1">
            <a:off x="4809417" y="2900469"/>
            <a:ext cx="1001712" cy="8382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7"/>
          <p:cNvSpPr>
            <a:spLocks noChangeShapeType="1"/>
          </p:cNvSpPr>
          <p:nvPr/>
        </p:nvSpPr>
        <p:spPr bwMode="auto">
          <a:xfrm flipH="1" flipV="1">
            <a:off x="6293729" y="2824269"/>
            <a:ext cx="673100" cy="7620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21"/>
          <p:cNvSpPr>
            <a:spLocks noChangeShapeType="1"/>
          </p:cNvSpPr>
          <p:nvPr/>
        </p:nvSpPr>
        <p:spPr bwMode="auto">
          <a:xfrm>
            <a:off x="4914192" y="3941869"/>
            <a:ext cx="1862137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8" name="Text Box 24"/>
          <p:cNvSpPr txBox="1">
            <a:spLocks noChangeArrowheads="1"/>
          </p:cNvSpPr>
          <p:nvPr/>
        </p:nvSpPr>
        <p:spPr bwMode="auto">
          <a:xfrm>
            <a:off x="2600085" y="1780478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19" name="Text Box 25"/>
          <p:cNvSpPr txBox="1">
            <a:spLocks noChangeArrowheads="1"/>
          </p:cNvSpPr>
          <p:nvPr/>
        </p:nvSpPr>
        <p:spPr bwMode="auto">
          <a:xfrm>
            <a:off x="5453306" y="1695557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0" name="Text Box 26"/>
          <p:cNvSpPr txBox="1">
            <a:spLocks noChangeArrowheads="1"/>
          </p:cNvSpPr>
          <p:nvPr/>
        </p:nvSpPr>
        <p:spPr bwMode="auto">
          <a:xfrm>
            <a:off x="364099" y="3765657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1" name="Text Box 27"/>
          <p:cNvSpPr txBox="1">
            <a:spLocks noChangeArrowheads="1"/>
          </p:cNvSpPr>
          <p:nvPr/>
        </p:nvSpPr>
        <p:spPr bwMode="auto">
          <a:xfrm>
            <a:off x="7446523" y="3579115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22" name="Text Box 31"/>
          <p:cNvSpPr txBox="1">
            <a:spLocks noChangeArrowheads="1"/>
          </p:cNvSpPr>
          <p:nvPr/>
        </p:nvSpPr>
        <p:spPr bwMode="auto">
          <a:xfrm>
            <a:off x="3321933" y="1835257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23" name="Text Box 32"/>
          <p:cNvSpPr txBox="1">
            <a:spLocks noChangeArrowheads="1"/>
          </p:cNvSpPr>
          <p:nvPr/>
        </p:nvSpPr>
        <p:spPr bwMode="auto">
          <a:xfrm>
            <a:off x="6212771" y="1808269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24" name="Text Box 33"/>
          <p:cNvSpPr txBox="1">
            <a:spLocks noChangeArrowheads="1"/>
          </p:cNvSpPr>
          <p:nvPr/>
        </p:nvSpPr>
        <p:spPr bwMode="auto">
          <a:xfrm>
            <a:off x="8241067" y="3596427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>
                <a:latin typeface="+mn-lt"/>
              </a:rPr>
              <a:t>∞</a:t>
            </a:r>
          </a:p>
        </p:txBody>
      </p:sp>
      <p:sp>
        <p:nvSpPr>
          <p:cNvPr id="25" name="Text Box 37"/>
          <p:cNvSpPr txBox="1">
            <a:spLocks noChangeArrowheads="1"/>
          </p:cNvSpPr>
          <p:nvPr/>
        </p:nvSpPr>
        <p:spPr bwMode="auto">
          <a:xfrm>
            <a:off x="1086733" y="3830744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26" name="Text Box 38"/>
          <p:cNvSpPr txBox="1">
            <a:spLocks noChangeArrowheads="1"/>
          </p:cNvSpPr>
          <p:nvPr/>
        </p:nvSpPr>
        <p:spPr bwMode="auto">
          <a:xfrm>
            <a:off x="1158867" y="3856114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>
                <a:latin typeface="+mn-lt"/>
              </a:rPr>
              <a:t>5</a:t>
            </a:r>
          </a:p>
        </p:txBody>
      </p:sp>
      <p:sp>
        <p:nvSpPr>
          <p:cNvPr id="27" name="Text Box 39"/>
          <p:cNvSpPr txBox="1">
            <a:spLocks noChangeArrowheads="1"/>
          </p:cNvSpPr>
          <p:nvPr/>
        </p:nvSpPr>
        <p:spPr bwMode="auto">
          <a:xfrm>
            <a:off x="3381368" y="1844782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0</a:t>
            </a:r>
          </a:p>
        </p:txBody>
      </p:sp>
      <p:sp>
        <p:nvSpPr>
          <p:cNvPr id="28" name="Text Box 40"/>
          <p:cNvSpPr txBox="1">
            <a:spLocks noChangeArrowheads="1"/>
          </p:cNvSpPr>
          <p:nvPr/>
        </p:nvSpPr>
        <p:spPr bwMode="auto">
          <a:xfrm>
            <a:off x="6299193" y="1808269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5</a:t>
            </a:r>
          </a:p>
        </p:txBody>
      </p:sp>
      <p:sp>
        <p:nvSpPr>
          <p:cNvPr id="29" name="Text Box 43"/>
          <p:cNvSpPr txBox="1">
            <a:spLocks noChangeArrowheads="1"/>
          </p:cNvSpPr>
          <p:nvPr/>
        </p:nvSpPr>
        <p:spPr bwMode="auto">
          <a:xfrm>
            <a:off x="8313203" y="3630689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>
                <a:latin typeface="+mn-lt"/>
              </a:rPr>
              <a:t>1</a:t>
            </a:r>
          </a:p>
        </p:txBody>
      </p:sp>
      <p:sp>
        <p:nvSpPr>
          <p:cNvPr id="30" name="Text Box 44"/>
          <p:cNvSpPr txBox="1">
            <a:spLocks noChangeArrowheads="1"/>
          </p:cNvSpPr>
          <p:nvPr/>
        </p:nvSpPr>
        <p:spPr bwMode="auto">
          <a:xfrm>
            <a:off x="6269031" y="1808269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6</a:t>
            </a:r>
          </a:p>
        </p:txBody>
      </p:sp>
      <p:sp>
        <p:nvSpPr>
          <p:cNvPr id="33" name="Text Box 47"/>
          <p:cNvSpPr txBox="1">
            <a:spLocks noChangeArrowheads="1"/>
          </p:cNvSpPr>
          <p:nvPr/>
        </p:nvSpPr>
        <p:spPr bwMode="auto">
          <a:xfrm>
            <a:off x="3746338" y="277505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4" name="Text Box 48"/>
          <p:cNvSpPr txBox="1">
            <a:spLocks noChangeArrowheads="1"/>
          </p:cNvSpPr>
          <p:nvPr/>
        </p:nvSpPr>
        <p:spPr bwMode="auto">
          <a:xfrm>
            <a:off x="4059076" y="210830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6</a:t>
            </a:r>
          </a:p>
        </p:txBody>
      </p:sp>
      <p:sp>
        <p:nvSpPr>
          <p:cNvPr id="35" name="Text Box 50"/>
          <p:cNvSpPr txBox="1">
            <a:spLocks noChangeArrowheads="1"/>
          </p:cNvSpPr>
          <p:nvPr/>
        </p:nvSpPr>
        <p:spPr bwMode="auto">
          <a:xfrm>
            <a:off x="6563604" y="2781407"/>
            <a:ext cx="72231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6" name="Text Box 51"/>
          <p:cNvSpPr txBox="1">
            <a:spLocks noChangeArrowheads="1"/>
          </p:cNvSpPr>
          <p:nvPr/>
        </p:nvSpPr>
        <p:spPr bwMode="auto">
          <a:xfrm>
            <a:off x="5004048" y="2879938"/>
            <a:ext cx="44435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 dirty="0">
                <a:latin typeface="+mn-lt"/>
              </a:rPr>
              <a:t>-3</a:t>
            </a:r>
          </a:p>
        </p:txBody>
      </p:sp>
      <p:sp>
        <p:nvSpPr>
          <p:cNvPr id="37" name="Text Box 52"/>
          <p:cNvSpPr txBox="1">
            <a:spLocks noChangeArrowheads="1"/>
          </p:cNvSpPr>
          <p:nvPr/>
        </p:nvSpPr>
        <p:spPr bwMode="auto">
          <a:xfrm>
            <a:off x="3009738" y="353705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2</a:t>
            </a:r>
          </a:p>
        </p:txBody>
      </p:sp>
      <p:sp>
        <p:nvSpPr>
          <p:cNvPr id="38" name="Text Box 55"/>
          <p:cNvSpPr txBox="1">
            <a:spLocks noChangeArrowheads="1"/>
          </p:cNvSpPr>
          <p:nvPr/>
        </p:nvSpPr>
        <p:spPr bwMode="auto">
          <a:xfrm>
            <a:off x="2235038" y="2940157"/>
            <a:ext cx="346570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4</a:t>
            </a:r>
          </a:p>
        </p:txBody>
      </p:sp>
      <p:sp>
        <p:nvSpPr>
          <p:cNvPr id="39" name="Text Box 56"/>
          <p:cNvSpPr txBox="1">
            <a:spLocks noChangeArrowheads="1"/>
          </p:cNvSpPr>
          <p:nvPr/>
        </p:nvSpPr>
        <p:spPr bwMode="auto">
          <a:xfrm>
            <a:off x="5602447" y="3562457"/>
            <a:ext cx="444352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b="1">
                <a:latin typeface="+mn-lt"/>
              </a:rPr>
              <a:t>-2</a:t>
            </a:r>
          </a:p>
        </p:txBody>
      </p:sp>
      <p:sp>
        <p:nvSpPr>
          <p:cNvPr id="40" name="Line 63"/>
          <p:cNvSpPr>
            <a:spLocks noChangeShapeType="1"/>
          </p:cNvSpPr>
          <p:nvPr/>
        </p:nvSpPr>
        <p:spPr bwMode="auto">
          <a:xfrm flipV="1">
            <a:off x="2585329" y="4081569"/>
            <a:ext cx="4699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1" name="Line 64"/>
          <p:cNvSpPr>
            <a:spLocks noChangeShapeType="1"/>
          </p:cNvSpPr>
          <p:nvPr/>
        </p:nvSpPr>
        <p:spPr bwMode="auto">
          <a:xfrm flipH="1">
            <a:off x="4809417" y="2311507"/>
            <a:ext cx="749300" cy="635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2" name="Line 65"/>
          <p:cNvSpPr>
            <a:spLocks noChangeShapeType="1"/>
          </p:cNvSpPr>
          <p:nvPr/>
        </p:nvSpPr>
        <p:spPr bwMode="auto">
          <a:xfrm flipH="1" flipV="1">
            <a:off x="4058529" y="3103669"/>
            <a:ext cx="495300" cy="4064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3" name="Line 66"/>
          <p:cNvSpPr>
            <a:spLocks noChangeShapeType="1"/>
          </p:cNvSpPr>
          <p:nvPr/>
        </p:nvSpPr>
        <p:spPr bwMode="auto">
          <a:xfrm flipV="1">
            <a:off x="5303129" y="3167169"/>
            <a:ext cx="457200" cy="3429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4" name="Line 68"/>
          <p:cNvSpPr>
            <a:spLocks noChangeShapeType="1"/>
          </p:cNvSpPr>
          <p:nvPr/>
        </p:nvSpPr>
        <p:spPr bwMode="auto">
          <a:xfrm flipH="1" flipV="1">
            <a:off x="5760329" y="4056169"/>
            <a:ext cx="5842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5" name="Text Box 73"/>
          <p:cNvSpPr txBox="1">
            <a:spLocks noChangeArrowheads="1"/>
          </p:cNvSpPr>
          <p:nvPr/>
        </p:nvSpPr>
        <p:spPr bwMode="auto">
          <a:xfrm>
            <a:off x="7640313" y="1579669"/>
            <a:ext cx="1299395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solidFill>
                  <a:srgbClr val="990033"/>
                </a:solidFill>
                <a:latin typeface="+mn-lt"/>
              </a:rPr>
              <a:t>previous</a:t>
            </a:r>
            <a:endParaRPr lang="nl-NL" dirty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46" name="Text Box 74"/>
          <p:cNvSpPr txBox="1">
            <a:spLocks noChangeArrowheads="1"/>
          </p:cNvSpPr>
          <p:nvPr/>
        </p:nvSpPr>
        <p:spPr bwMode="auto">
          <a:xfrm>
            <a:off x="4326499" y="4235557"/>
            <a:ext cx="840423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dirty="0" err="1" smtClean="0">
                <a:latin typeface="+mn-lt"/>
              </a:rPr>
              <a:t>costs</a:t>
            </a:r>
            <a:endParaRPr lang="nl-NL" dirty="0">
              <a:latin typeface="+mn-lt"/>
            </a:endParaRPr>
          </a:p>
        </p:txBody>
      </p:sp>
      <p:sp>
        <p:nvSpPr>
          <p:cNvPr id="47" name="Text Box 75"/>
          <p:cNvSpPr txBox="1">
            <a:spLocks noChangeArrowheads="1"/>
          </p:cNvSpPr>
          <p:nvPr/>
        </p:nvSpPr>
        <p:spPr bwMode="auto">
          <a:xfrm>
            <a:off x="4490333" y="4513369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48" name="Text Box 76"/>
          <p:cNvSpPr txBox="1">
            <a:spLocks noChangeArrowheads="1"/>
          </p:cNvSpPr>
          <p:nvPr/>
        </p:nvSpPr>
        <p:spPr bwMode="auto">
          <a:xfrm>
            <a:off x="4587868" y="4524482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4</a:t>
            </a:r>
          </a:p>
        </p:txBody>
      </p:sp>
      <p:sp>
        <p:nvSpPr>
          <p:cNvPr id="49" name="Text Box 77"/>
          <p:cNvSpPr txBox="1">
            <a:spLocks noChangeArrowheads="1"/>
          </p:cNvSpPr>
          <p:nvPr/>
        </p:nvSpPr>
        <p:spPr bwMode="auto">
          <a:xfrm>
            <a:off x="4553829" y="4589569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3</a:t>
            </a:r>
          </a:p>
        </p:txBody>
      </p:sp>
      <p:sp>
        <p:nvSpPr>
          <p:cNvPr id="50" name="Line 79"/>
          <p:cNvSpPr>
            <a:spLocks noChangeShapeType="1"/>
          </p:cNvSpPr>
          <p:nvPr/>
        </p:nvSpPr>
        <p:spPr bwMode="auto">
          <a:xfrm>
            <a:off x="6574717" y="2817919"/>
            <a:ext cx="352425" cy="446088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" name="TextBox 1"/>
          <p:cNvSpPr txBox="1"/>
          <p:nvPr/>
        </p:nvSpPr>
        <p:spPr bwMode="auto">
          <a:xfrm>
            <a:off x="543621" y="5273688"/>
            <a:ext cx="3649845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sz="2400" dirty="0" err="1" smtClean="0">
                <a:latin typeface="+mn-lt"/>
              </a:rPr>
              <a:t>Helder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smtClean="0">
                <a:latin typeface="+mn-lt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+mn-lt"/>
                <a:sym typeface="Wingdings" panose="05000000000000000000" pitchFamily="2" charset="2"/>
              </a:rPr>
              <a:t>staat</a:t>
            </a:r>
            <a:r>
              <a:rPr lang="en-US" sz="2400" dirty="0" smtClean="0">
                <a:latin typeface="+mn-lt"/>
                <a:sym typeface="Wingdings" panose="05000000000000000000" pitchFamily="2" charset="2"/>
              </a:rPr>
              <a:t> in de queue</a:t>
            </a:r>
            <a:endParaRPr lang="en-US" sz="2400" dirty="0" smtClean="0">
              <a:latin typeface="+mn-lt"/>
            </a:endParaRPr>
          </a:p>
        </p:txBody>
      </p:sp>
      <p:sp>
        <p:nvSpPr>
          <p:cNvPr id="51" name="TextBox 50"/>
          <p:cNvSpPr txBox="1"/>
          <p:nvPr/>
        </p:nvSpPr>
        <p:spPr bwMode="auto">
          <a:xfrm>
            <a:off x="543621" y="5732516"/>
            <a:ext cx="4692247" cy="461665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 algn="ctr">
              <a:buNone/>
            </a:pPr>
            <a:r>
              <a:rPr lang="en-US" sz="2400" dirty="0" err="1" smtClean="0">
                <a:latin typeface="+mn-lt"/>
              </a:rPr>
              <a:t>Vaag</a:t>
            </a:r>
            <a:r>
              <a:rPr lang="en-US" sz="2400" dirty="0" smtClean="0">
                <a:latin typeface="+mn-lt"/>
              </a:rPr>
              <a:t> </a:t>
            </a:r>
            <a:r>
              <a:rPr lang="en-US" sz="2400" dirty="0" smtClean="0">
                <a:latin typeface="+mn-lt"/>
                <a:sym typeface="Wingdings" panose="05000000000000000000" pitchFamily="2" charset="2"/>
              </a:rPr>
              <a:t> </a:t>
            </a:r>
            <a:r>
              <a:rPr lang="en-US" sz="2400" dirty="0" err="1" smtClean="0">
                <a:latin typeface="+mn-lt"/>
                <a:sym typeface="Wingdings" panose="05000000000000000000" pitchFamily="2" charset="2"/>
              </a:rPr>
              <a:t>staat</a:t>
            </a:r>
            <a:r>
              <a:rPr lang="en-US" sz="2400" dirty="0" smtClean="0">
                <a:latin typeface="+mn-lt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+mn-lt"/>
                <a:sym typeface="Wingdings" panose="05000000000000000000" pitchFamily="2" charset="2"/>
              </a:rPr>
              <a:t>niet</a:t>
            </a:r>
            <a:r>
              <a:rPr lang="en-US" sz="2400" dirty="0" smtClean="0">
                <a:latin typeface="+mn-lt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+mn-lt"/>
                <a:sym typeface="Wingdings" panose="05000000000000000000" pitchFamily="2" charset="2"/>
              </a:rPr>
              <a:t>meer</a:t>
            </a:r>
            <a:r>
              <a:rPr lang="en-US" sz="2400" dirty="0" smtClean="0">
                <a:latin typeface="+mn-lt"/>
                <a:sym typeface="Wingdings" panose="05000000000000000000" pitchFamily="2" charset="2"/>
              </a:rPr>
              <a:t> in de queue</a:t>
            </a:r>
            <a:endParaRPr lang="en-US" sz="2400" dirty="0" smtClean="0">
              <a:latin typeface="+mn-lt"/>
            </a:endParaRPr>
          </a:p>
        </p:txBody>
      </p:sp>
      <p:sp>
        <p:nvSpPr>
          <p:cNvPr id="52" name="TextBox 51"/>
          <p:cNvSpPr txBox="1"/>
          <p:nvPr/>
        </p:nvSpPr>
        <p:spPr bwMode="auto">
          <a:xfrm>
            <a:off x="5732300" y="4474084"/>
            <a:ext cx="2903359" cy="1643527"/>
          </a:xfrm>
          <a:prstGeom prst="rect">
            <a:avLst/>
          </a:prstGeom>
          <a:solidFill>
            <a:srgbClr val="FFFF00"/>
          </a:solidFill>
          <a:ln>
            <a:noFill/>
          </a:ln>
          <a:extLst/>
        </p:spPr>
        <p:txBody>
          <a:bodyPr wrap="none" rtlCol="0">
            <a:spAutoFit/>
          </a:bodyPr>
          <a:lstStyle/>
          <a:p>
            <a:pPr>
              <a:buNone/>
            </a:pPr>
            <a:r>
              <a:rPr lang="en-US" sz="2400" dirty="0" err="1" smtClean="0">
                <a:latin typeface="+mn-lt"/>
              </a:rPr>
              <a:t>Enz</a:t>
            </a:r>
            <a:r>
              <a:rPr lang="en-US" sz="2400" dirty="0" smtClean="0">
                <a:latin typeface="+mn-lt"/>
              </a:rPr>
              <a:t>: </a:t>
            </a:r>
            <a:br>
              <a:rPr lang="en-US" sz="2400" dirty="0" smtClean="0">
                <a:latin typeface="+mn-lt"/>
              </a:rPr>
            </a:br>
            <a:r>
              <a:rPr lang="en-US" sz="2400" dirty="0" smtClean="0">
                <a:latin typeface="+mn-lt"/>
              </a:rPr>
              <a:t>V3 = 2, V4 = 0, V1 = 4</a:t>
            </a:r>
            <a:br>
              <a:rPr lang="en-US" sz="2400" dirty="0" smtClean="0">
                <a:latin typeface="+mn-lt"/>
              </a:rPr>
            </a:br>
            <a:r>
              <a:rPr lang="en-US" sz="2400" dirty="0" smtClean="0">
                <a:latin typeface="+mn-lt"/>
              </a:rPr>
              <a:t>V3 = 1, V4 = -1, V1 = 3</a:t>
            </a:r>
          </a:p>
          <a:p>
            <a:pPr>
              <a:buNone/>
            </a:pPr>
            <a:r>
              <a:rPr lang="en-US" sz="2400" dirty="0" smtClean="0">
                <a:latin typeface="+mn-lt"/>
              </a:rPr>
              <a:t>…</a:t>
            </a:r>
          </a:p>
        </p:txBody>
      </p:sp>
    </p:spTree>
    <p:extLst>
      <p:ext uri="{BB962C8B-B14F-4D97-AF65-F5344CB8AC3E}">
        <p14:creationId xmlns:p14="http://schemas.microsoft.com/office/powerpoint/2010/main" val="22948377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6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folHlink"/>
                                      </p:to>
                                    </p:animClr>
                                    <p:set>
                                      <p:cBhvr>
                                        <p:cTn id="7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mph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1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2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2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9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35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3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8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69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71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72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1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82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3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4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9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98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9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03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1.0"/>
                                      </p:to>
                                    </p:set>
                                    <p:animEffect filter="image" prLst="opacity: 1.0">
                                      <p:cBhvr rctx="IE">
                                        <p:cTn id="104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08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13" dur="1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7" grpId="1" animBg="1"/>
      <p:bldP spid="8" grpId="0" animBg="1"/>
      <p:bldP spid="9" grpId="0" animBg="1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0" grpId="1"/>
      <p:bldP spid="40" grpId="0" animBg="1"/>
      <p:bldP spid="41" grpId="0" animBg="1"/>
      <p:bldP spid="41" grpId="1" animBg="1"/>
      <p:bldP spid="42" grpId="0" animBg="1"/>
      <p:bldP spid="42" grpId="1" animBg="1"/>
      <p:bldP spid="43" grpId="0" animBg="1"/>
      <p:bldP spid="44" grpId="0" animBg="1"/>
      <p:bldP spid="47" grpId="0"/>
      <p:bldP spid="48" grpId="0"/>
      <p:bldP spid="48" grpId="1"/>
      <p:bldP spid="49" grpId="0"/>
      <p:bldP spid="50" grpId="0" animBg="1"/>
      <p:bldP spid="2" grpId="0" animBg="1"/>
      <p:bldP spid="2" grpId="1" animBg="1"/>
      <p:bldP spid="51" grpId="0" animBg="1"/>
      <p:bldP spid="51" grpId="1" animBg="1"/>
      <p:bldP spid="52" grpId="0" animBg="1"/>
    </p:bldLst>
  </p:timing>
</p:sld>
</file>

<file path=ppt/slides/slide2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Acyclic shortest path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785225" cy="5256212"/>
          </a:xfrm>
        </p:spPr>
        <p:txBody>
          <a:bodyPr/>
          <a:lstStyle/>
          <a:p>
            <a:r>
              <a:rPr lang="nl-NL" dirty="0" smtClean="0"/>
              <a:t>Gebruik </a:t>
            </a:r>
            <a:r>
              <a:rPr lang="nl-NL" dirty="0" err="1"/>
              <a:t>topological</a:t>
            </a:r>
            <a:r>
              <a:rPr lang="nl-NL" dirty="0"/>
              <a:t> </a:t>
            </a:r>
            <a:r>
              <a:rPr lang="nl-NL" dirty="0" err="1"/>
              <a:t>sort</a:t>
            </a:r>
            <a:r>
              <a:rPr lang="nl-NL" dirty="0"/>
              <a:t>.</a:t>
            </a:r>
          </a:p>
          <a:p>
            <a:pPr lvl="1"/>
            <a:r>
              <a:rPr lang="nl-NL" dirty="0" err="1" smtClean="0"/>
              <a:t>E</a:t>
            </a:r>
            <a:r>
              <a:rPr lang="nl-NL" i="1" baseline="-25000" dirty="0" err="1" smtClean="0"/>
              <a:t>v</a:t>
            </a:r>
            <a:r>
              <a:rPr lang="nl-NL" baseline="-25000" dirty="0" err="1" smtClean="0"/>
              <a:t>,</a:t>
            </a:r>
            <a:r>
              <a:rPr lang="nl-NL" i="1" baseline="-25000" dirty="0" err="1" smtClean="0"/>
              <a:t>w</a:t>
            </a:r>
            <a:r>
              <a:rPr lang="nl-NL" i="1" dirty="0" smtClean="0"/>
              <a:t> </a:t>
            </a:r>
            <a:r>
              <a:rPr lang="nl-NL" dirty="0" smtClean="0">
                <a:sym typeface="Wingdings" pitchFamily="2" charset="2"/>
              </a:rPr>
              <a:t> </a:t>
            </a:r>
            <a:r>
              <a:rPr lang="nl-NL" i="1" dirty="0" smtClean="0"/>
              <a:t>V </a:t>
            </a:r>
            <a:r>
              <a:rPr lang="nl-NL" dirty="0"/>
              <a:t>&lt; </a:t>
            </a:r>
            <a:r>
              <a:rPr lang="nl-NL" i="1" dirty="0"/>
              <a:t>W</a:t>
            </a:r>
          </a:p>
          <a:p>
            <a:pPr lvl="1"/>
            <a:r>
              <a:rPr lang="nl-NL" dirty="0" smtClean="0"/>
              <a:t>bereken </a:t>
            </a:r>
            <a:r>
              <a:rPr lang="nl-NL" dirty="0"/>
              <a:t>de </a:t>
            </a:r>
            <a:r>
              <a:rPr lang="nl-NL" dirty="0" err="1"/>
              <a:t>indegree</a:t>
            </a:r>
            <a:r>
              <a:rPr lang="nl-NL" dirty="0"/>
              <a:t> van elke </a:t>
            </a:r>
            <a:r>
              <a:rPr lang="nl-NL" dirty="0" smtClean="0"/>
              <a:t>vertex (# binnenkomende </a:t>
            </a:r>
            <a:r>
              <a:rPr lang="nl-NL" dirty="0" err="1" smtClean="0"/>
              <a:t>edges</a:t>
            </a:r>
            <a:r>
              <a:rPr lang="nl-NL" dirty="0"/>
              <a:t>)</a:t>
            </a:r>
          </a:p>
          <a:p>
            <a:pPr lvl="1"/>
            <a:r>
              <a:rPr lang="nl-NL" dirty="0" smtClean="0"/>
              <a:t>Herhaal </a:t>
            </a:r>
            <a:r>
              <a:rPr lang="nl-NL" dirty="0"/>
              <a:t>tot alle </a:t>
            </a:r>
            <a:r>
              <a:rPr lang="nl-NL" dirty="0" err="1"/>
              <a:t>vertices</a:t>
            </a:r>
            <a:r>
              <a:rPr lang="nl-NL" dirty="0"/>
              <a:t> </a:t>
            </a:r>
            <a:r>
              <a:rPr lang="nl-NL" dirty="0" smtClean="0"/>
              <a:t>bezocht zijn:</a:t>
            </a:r>
            <a:endParaRPr lang="nl-NL" dirty="0"/>
          </a:p>
          <a:p>
            <a:pPr lvl="2"/>
            <a:r>
              <a:rPr lang="nl-NL" sz="2400" dirty="0" smtClean="0"/>
              <a:t>Zoek </a:t>
            </a:r>
            <a:r>
              <a:rPr lang="nl-NL" sz="2400" dirty="0"/>
              <a:t>vertex </a:t>
            </a:r>
            <a:r>
              <a:rPr lang="nl-NL" sz="2400" i="1" dirty="0"/>
              <a:t>v </a:t>
            </a:r>
            <a:r>
              <a:rPr lang="nl-NL" sz="2400" dirty="0"/>
              <a:t>met </a:t>
            </a:r>
            <a:r>
              <a:rPr lang="nl-NL" sz="2400" dirty="0" err="1" smtClean="0"/>
              <a:t>indegree</a:t>
            </a:r>
            <a:r>
              <a:rPr lang="nl-NL" sz="2400" dirty="0" smtClean="0"/>
              <a:t> == 0 en plaats </a:t>
            </a:r>
            <a:r>
              <a:rPr lang="nl-NL" sz="2400" i="1" dirty="0"/>
              <a:t>v</a:t>
            </a:r>
            <a:r>
              <a:rPr lang="nl-NL" sz="2400" dirty="0"/>
              <a:t> in </a:t>
            </a:r>
            <a:r>
              <a:rPr lang="nl-NL" sz="2400" dirty="0" smtClean="0"/>
              <a:t>de </a:t>
            </a:r>
            <a:r>
              <a:rPr lang="nl-NL" sz="2400" dirty="0"/>
              <a:t>queue</a:t>
            </a:r>
          </a:p>
          <a:p>
            <a:pPr lvl="2"/>
            <a:r>
              <a:rPr lang="nl-NL" sz="2400" dirty="0" smtClean="0"/>
              <a:t>Voor </a:t>
            </a:r>
            <a:r>
              <a:rPr lang="nl-NL" sz="2400" dirty="0"/>
              <a:t>alle </a:t>
            </a:r>
            <a:r>
              <a:rPr lang="nl-NL" sz="2400" dirty="0" err="1"/>
              <a:t>adjacent</a:t>
            </a:r>
            <a:r>
              <a:rPr lang="nl-NL" sz="2400" dirty="0"/>
              <a:t> </a:t>
            </a:r>
            <a:r>
              <a:rPr lang="nl-NL" sz="2400" dirty="0" err="1"/>
              <a:t>vertices</a:t>
            </a:r>
            <a:r>
              <a:rPr lang="nl-NL" sz="2400" dirty="0"/>
              <a:t> </a:t>
            </a:r>
            <a:r>
              <a:rPr lang="nl-NL" sz="2400" i="1" dirty="0" smtClean="0"/>
              <a:t>w</a:t>
            </a:r>
            <a:r>
              <a:rPr lang="nl-NL" sz="2400" dirty="0" smtClean="0"/>
              <a:t> van </a:t>
            </a:r>
            <a:r>
              <a:rPr lang="nl-NL" sz="2400" i="1" dirty="0" smtClean="0"/>
              <a:t>v</a:t>
            </a:r>
            <a:r>
              <a:rPr lang="nl-NL" sz="2400" dirty="0" smtClean="0"/>
              <a:t>: </a:t>
            </a:r>
            <a:br>
              <a:rPr lang="nl-NL" sz="2400" dirty="0" smtClean="0"/>
            </a:br>
            <a:r>
              <a:rPr lang="nl-NL" sz="2400" dirty="0" err="1" smtClean="0"/>
              <a:t>indegree</a:t>
            </a:r>
            <a:r>
              <a:rPr lang="nl-NL" sz="2400" dirty="0" smtClean="0"/>
              <a:t> </a:t>
            </a:r>
            <a:r>
              <a:rPr lang="nl-NL" sz="2400" i="1" dirty="0" smtClean="0"/>
              <a:t>w </a:t>
            </a:r>
            <a:r>
              <a:rPr lang="nl-NL" sz="2400" dirty="0" smtClean="0"/>
              <a:t>= </a:t>
            </a:r>
            <a:r>
              <a:rPr lang="nl-NL" sz="2400" dirty="0" err="1" smtClean="0"/>
              <a:t>indegree</a:t>
            </a:r>
            <a:r>
              <a:rPr lang="nl-NL" sz="2400" dirty="0" smtClean="0"/>
              <a:t> </a:t>
            </a:r>
            <a:r>
              <a:rPr lang="nl-NL" sz="2400" i="1" dirty="0" smtClean="0"/>
              <a:t>w</a:t>
            </a:r>
            <a:r>
              <a:rPr lang="nl-NL" sz="2400" dirty="0" smtClean="0"/>
              <a:t> - 1</a:t>
            </a:r>
            <a:endParaRPr lang="nl-NL" i="1" dirty="0"/>
          </a:p>
          <a:p>
            <a:pPr lvl="1"/>
            <a:r>
              <a:rPr lang="nl-NL" dirty="0" smtClean="0"/>
              <a:t>De </a:t>
            </a:r>
            <a:r>
              <a:rPr lang="nl-NL" dirty="0" err="1"/>
              <a:t>vertices</a:t>
            </a:r>
            <a:r>
              <a:rPr lang="nl-NL" dirty="0"/>
              <a:t> </a:t>
            </a:r>
            <a:r>
              <a:rPr lang="nl-NL" dirty="0" smtClean="0"/>
              <a:t>worden nu in </a:t>
            </a:r>
            <a:r>
              <a:rPr lang="nl-NL" dirty="0" err="1" smtClean="0"/>
              <a:t>topological</a:t>
            </a:r>
            <a:r>
              <a:rPr lang="nl-NL" dirty="0" smtClean="0"/>
              <a:t> order bezocht.</a:t>
            </a:r>
            <a:endParaRPr lang="nl-NL" dirty="0"/>
          </a:p>
          <a:p>
            <a:r>
              <a:rPr lang="nl-NL" dirty="0" smtClean="0"/>
              <a:t>Bij </a:t>
            </a:r>
            <a:r>
              <a:rPr lang="nl-NL" dirty="0"/>
              <a:t>het zoeken naar het </a:t>
            </a:r>
            <a:r>
              <a:rPr lang="nl-NL" dirty="0" smtClean="0"/>
              <a:t>kortste pad </a:t>
            </a:r>
            <a:r>
              <a:rPr lang="nl-NL" dirty="0"/>
              <a:t>worden </a:t>
            </a:r>
            <a:r>
              <a:rPr lang="nl-NL" dirty="0" err="1"/>
              <a:t>vertices</a:t>
            </a:r>
            <a:r>
              <a:rPr lang="nl-NL" dirty="0"/>
              <a:t> </a:t>
            </a:r>
            <a:r>
              <a:rPr lang="nl-NL" dirty="0" smtClean="0"/>
              <a:t>in </a:t>
            </a:r>
            <a:r>
              <a:rPr lang="nl-NL" dirty="0" err="1" smtClean="0"/>
              <a:t>topological</a:t>
            </a:r>
            <a:r>
              <a:rPr lang="nl-NL" dirty="0" smtClean="0"/>
              <a:t> </a:t>
            </a:r>
            <a:r>
              <a:rPr lang="nl-NL" dirty="0"/>
              <a:t>order “bezocht”:</a:t>
            </a:r>
          </a:p>
          <a:p>
            <a:pPr lvl="1"/>
            <a:r>
              <a:rPr lang="nl-NL" dirty="0" smtClean="0"/>
              <a:t>Elke </a:t>
            </a:r>
            <a:r>
              <a:rPr lang="nl-NL" dirty="0"/>
              <a:t>vertex hoeft maar 1x </a:t>
            </a:r>
            <a:r>
              <a:rPr lang="nl-NL" dirty="0" smtClean="0"/>
              <a:t>bezocht te </a:t>
            </a:r>
            <a:r>
              <a:rPr lang="nl-NL" dirty="0"/>
              <a:t>worden.</a:t>
            </a:r>
          </a:p>
          <a:p>
            <a:r>
              <a:rPr lang="nl-NL" dirty="0" err="1" smtClean="0"/>
              <a:t>Acyclic</a:t>
            </a:r>
            <a:r>
              <a:rPr lang="nl-NL" dirty="0" smtClean="0"/>
              <a:t> </a:t>
            </a:r>
            <a:r>
              <a:rPr lang="nl-NL" dirty="0" err="1" smtClean="0"/>
              <a:t>shortest</a:t>
            </a:r>
            <a:r>
              <a:rPr lang="nl-NL" dirty="0" smtClean="0"/>
              <a:t> </a:t>
            </a:r>
            <a:r>
              <a:rPr lang="nl-NL" dirty="0" err="1" smtClean="0"/>
              <a:t>path</a:t>
            </a:r>
            <a:r>
              <a:rPr lang="nl-NL" dirty="0" smtClean="0"/>
              <a:t>: </a:t>
            </a:r>
            <a:r>
              <a:rPr lang="nl-NL" b="1" i="1" dirty="0" smtClean="0"/>
              <a:t>O</a:t>
            </a:r>
            <a:r>
              <a:rPr lang="nl-NL" b="1" dirty="0" smtClean="0"/>
              <a:t>(|</a:t>
            </a:r>
            <a:r>
              <a:rPr lang="nl-NL" b="1" i="1" dirty="0"/>
              <a:t>E</a:t>
            </a:r>
            <a:r>
              <a:rPr lang="nl-NL" b="1" dirty="0"/>
              <a:t>|)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7545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Acyclic shortest path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389689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void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Graph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::acyclic(</a:t>
            </a:r>
            <a:r>
              <a:rPr lang="en-US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const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string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en-US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reset();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start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findVertex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nl-NL" sz="1800" dirty="0" err="1">
                <a:solidFill>
                  <a:srgbClr val="808080"/>
                </a:solidFill>
                <a:highlight>
                  <a:srgbClr val="FFFFFF"/>
                </a:highlight>
                <a:latin typeface="Consolas"/>
              </a:rPr>
              <a:t>startName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start-&gt;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queue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&lt;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*&gt; q;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calculate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all</a:t>
            </a:r>
            <a:r>
              <a:rPr lang="nl-NL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indegrees</a:t>
            </a:r>
            <a:endParaRPr lang="nl-NL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p :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e :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p.second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adjacent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+= 1;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start with vertices with </a:t>
            </a:r>
            <a:r>
              <a:rPr lang="en-US" sz="1800" dirty="0" err="1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en-US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 0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 :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p.second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(v-&gt;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0)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(v);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 </a:t>
            </a:r>
            <a:r>
              <a:rPr lang="nl-NL" sz="1800" dirty="0" err="1" smtClean="0">
                <a:solidFill>
                  <a:srgbClr val="008000"/>
                </a:solidFill>
                <a:latin typeface="Consolas"/>
              </a:rPr>
              <a:t>see</a:t>
            </a: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next page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 defTabSz="360000">
              <a:spcBef>
                <a:spcPts val="0"/>
              </a:spcBef>
              <a:buNone/>
            </a:pPr>
            <a:endParaRPr lang="nl-NL" sz="1800" dirty="0">
              <a:solidFill>
                <a:srgbClr val="008000"/>
              </a:solidFill>
            </a:endParaRPr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6058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Acyclic shortest path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113858"/>
            <a:ext cx="8389689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>
                <a:solidFill>
                  <a:srgbClr val="008000"/>
                </a:solidFill>
                <a:highlight>
                  <a:srgbClr val="FFFFFF"/>
                </a:highlight>
                <a:latin typeface="Consolas"/>
              </a:rPr>
              <a:t>// for all vertices in queue</a:t>
            </a:r>
            <a:endParaRPr lang="en-US" sz="1800" dirty="0">
              <a:solidFill>
                <a:srgbClr val="000000"/>
              </a:solidFill>
              <a:highlight>
                <a:srgbClr val="FFFFFF"/>
              </a:highlight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decltype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vertices.size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iterations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(iterations = 0; !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q.empty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 ++iterations)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v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q.front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 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q.pop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pt-BR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for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pt-BR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auto</a:t>
            </a:r>
            <a:r>
              <a:rPr lang="pt-BR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&amp; e: v-&gt;adjacent) 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Vertex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* w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e.destination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int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e.costs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-= 1;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(w-&gt;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indegree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== 0)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q.push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(v-&gt;costs != INF &amp;&amp; w-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&gt;costs &gt;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w-&gt;costs = v-&gt;costs + </a:t>
            </a:r>
            <a:r>
              <a:rPr lang="en-US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cvw</a:t>
            </a:r>
            <a:r>
              <a:rPr lang="en-US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    w-&gt;</a:t>
            </a:r>
            <a:r>
              <a:rPr lang="nl-NL" sz="1800" dirty="0" err="1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previous</a:t>
            </a: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= v;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    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if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(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iterations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!= </a:t>
            </a:r>
            <a:r>
              <a:rPr lang="nl-NL" sz="1800" dirty="0" err="1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vertices.size</a:t>
            </a: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())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    </a:t>
            </a:r>
            <a:r>
              <a:rPr lang="en-US" sz="1800" dirty="0">
                <a:solidFill>
                  <a:srgbClr val="0000FF"/>
                </a:solidFill>
                <a:highlight>
                  <a:srgbClr val="FFFFFF"/>
                </a:highlight>
                <a:latin typeface="Consolas"/>
              </a:rPr>
              <a:t>throw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</a:t>
            </a:r>
            <a:r>
              <a:rPr lang="en-US" sz="1800" dirty="0" err="1">
                <a:solidFill>
                  <a:srgbClr val="2B91AF"/>
                </a:solidFill>
                <a:highlight>
                  <a:srgbClr val="FFFFFF"/>
                </a:highlight>
                <a:latin typeface="Consolas"/>
              </a:rPr>
              <a:t>runtime_error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(</a:t>
            </a:r>
            <a:r>
              <a:rPr lang="en-US" sz="1800" dirty="0">
                <a:solidFill>
                  <a:srgbClr val="A31515"/>
                </a:solidFill>
                <a:highlight>
                  <a:srgbClr val="FFFFFF"/>
                </a:highlight>
                <a:latin typeface="Consolas"/>
              </a:rPr>
              <a:t>"Graph has a cycle!"</a:t>
            </a:r>
            <a:r>
              <a:rPr lang="en-US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00"/>
                </a:solidFill>
                <a:highlight>
                  <a:srgbClr val="FFFFFF"/>
                </a:highlight>
                <a:latin typeface="Consolas"/>
              </a:rPr>
              <a:t>}</a:t>
            </a: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249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0887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Acyclic shortest path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659618" y="36737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V2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2815318" y="49532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V5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2878818" y="22227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V0</a:t>
            </a: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431518" y="48770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V6</a:t>
            </a: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301218" y="35435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V3</a:t>
            </a: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5672818" y="22005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V1</a:t>
            </a: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90418" y="34673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V4</a:t>
            </a: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2167618" y="2840263"/>
            <a:ext cx="8001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3615418" y="2497363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269218" y="4275363"/>
            <a:ext cx="6604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3490709" y="2851375"/>
            <a:ext cx="986019" cy="763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16"/>
          <p:cNvSpPr>
            <a:spLocks noChangeShapeType="1"/>
          </p:cNvSpPr>
          <p:nvPr/>
        </p:nvSpPr>
        <p:spPr bwMode="auto">
          <a:xfrm flipV="1">
            <a:off x="4898118" y="2827563"/>
            <a:ext cx="8128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6333218" y="2751363"/>
            <a:ext cx="6223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 flipV="1">
            <a:off x="3434442" y="4122963"/>
            <a:ext cx="917575" cy="901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 flipV="1">
            <a:off x="3526518" y="5253263"/>
            <a:ext cx="1892300" cy="3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>
            <a:off x="5025118" y="3907063"/>
            <a:ext cx="1765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 flipV="1">
            <a:off x="6053818" y="4173763"/>
            <a:ext cx="889000" cy="800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42" name="Text Box 47"/>
          <p:cNvSpPr txBox="1">
            <a:spLocks noChangeArrowheads="1"/>
          </p:cNvSpPr>
          <p:nvPr/>
        </p:nvSpPr>
        <p:spPr bwMode="auto">
          <a:xfrm>
            <a:off x="3776457" y="27878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6</a:t>
            </a:r>
          </a:p>
        </p:txBody>
      </p:sp>
      <p:sp>
        <p:nvSpPr>
          <p:cNvPr id="43" name="Text Box 48"/>
          <p:cNvSpPr txBox="1">
            <a:spLocks noChangeArrowheads="1"/>
          </p:cNvSpPr>
          <p:nvPr/>
        </p:nvSpPr>
        <p:spPr bwMode="auto">
          <a:xfrm>
            <a:off x="4995657" y="28513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2</a:t>
            </a:r>
          </a:p>
        </p:txBody>
      </p:sp>
      <p:sp>
        <p:nvSpPr>
          <p:cNvPr id="44" name="Text Box 49"/>
          <p:cNvSpPr txBox="1">
            <a:spLocks noChangeArrowheads="1"/>
          </p:cNvSpPr>
          <p:nvPr/>
        </p:nvSpPr>
        <p:spPr bwMode="auto">
          <a:xfrm>
            <a:off x="2252457" y="44642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5</a:t>
            </a:r>
          </a:p>
        </p:txBody>
      </p:sp>
      <p:sp>
        <p:nvSpPr>
          <p:cNvPr id="45" name="Text Box 50"/>
          <p:cNvSpPr txBox="1">
            <a:spLocks noChangeArrowheads="1"/>
          </p:cNvSpPr>
          <p:nvPr/>
        </p:nvSpPr>
        <p:spPr bwMode="auto">
          <a:xfrm>
            <a:off x="6547531" y="2698976"/>
            <a:ext cx="722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10</a:t>
            </a:r>
          </a:p>
        </p:txBody>
      </p:sp>
      <p:sp>
        <p:nvSpPr>
          <p:cNvPr id="46" name="Text Box 53"/>
          <p:cNvSpPr txBox="1">
            <a:spLocks noChangeArrowheads="1"/>
          </p:cNvSpPr>
          <p:nvPr/>
        </p:nvSpPr>
        <p:spPr bwMode="auto">
          <a:xfrm>
            <a:off x="6532357" y="45277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 dirty="0" smtClean="0">
                <a:latin typeface="+mn-lt"/>
              </a:rPr>
              <a:t>6</a:t>
            </a:r>
            <a:endParaRPr lang="nl-NL" sz="2000" b="1" dirty="0">
              <a:latin typeface="+mn-lt"/>
            </a:endParaRPr>
          </a:p>
        </p:txBody>
      </p:sp>
      <p:sp>
        <p:nvSpPr>
          <p:cNvPr id="47" name="Text Box 54"/>
          <p:cNvSpPr txBox="1">
            <a:spLocks noChangeArrowheads="1"/>
          </p:cNvSpPr>
          <p:nvPr/>
        </p:nvSpPr>
        <p:spPr bwMode="auto">
          <a:xfrm>
            <a:off x="3638346" y="42737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8</a:t>
            </a:r>
          </a:p>
        </p:txBody>
      </p:sp>
      <p:sp>
        <p:nvSpPr>
          <p:cNvPr id="48" name="Text Box 55"/>
          <p:cNvSpPr txBox="1">
            <a:spLocks noChangeArrowheads="1"/>
          </p:cNvSpPr>
          <p:nvPr/>
        </p:nvSpPr>
        <p:spPr bwMode="auto">
          <a:xfrm>
            <a:off x="2265157" y="29529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4</a:t>
            </a:r>
          </a:p>
        </p:txBody>
      </p:sp>
      <p:sp>
        <p:nvSpPr>
          <p:cNvPr id="49" name="Text Box 56"/>
          <p:cNvSpPr txBox="1">
            <a:spLocks noChangeArrowheads="1"/>
          </p:cNvSpPr>
          <p:nvPr/>
        </p:nvSpPr>
        <p:spPr bwMode="auto">
          <a:xfrm>
            <a:off x="5681457" y="35879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2</a:t>
            </a:r>
          </a:p>
        </p:txBody>
      </p:sp>
      <p:sp>
        <p:nvSpPr>
          <p:cNvPr id="50" name="Text Box 58"/>
          <p:cNvSpPr txBox="1">
            <a:spLocks noChangeArrowheads="1"/>
          </p:cNvSpPr>
          <p:nvPr/>
        </p:nvSpPr>
        <p:spPr bwMode="auto">
          <a:xfrm>
            <a:off x="4284457" y="52135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1</a:t>
            </a: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71757" y="21655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878081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/>
              <a:t>Acyclic shortest path</a:t>
            </a:r>
            <a:endParaRPr lang="nl-NL" dirty="0"/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251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6" name="Oval 3"/>
          <p:cNvSpPr>
            <a:spLocks noChangeArrowheads="1"/>
          </p:cNvSpPr>
          <p:nvPr/>
        </p:nvSpPr>
        <p:spPr bwMode="auto">
          <a:xfrm>
            <a:off x="1659618" y="36737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V2</a:t>
            </a:r>
          </a:p>
        </p:txBody>
      </p:sp>
      <p:sp>
        <p:nvSpPr>
          <p:cNvPr id="7" name="Oval 4"/>
          <p:cNvSpPr>
            <a:spLocks noChangeArrowheads="1"/>
          </p:cNvSpPr>
          <p:nvPr/>
        </p:nvSpPr>
        <p:spPr bwMode="auto">
          <a:xfrm>
            <a:off x="2815318" y="49532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V5</a:t>
            </a:r>
          </a:p>
        </p:txBody>
      </p:sp>
      <p:sp>
        <p:nvSpPr>
          <p:cNvPr id="8" name="Oval 5"/>
          <p:cNvSpPr>
            <a:spLocks noChangeArrowheads="1"/>
          </p:cNvSpPr>
          <p:nvPr/>
        </p:nvSpPr>
        <p:spPr bwMode="auto">
          <a:xfrm>
            <a:off x="2878818" y="22227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V0</a:t>
            </a:r>
          </a:p>
        </p:txBody>
      </p:sp>
      <p:sp>
        <p:nvSpPr>
          <p:cNvPr id="9" name="Oval 6"/>
          <p:cNvSpPr>
            <a:spLocks noChangeArrowheads="1"/>
          </p:cNvSpPr>
          <p:nvPr/>
        </p:nvSpPr>
        <p:spPr bwMode="auto">
          <a:xfrm>
            <a:off x="5431518" y="48770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V6</a:t>
            </a:r>
          </a:p>
        </p:txBody>
      </p:sp>
      <p:sp>
        <p:nvSpPr>
          <p:cNvPr id="10" name="Oval 7"/>
          <p:cNvSpPr>
            <a:spLocks noChangeArrowheads="1"/>
          </p:cNvSpPr>
          <p:nvPr/>
        </p:nvSpPr>
        <p:spPr bwMode="auto">
          <a:xfrm>
            <a:off x="4301218" y="35435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V3</a:t>
            </a:r>
          </a:p>
        </p:txBody>
      </p:sp>
      <p:sp>
        <p:nvSpPr>
          <p:cNvPr id="11" name="Oval 8"/>
          <p:cNvSpPr>
            <a:spLocks noChangeArrowheads="1"/>
          </p:cNvSpPr>
          <p:nvPr/>
        </p:nvSpPr>
        <p:spPr bwMode="auto">
          <a:xfrm>
            <a:off x="5672818" y="2200501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V1</a:t>
            </a:r>
          </a:p>
        </p:txBody>
      </p:sp>
      <p:sp>
        <p:nvSpPr>
          <p:cNvPr id="12" name="Oval 9"/>
          <p:cNvSpPr>
            <a:spLocks noChangeArrowheads="1"/>
          </p:cNvSpPr>
          <p:nvPr/>
        </p:nvSpPr>
        <p:spPr bwMode="auto">
          <a:xfrm>
            <a:off x="6790418" y="3467326"/>
            <a:ext cx="720725" cy="719137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>
              <a:buNone/>
            </a:pPr>
            <a:r>
              <a:rPr lang="nl-NL" sz="2000">
                <a:latin typeface="+mn-lt"/>
              </a:rPr>
              <a:t>V4</a:t>
            </a:r>
          </a:p>
        </p:txBody>
      </p:sp>
      <p:sp>
        <p:nvSpPr>
          <p:cNvPr id="13" name="Line 11"/>
          <p:cNvSpPr>
            <a:spLocks noChangeShapeType="1"/>
          </p:cNvSpPr>
          <p:nvPr/>
        </p:nvSpPr>
        <p:spPr bwMode="auto">
          <a:xfrm flipV="1">
            <a:off x="2167618" y="2840263"/>
            <a:ext cx="800100" cy="8636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3615418" y="2497363"/>
            <a:ext cx="2019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2269218" y="4275363"/>
            <a:ext cx="660400" cy="7493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3490709" y="2851375"/>
            <a:ext cx="986019" cy="763587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7" name="Line 16"/>
          <p:cNvSpPr>
            <a:spLocks noChangeShapeType="1"/>
          </p:cNvSpPr>
          <p:nvPr/>
        </p:nvSpPr>
        <p:spPr bwMode="auto">
          <a:xfrm flipV="1">
            <a:off x="4898118" y="2827563"/>
            <a:ext cx="8128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8" name="Line 17"/>
          <p:cNvSpPr>
            <a:spLocks noChangeShapeType="1"/>
          </p:cNvSpPr>
          <p:nvPr/>
        </p:nvSpPr>
        <p:spPr bwMode="auto">
          <a:xfrm>
            <a:off x="6333218" y="2751363"/>
            <a:ext cx="622300" cy="774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19" name="Line 18"/>
          <p:cNvSpPr>
            <a:spLocks noChangeShapeType="1"/>
          </p:cNvSpPr>
          <p:nvPr/>
        </p:nvSpPr>
        <p:spPr bwMode="auto">
          <a:xfrm flipV="1">
            <a:off x="3434442" y="4122963"/>
            <a:ext cx="917575" cy="9017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0" name="Line 19"/>
          <p:cNvSpPr>
            <a:spLocks noChangeShapeType="1"/>
          </p:cNvSpPr>
          <p:nvPr/>
        </p:nvSpPr>
        <p:spPr bwMode="auto">
          <a:xfrm flipV="1">
            <a:off x="3526518" y="5253263"/>
            <a:ext cx="1892300" cy="38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1" name="Line 21"/>
          <p:cNvSpPr>
            <a:spLocks noChangeShapeType="1"/>
          </p:cNvSpPr>
          <p:nvPr/>
        </p:nvSpPr>
        <p:spPr bwMode="auto">
          <a:xfrm>
            <a:off x="5025118" y="3907063"/>
            <a:ext cx="17653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2" name="Line 22"/>
          <p:cNvSpPr>
            <a:spLocks noChangeShapeType="1"/>
          </p:cNvSpPr>
          <p:nvPr/>
        </p:nvSpPr>
        <p:spPr bwMode="auto">
          <a:xfrm flipV="1">
            <a:off x="6053818" y="4173763"/>
            <a:ext cx="889000" cy="80010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lg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23" name="Text Box 24"/>
          <p:cNvSpPr txBox="1">
            <a:spLocks noChangeArrowheads="1"/>
          </p:cNvSpPr>
          <p:nvPr/>
        </p:nvSpPr>
        <p:spPr bwMode="auto">
          <a:xfrm>
            <a:off x="2830069" y="1873476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24" name="Text Box 25"/>
          <p:cNvSpPr txBox="1">
            <a:spLocks noChangeArrowheads="1"/>
          </p:cNvSpPr>
          <p:nvPr/>
        </p:nvSpPr>
        <p:spPr bwMode="auto">
          <a:xfrm>
            <a:off x="5636769" y="1848076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25" name="Text Box 26"/>
          <p:cNvSpPr txBox="1">
            <a:spLocks noChangeArrowheads="1"/>
          </p:cNvSpPr>
          <p:nvPr/>
        </p:nvSpPr>
        <p:spPr bwMode="auto">
          <a:xfrm>
            <a:off x="537295" y="3763183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26" name="Text Box 27"/>
          <p:cNvSpPr txBox="1">
            <a:spLocks noChangeArrowheads="1"/>
          </p:cNvSpPr>
          <p:nvPr/>
        </p:nvSpPr>
        <p:spPr bwMode="auto">
          <a:xfrm>
            <a:off x="7546200" y="3602116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27" name="Text Box 28"/>
          <p:cNvSpPr txBox="1">
            <a:spLocks noChangeArrowheads="1"/>
          </p:cNvSpPr>
          <p:nvPr/>
        </p:nvSpPr>
        <p:spPr bwMode="auto">
          <a:xfrm>
            <a:off x="5471669" y="5531076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28" name="Text Box 29"/>
          <p:cNvSpPr txBox="1">
            <a:spLocks noChangeArrowheads="1"/>
          </p:cNvSpPr>
          <p:nvPr/>
        </p:nvSpPr>
        <p:spPr bwMode="auto">
          <a:xfrm>
            <a:off x="2741169" y="5594576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29" name="Text Box 30"/>
          <p:cNvSpPr txBox="1">
            <a:spLocks noChangeArrowheads="1"/>
          </p:cNvSpPr>
          <p:nvPr/>
        </p:nvSpPr>
        <p:spPr bwMode="auto">
          <a:xfrm>
            <a:off x="4277869" y="4248376"/>
            <a:ext cx="71186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latin typeface="+mn-lt"/>
              </a:rPr>
              <a:t>costs</a:t>
            </a:r>
            <a:endParaRPr lang="nl-NL" sz="2000" dirty="0">
              <a:latin typeface="+mn-lt"/>
            </a:endParaRPr>
          </a:p>
        </p:txBody>
      </p:sp>
      <p:sp>
        <p:nvSpPr>
          <p:cNvPr id="30" name="Text Box 31"/>
          <p:cNvSpPr txBox="1">
            <a:spLocks noChangeArrowheads="1"/>
          </p:cNvSpPr>
          <p:nvPr/>
        </p:nvSpPr>
        <p:spPr bwMode="auto">
          <a:xfrm>
            <a:off x="3407456" y="1936976"/>
            <a:ext cx="365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∞</a:t>
            </a:r>
          </a:p>
        </p:txBody>
      </p:sp>
      <p:sp>
        <p:nvSpPr>
          <p:cNvPr id="31" name="Text Box 32"/>
          <p:cNvSpPr txBox="1">
            <a:spLocks noChangeArrowheads="1"/>
          </p:cNvSpPr>
          <p:nvPr/>
        </p:nvSpPr>
        <p:spPr bwMode="auto">
          <a:xfrm>
            <a:off x="6258882" y="1848076"/>
            <a:ext cx="4026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∞</a:t>
            </a:r>
          </a:p>
        </p:txBody>
      </p:sp>
      <p:sp>
        <p:nvSpPr>
          <p:cNvPr id="32" name="Text Box 33"/>
          <p:cNvSpPr txBox="1">
            <a:spLocks noChangeArrowheads="1"/>
          </p:cNvSpPr>
          <p:nvPr/>
        </p:nvSpPr>
        <p:spPr bwMode="auto">
          <a:xfrm>
            <a:off x="8180528" y="3619761"/>
            <a:ext cx="4026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>
                <a:latin typeface="+mn-lt"/>
              </a:rPr>
              <a:t>∞</a:t>
            </a:r>
          </a:p>
        </p:txBody>
      </p:sp>
      <p:sp>
        <p:nvSpPr>
          <p:cNvPr id="33" name="Text Box 34"/>
          <p:cNvSpPr txBox="1">
            <a:spLocks noChangeArrowheads="1"/>
          </p:cNvSpPr>
          <p:nvPr/>
        </p:nvSpPr>
        <p:spPr bwMode="auto">
          <a:xfrm>
            <a:off x="3325182" y="5607276"/>
            <a:ext cx="4026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∞</a:t>
            </a:r>
          </a:p>
        </p:txBody>
      </p:sp>
      <p:sp>
        <p:nvSpPr>
          <p:cNvPr id="34" name="Text Box 35"/>
          <p:cNvSpPr txBox="1">
            <a:spLocks noChangeArrowheads="1"/>
          </p:cNvSpPr>
          <p:nvPr/>
        </p:nvSpPr>
        <p:spPr bwMode="auto">
          <a:xfrm>
            <a:off x="6017582" y="5518376"/>
            <a:ext cx="402674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∞</a:t>
            </a:r>
          </a:p>
        </p:txBody>
      </p:sp>
      <p:sp>
        <p:nvSpPr>
          <p:cNvPr id="35" name="Text Box 36"/>
          <p:cNvSpPr txBox="1">
            <a:spLocks noChangeArrowheads="1"/>
          </p:cNvSpPr>
          <p:nvPr/>
        </p:nvSpPr>
        <p:spPr bwMode="auto">
          <a:xfrm>
            <a:off x="4423456" y="4565876"/>
            <a:ext cx="365125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∞</a:t>
            </a:r>
          </a:p>
        </p:txBody>
      </p:sp>
      <p:sp>
        <p:nvSpPr>
          <p:cNvPr id="36" name="Text Box 37"/>
          <p:cNvSpPr txBox="1">
            <a:spLocks noChangeArrowheads="1"/>
          </p:cNvSpPr>
          <p:nvPr/>
        </p:nvSpPr>
        <p:spPr bwMode="auto">
          <a:xfrm>
            <a:off x="1151622" y="3718151"/>
            <a:ext cx="458779" cy="4770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>
                <a:latin typeface="+mn-lt"/>
              </a:rPr>
              <a:t>∞</a:t>
            </a:r>
          </a:p>
        </p:txBody>
      </p:sp>
      <p:sp>
        <p:nvSpPr>
          <p:cNvPr id="37" name="Text Box 38"/>
          <p:cNvSpPr txBox="1">
            <a:spLocks noChangeArrowheads="1"/>
          </p:cNvSpPr>
          <p:nvPr/>
        </p:nvSpPr>
        <p:spPr bwMode="auto">
          <a:xfrm>
            <a:off x="1249157" y="3764188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0</a:t>
            </a:r>
          </a:p>
        </p:txBody>
      </p:sp>
      <p:sp>
        <p:nvSpPr>
          <p:cNvPr id="38" name="Text Box 43"/>
          <p:cNvSpPr txBox="1">
            <a:spLocks noChangeArrowheads="1"/>
          </p:cNvSpPr>
          <p:nvPr/>
        </p:nvSpPr>
        <p:spPr bwMode="auto">
          <a:xfrm>
            <a:off x="8159689" y="3603660"/>
            <a:ext cx="444352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>
                <a:latin typeface="+mn-lt"/>
              </a:rPr>
              <a:t>12</a:t>
            </a:r>
          </a:p>
        </p:txBody>
      </p:sp>
      <p:sp>
        <p:nvSpPr>
          <p:cNvPr id="39" name="Text Box 44"/>
          <p:cNvSpPr txBox="1">
            <a:spLocks noChangeArrowheads="1"/>
          </p:cNvSpPr>
          <p:nvPr/>
        </p:nvSpPr>
        <p:spPr bwMode="auto">
          <a:xfrm>
            <a:off x="6313282" y="185442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6</a:t>
            </a:r>
          </a:p>
        </p:txBody>
      </p:sp>
      <p:sp>
        <p:nvSpPr>
          <p:cNvPr id="42" name="Text Box 47"/>
          <p:cNvSpPr txBox="1">
            <a:spLocks noChangeArrowheads="1"/>
          </p:cNvSpPr>
          <p:nvPr/>
        </p:nvSpPr>
        <p:spPr bwMode="auto">
          <a:xfrm>
            <a:off x="3776457" y="27878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6</a:t>
            </a:r>
          </a:p>
        </p:txBody>
      </p:sp>
      <p:sp>
        <p:nvSpPr>
          <p:cNvPr id="43" name="Text Box 48"/>
          <p:cNvSpPr txBox="1">
            <a:spLocks noChangeArrowheads="1"/>
          </p:cNvSpPr>
          <p:nvPr/>
        </p:nvSpPr>
        <p:spPr bwMode="auto">
          <a:xfrm>
            <a:off x="4995657" y="28513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2</a:t>
            </a:r>
          </a:p>
        </p:txBody>
      </p:sp>
      <p:sp>
        <p:nvSpPr>
          <p:cNvPr id="44" name="Text Box 49"/>
          <p:cNvSpPr txBox="1">
            <a:spLocks noChangeArrowheads="1"/>
          </p:cNvSpPr>
          <p:nvPr/>
        </p:nvSpPr>
        <p:spPr bwMode="auto">
          <a:xfrm>
            <a:off x="2252457" y="44642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5</a:t>
            </a:r>
          </a:p>
        </p:txBody>
      </p:sp>
      <p:sp>
        <p:nvSpPr>
          <p:cNvPr id="45" name="Text Box 50"/>
          <p:cNvSpPr txBox="1">
            <a:spLocks noChangeArrowheads="1"/>
          </p:cNvSpPr>
          <p:nvPr/>
        </p:nvSpPr>
        <p:spPr bwMode="auto">
          <a:xfrm>
            <a:off x="6547531" y="2698976"/>
            <a:ext cx="7223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10</a:t>
            </a:r>
          </a:p>
        </p:txBody>
      </p:sp>
      <p:sp>
        <p:nvSpPr>
          <p:cNvPr id="46" name="Text Box 53"/>
          <p:cNvSpPr txBox="1">
            <a:spLocks noChangeArrowheads="1"/>
          </p:cNvSpPr>
          <p:nvPr/>
        </p:nvSpPr>
        <p:spPr bwMode="auto">
          <a:xfrm>
            <a:off x="6532357" y="45277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 dirty="0" smtClean="0">
                <a:latin typeface="+mn-lt"/>
              </a:rPr>
              <a:t>6</a:t>
            </a:r>
            <a:endParaRPr lang="nl-NL" sz="2000" b="1" dirty="0">
              <a:latin typeface="+mn-lt"/>
            </a:endParaRPr>
          </a:p>
        </p:txBody>
      </p:sp>
      <p:sp>
        <p:nvSpPr>
          <p:cNvPr id="47" name="Text Box 54"/>
          <p:cNvSpPr txBox="1">
            <a:spLocks noChangeArrowheads="1"/>
          </p:cNvSpPr>
          <p:nvPr/>
        </p:nvSpPr>
        <p:spPr bwMode="auto">
          <a:xfrm>
            <a:off x="3638346" y="42737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8</a:t>
            </a:r>
          </a:p>
        </p:txBody>
      </p:sp>
      <p:sp>
        <p:nvSpPr>
          <p:cNvPr id="48" name="Text Box 55"/>
          <p:cNvSpPr txBox="1">
            <a:spLocks noChangeArrowheads="1"/>
          </p:cNvSpPr>
          <p:nvPr/>
        </p:nvSpPr>
        <p:spPr bwMode="auto">
          <a:xfrm>
            <a:off x="2265157" y="29529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4</a:t>
            </a:r>
          </a:p>
        </p:txBody>
      </p:sp>
      <p:sp>
        <p:nvSpPr>
          <p:cNvPr id="49" name="Text Box 56"/>
          <p:cNvSpPr txBox="1">
            <a:spLocks noChangeArrowheads="1"/>
          </p:cNvSpPr>
          <p:nvPr/>
        </p:nvSpPr>
        <p:spPr bwMode="auto">
          <a:xfrm>
            <a:off x="5681457" y="35879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2</a:t>
            </a:r>
          </a:p>
        </p:txBody>
      </p:sp>
      <p:sp>
        <p:nvSpPr>
          <p:cNvPr id="50" name="Text Box 58"/>
          <p:cNvSpPr txBox="1">
            <a:spLocks noChangeArrowheads="1"/>
          </p:cNvSpPr>
          <p:nvPr/>
        </p:nvSpPr>
        <p:spPr bwMode="auto">
          <a:xfrm>
            <a:off x="4284457" y="52135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1</a:t>
            </a:r>
          </a:p>
        </p:txBody>
      </p:sp>
      <p:sp>
        <p:nvSpPr>
          <p:cNvPr id="51" name="Text Box 59"/>
          <p:cNvSpPr txBox="1">
            <a:spLocks noChangeArrowheads="1"/>
          </p:cNvSpPr>
          <p:nvPr/>
        </p:nvSpPr>
        <p:spPr bwMode="auto">
          <a:xfrm>
            <a:off x="4329793" y="4527776"/>
            <a:ext cx="541338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10</a:t>
            </a:r>
          </a:p>
        </p:txBody>
      </p:sp>
      <p:sp>
        <p:nvSpPr>
          <p:cNvPr id="52" name="Text Box 60"/>
          <p:cNvSpPr txBox="1">
            <a:spLocks noChangeArrowheads="1"/>
          </p:cNvSpPr>
          <p:nvPr/>
        </p:nvSpPr>
        <p:spPr bwMode="auto">
          <a:xfrm>
            <a:off x="6062457" y="55025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6</a:t>
            </a:r>
          </a:p>
        </p:txBody>
      </p:sp>
      <p:sp>
        <p:nvSpPr>
          <p:cNvPr id="53" name="Text Box 62"/>
          <p:cNvSpPr txBox="1">
            <a:spLocks noChangeArrowheads="1"/>
          </p:cNvSpPr>
          <p:nvPr/>
        </p:nvSpPr>
        <p:spPr bwMode="auto">
          <a:xfrm>
            <a:off x="3360532" y="5591401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5</a:t>
            </a:r>
          </a:p>
        </p:txBody>
      </p:sp>
      <p:sp>
        <p:nvSpPr>
          <p:cNvPr id="54" name="Line 64"/>
          <p:cNvSpPr>
            <a:spLocks noChangeShapeType="1"/>
          </p:cNvSpPr>
          <p:nvPr/>
        </p:nvSpPr>
        <p:spPr bwMode="auto">
          <a:xfrm flipH="1">
            <a:off x="4961618" y="2370363"/>
            <a:ext cx="6731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5" name="Line 65"/>
          <p:cNvSpPr>
            <a:spLocks noChangeShapeType="1"/>
          </p:cNvSpPr>
          <p:nvPr/>
        </p:nvSpPr>
        <p:spPr bwMode="auto">
          <a:xfrm flipH="1" flipV="1">
            <a:off x="4009118" y="3068863"/>
            <a:ext cx="495300" cy="4064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6" name="Line 68"/>
          <p:cNvSpPr>
            <a:spLocks noChangeShapeType="1"/>
          </p:cNvSpPr>
          <p:nvPr/>
        </p:nvSpPr>
        <p:spPr bwMode="auto">
          <a:xfrm flipH="1" flipV="1">
            <a:off x="5825218" y="4021363"/>
            <a:ext cx="5842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7" name="Line 70"/>
          <p:cNvSpPr>
            <a:spLocks noChangeShapeType="1"/>
          </p:cNvSpPr>
          <p:nvPr/>
        </p:nvSpPr>
        <p:spPr bwMode="auto">
          <a:xfrm flipH="1">
            <a:off x="4390118" y="5138963"/>
            <a:ext cx="546100" cy="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8" name="Line 72"/>
          <p:cNvSpPr>
            <a:spLocks noChangeShapeType="1"/>
          </p:cNvSpPr>
          <p:nvPr/>
        </p:nvSpPr>
        <p:spPr bwMode="auto">
          <a:xfrm flipH="1">
            <a:off x="2358118" y="3132363"/>
            <a:ext cx="495300" cy="5588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59" name="Text Box 73"/>
          <p:cNvSpPr txBox="1">
            <a:spLocks noChangeArrowheads="1"/>
          </p:cNvSpPr>
          <p:nvPr/>
        </p:nvSpPr>
        <p:spPr bwMode="auto">
          <a:xfrm>
            <a:off x="7585880" y="1289276"/>
            <a:ext cx="107766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dirty="0" err="1" smtClean="0">
                <a:solidFill>
                  <a:srgbClr val="990033"/>
                </a:solidFill>
                <a:latin typeface="+mn-lt"/>
              </a:rPr>
              <a:t>previous</a:t>
            </a:r>
            <a:endParaRPr lang="nl-NL" sz="2000" dirty="0">
              <a:solidFill>
                <a:srgbClr val="990033"/>
              </a:solidFill>
              <a:latin typeface="+mn-lt"/>
            </a:endParaRPr>
          </a:p>
        </p:txBody>
      </p:sp>
      <p:sp>
        <p:nvSpPr>
          <p:cNvPr id="60" name="Text Box 74"/>
          <p:cNvSpPr txBox="1">
            <a:spLocks noChangeArrowheads="1"/>
          </p:cNvSpPr>
          <p:nvPr/>
        </p:nvSpPr>
        <p:spPr bwMode="auto">
          <a:xfrm>
            <a:off x="4271757" y="2165576"/>
            <a:ext cx="31450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>
              <a:buNone/>
            </a:pPr>
            <a:r>
              <a:rPr lang="nl-NL" sz="2000" b="1">
                <a:latin typeface="+mn-lt"/>
              </a:rPr>
              <a:t>2</a:t>
            </a:r>
          </a:p>
        </p:txBody>
      </p:sp>
      <p:sp>
        <p:nvSpPr>
          <p:cNvPr id="61" name="Text Box 82"/>
          <p:cNvSpPr txBox="1">
            <a:spLocks noChangeArrowheads="1"/>
          </p:cNvSpPr>
          <p:nvPr/>
        </p:nvSpPr>
        <p:spPr bwMode="auto">
          <a:xfrm>
            <a:off x="3377293" y="1886176"/>
            <a:ext cx="325438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buNone/>
            </a:pPr>
            <a:r>
              <a:rPr lang="nl-NL" sz="2000">
                <a:latin typeface="+mn-lt"/>
              </a:rPr>
              <a:t>4</a:t>
            </a:r>
          </a:p>
        </p:txBody>
      </p:sp>
      <p:grpSp>
        <p:nvGrpSpPr>
          <p:cNvPr id="62" name="Group 85"/>
          <p:cNvGrpSpPr>
            <a:grpSpLocks/>
          </p:cNvGrpSpPr>
          <p:nvPr/>
        </p:nvGrpSpPr>
        <p:grpSpPr bwMode="auto">
          <a:xfrm>
            <a:off x="710293" y="1543276"/>
            <a:ext cx="7710488" cy="4729162"/>
            <a:chOff x="446" y="1279"/>
            <a:chExt cx="4857" cy="2979"/>
          </a:xfrm>
        </p:grpSpPr>
        <p:sp>
          <p:nvSpPr>
            <p:cNvPr id="63" name="Text Box 39"/>
            <p:cNvSpPr txBox="1">
              <a:spLocks noChangeArrowheads="1"/>
            </p:cNvSpPr>
            <p:nvPr/>
          </p:nvSpPr>
          <p:spPr bwMode="auto">
            <a:xfrm>
              <a:off x="5098" y="2815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3</a:t>
              </a:r>
            </a:p>
          </p:txBody>
        </p:sp>
        <p:sp>
          <p:nvSpPr>
            <p:cNvPr id="64" name="Text Box 40"/>
            <p:cNvSpPr txBox="1">
              <a:spLocks noChangeArrowheads="1"/>
            </p:cNvSpPr>
            <p:nvPr/>
          </p:nvSpPr>
          <p:spPr bwMode="auto">
            <a:xfrm>
              <a:off x="3854" y="4006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1</a:t>
              </a:r>
            </a:p>
          </p:txBody>
        </p:sp>
        <p:sp>
          <p:nvSpPr>
            <p:cNvPr id="65" name="Text Box 41"/>
            <p:cNvSpPr txBox="1">
              <a:spLocks noChangeArrowheads="1"/>
            </p:cNvSpPr>
            <p:nvPr/>
          </p:nvSpPr>
          <p:spPr bwMode="auto">
            <a:xfrm>
              <a:off x="757" y="2910"/>
              <a:ext cx="19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0</a:t>
              </a:r>
            </a:p>
          </p:txBody>
        </p:sp>
        <p:sp>
          <p:nvSpPr>
            <p:cNvPr id="66" name="Text Box 42"/>
            <p:cNvSpPr txBox="1">
              <a:spLocks noChangeArrowheads="1"/>
            </p:cNvSpPr>
            <p:nvPr/>
          </p:nvSpPr>
          <p:spPr bwMode="auto">
            <a:xfrm>
              <a:off x="2341" y="2743"/>
              <a:ext cx="19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2</a:t>
              </a:r>
            </a:p>
          </p:txBody>
        </p:sp>
        <p:sp>
          <p:nvSpPr>
            <p:cNvPr id="67" name="Text Box 61"/>
            <p:cNvSpPr txBox="1">
              <a:spLocks noChangeArrowheads="1"/>
            </p:cNvSpPr>
            <p:nvPr/>
          </p:nvSpPr>
          <p:spPr bwMode="auto">
            <a:xfrm>
              <a:off x="2137" y="4002"/>
              <a:ext cx="198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1</a:t>
              </a:r>
            </a:p>
          </p:txBody>
        </p:sp>
        <p:sp>
          <p:nvSpPr>
            <p:cNvPr id="68" name="Text Box 75"/>
            <p:cNvSpPr txBox="1">
              <a:spLocks noChangeArrowheads="1"/>
            </p:cNvSpPr>
            <p:nvPr/>
          </p:nvSpPr>
          <p:spPr bwMode="auto">
            <a:xfrm>
              <a:off x="1854" y="1303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69" name="Text Box 76"/>
            <p:cNvSpPr txBox="1">
              <a:spLocks noChangeArrowheads="1"/>
            </p:cNvSpPr>
            <p:nvPr/>
          </p:nvSpPr>
          <p:spPr bwMode="auto">
            <a:xfrm>
              <a:off x="446" y="2879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70" name="Text Box 77"/>
            <p:cNvSpPr txBox="1">
              <a:spLocks noChangeArrowheads="1"/>
            </p:cNvSpPr>
            <p:nvPr/>
          </p:nvSpPr>
          <p:spPr bwMode="auto">
            <a:xfrm>
              <a:off x="2254" y="2567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71" name="Text Box 78"/>
            <p:cNvSpPr txBox="1">
              <a:spLocks noChangeArrowheads="1"/>
            </p:cNvSpPr>
            <p:nvPr/>
          </p:nvSpPr>
          <p:spPr bwMode="auto">
            <a:xfrm>
              <a:off x="4726" y="2807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72" name="Text Box 79"/>
            <p:cNvSpPr txBox="1">
              <a:spLocks noChangeArrowheads="1"/>
            </p:cNvSpPr>
            <p:nvPr/>
          </p:nvSpPr>
          <p:spPr bwMode="auto">
            <a:xfrm>
              <a:off x="1770" y="4002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73" name="Text Box 80"/>
            <p:cNvSpPr txBox="1">
              <a:spLocks noChangeArrowheads="1"/>
            </p:cNvSpPr>
            <p:nvPr/>
          </p:nvSpPr>
          <p:spPr bwMode="auto">
            <a:xfrm>
              <a:off x="3506" y="4006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74" name="Text Box 81"/>
            <p:cNvSpPr txBox="1">
              <a:spLocks noChangeArrowheads="1"/>
            </p:cNvSpPr>
            <p:nvPr/>
          </p:nvSpPr>
          <p:spPr bwMode="auto">
            <a:xfrm>
              <a:off x="3606" y="1279"/>
              <a:ext cx="323" cy="2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>
                <a:buNone/>
              </a:pPr>
              <a:r>
                <a:rPr lang="nl-NL" sz="2000" dirty="0" err="1" smtClean="0">
                  <a:solidFill>
                    <a:srgbClr val="996600"/>
                  </a:solidFill>
                  <a:latin typeface="+mn-lt"/>
                </a:rPr>
                <a:t>ind</a:t>
              </a:r>
              <a:endParaRPr lang="nl-NL" sz="2000" dirty="0">
                <a:solidFill>
                  <a:srgbClr val="996600"/>
                </a:solidFill>
                <a:latin typeface="+mn-lt"/>
              </a:endParaRPr>
            </a:p>
          </p:txBody>
        </p:sp>
        <p:sp>
          <p:nvSpPr>
            <p:cNvPr id="75" name="Text Box 83"/>
            <p:cNvSpPr txBox="1">
              <a:spLocks noChangeArrowheads="1"/>
            </p:cNvSpPr>
            <p:nvPr/>
          </p:nvSpPr>
          <p:spPr bwMode="auto">
            <a:xfrm>
              <a:off x="2162" y="1319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1</a:t>
              </a:r>
            </a:p>
          </p:txBody>
        </p:sp>
        <p:sp>
          <p:nvSpPr>
            <p:cNvPr id="76" name="Text Box 84"/>
            <p:cNvSpPr txBox="1">
              <a:spLocks noChangeArrowheads="1"/>
            </p:cNvSpPr>
            <p:nvPr/>
          </p:nvSpPr>
          <p:spPr bwMode="auto">
            <a:xfrm>
              <a:off x="3914" y="1279"/>
              <a:ext cx="205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/>
            <a:p>
              <a:pPr algn="ctr">
                <a:buNone/>
              </a:pPr>
              <a:r>
                <a:rPr lang="nl-NL" sz="2000">
                  <a:solidFill>
                    <a:srgbClr val="996600"/>
                  </a:solidFill>
                  <a:latin typeface="+mn-lt"/>
                </a:rPr>
                <a:t>2</a:t>
              </a:r>
            </a:p>
          </p:txBody>
        </p:sp>
      </p:grpSp>
      <p:sp>
        <p:nvSpPr>
          <p:cNvPr id="77" name="Line 86"/>
          <p:cNvSpPr>
            <a:spLocks noChangeShapeType="1"/>
          </p:cNvSpPr>
          <p:nvPr/>
        </p:nvSpPr>
        <p:spPr bwMode="auto">
          <a:xfrm flipH="1" flipV="1">
            <a:off x="2586718" y="4389663"/>
            <a:ext cx="368300" cy="419100"/>
          </a:xfrm>
          <a:prstGeom prst="line">
            <a:avLst/>
          </a:prstGeom>
          <a:noFill/>
          <a:ln w="38100">
            <a:solidFill>
              <a:srgbClr val="A50021"/>
            </a:solidFill>
            <a:prstDash val="sysDot"/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>
              <a:buNone/>
            </a:pPr>
            <a:endParaRPr lang="nl-NL">
              <a:latin typeface="+mn-lt"/>
            </a:endParaRPr>
          </a:p>
        </p:txBody>
      </p:sp>
      <p:sp>
        <p:nvSpPr>
          <p:cNvPr id="78" name="Text Box 88"/>
          <p:cNvSpPr txBox="1">
            <a:spLocks noChangeArrowheads="1"/>
          </p:cNvSpPr>
          <p:nvPr/>
        </p:nvSpPr>
        <p:spPr bwMode="auto">
          <a:xfrm>
            <a:off x="3497943" y="1606776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0</a:t>
            </a:r>
          </a:p>
        </p:txBody>
      </p:sp>
      <p:sp>
        <p:nvSpPr>
          <p:cNvPr id="79" name="Text Box 90"/>
          <p:cNvSpPr txBox="1">
            <a:spLocks noChangeArrowheads="1"/>
          </p:cNvSpPr>
          <p:nvPr/>
        </p:nvSpPr>
        <p:spPr bwMode="auto">
          <a:xfrm>
            <a:off x="6107793" y="5885088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0</a:t>
            </a:r>
          </a:p>
        </p:txBody>
      </p:sp>
      <p:sp>
        <p:nvSpPr>
          <p:cNvPr id="80" name="Text Box 91"/>
          <p:cNvSpPr txBox="1">
            <a:spLocks noChangeArrowheads="1"/>
          </p:cNvSpPr>
          <p:nvPr/>
        </p:nvSpPr>
        <p:spPr bwMode="auto">
          <a:xfrm>
            <a:off x="3367768" y="5872388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0</a:t>
            </a:r>
          </a:p>
        </p:txBody>
      </p:sp>
      <p:sp>
        <p:nvSpPr>
          <p:cNvPr id="81" name="Text Box 92"/>
          <p:cNvSpPr txBox="1">
            <a:spLocks noChangeArrowheads="1"/>
          </p:cNvSpPr>
          <p:nvPr/>
        </p:nvSpPr>
        <p:spPr bwMode="auto">
          <a:xfrm>
            <a:off x="6257018" y="1536926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1</a:t>
            </a:r>
          </a:p>
        </p:txBody>
      </p:sp>
      <p:sp>
        <p:nvSpPr>
          <p:cNvPr id="82" name="Text Box 93"/>
          <p:cNvSpPr txBox="1">
            <a:spLocks noChangeArrowheads="1"/>
          </p:cNvSpPr>
          <p:nvPr/>
        </p:nvSpPr>
        <p:spPr bwMode="auto">
          <a:xfrm>
            <a:off x="3739243" y="3876901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1</a:t>
            </a:r>
          </a:p>
        </p:txBody>
      </p:sp>
      <p:sp>
        <p:nvSpPr>
          <p:cNvPr id="83" name="Text Box 94"/>
          <p:cNvSpPr txBox="1">
            <a:spLocks noChangeArrowheads="1"/>
          </p:cNvSpPr>
          <p:nvPr/>
        </p:nvSpPr>
        <p:spPr bwMode="auto">
          <a:xfrm>
            <a:off x="3761468" y="3908651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0</a:t>
            </a:r>
          </a:p>
        </p:txBody>
      </p:sp>
      <p:sp>
        <p:nvSpPr>
          <p:cNvPr id="84" name="Text Box 95"/>
          <p:cNvSpPr txBox="1">
            <a:spLocks noChangeArrowheads="1"/>
          </p:cNvSpPr>
          <p:nvPr/>
        </p:nvSpPr>
        <p:spPr bwMode="auto">
          <a:xfrm>
            <a:off x="6282418" y="1552801"/>
            <a:ext cx="314510" cy="40011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>
                <a:solidFill>
                  <a:srgbClr val="996600"/>
                </a:solidFill>
                <a:latin typeface="+mn-lt"/>
              </a:rPr>
              <a:t>0</a:t>
            </a:r>
          </a:p>
        </p:txBody>
      </p:sp>
      <p:sp>
        <p:nvSpPr>
          <p:cNvPr id="85" name="Text Box 98"/>
          <p:cNvSpPr txBox="1">
            <a:spLocks noChangeArrowheads="1"/>
          </p:cNvSpPr>
          <p:nvPr/>
        </p:nvSpPr>
        <p:spPr bwMode="auto">
          <a:xfrm>
            <a:off x="8108043" y="4007076"/>
            <a:ext cx="334963" cy="4770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buNone/>
            </a:pPr>
            <a:r>
              <a:rPr lang="nl-NL">
                <a:solidFill>
                  <a:srgbClr val="996600"/>
                </a:solidFill>
                <a:latin typeface="+mn-lt"/>
              </a:rPr>
              <a:t>2</a:t>
            </a:r>
          </a:p>
        </p:txBody>
      </p:sp>
      <p:sp>
        <p:nvSpPr>
          <p:cNvPr id="86" name="Text Box 97"/>
          <p:cNvSpPr txBox="1">
            <a:spLocks noChangeArrowheads="1"/>
          </p:cNvSpPr>
          <p:nvPr/>
        </p:nvSpPr>
        <p:spPr bwMode="auto">
          <a:xfrm>
            <a:off x="8139793" y="4029301"/>
            <a:ext cx="346570" cy="4770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>
                <a:solidFill>
                  <a:srgbClr val="996600"/>
                </a:solidFill>
                <a:latin typeface="+mn-lt"/>
              </a:rPr>
              <a:t>1</a:t>
            </a:r>
          </a:p>
        </p:txBody>
      </p:sp>
      <p:sp>
        <p:nvSpPr>
          <p:cNvPr id="87" name="Text Box 96"/>
          <p:cNvSpPr txBox="1">
            <a:spLocks noChangeArrowheads="1"/>
          </p:cNvSpPr>
          <p:nvPr/>
        </p:nvSpPr>
        <p:spPr bwMode="auto">
          <a:xfrm>
            <a:off x="8142968" y="3975326"/>
            <a:ext cx="346570" cy="477054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>
                <a:solidFill>
                  <a:srgbClr val="996600"/>
                </a:solidFill>
                <a:latin typeface="+mn-lt"/>
              </a:rPr>
              <a:t>0</a:t>
            </a:r>
          </a:p>
        </p:txBody>
      </p:sp>
      <p:sp>
        <p:nvSpPr>
          <p:cNvPr id="88" name="Text Box 78"/>
          <p:cNvSpPr txBox="1">
            <a:spLocks noChangeArrowheads="1"/>
          </p:cNvSpPr>
          <p:nvPr/>
        </p:nvSpPr>
        <p:spPr bwMode="auto">
          <a:xfrm>
            <a:off x="167324" y="1289276"/>
            <a:ext cx="1734577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None/>
            </a:pPr>
            <a:r>
              <a:rPr lang="nl-NL" sz="2000" dirty="0" err="1">
                <a:solidFill>
                  <a:srgbClr val="996600"/>
                </a:solidFill>
                <a:latin typeface="+mn-lt"/>
              </a:rPr>
              <a:t>i</a:t>
            </a:r>
            <a:r>
              <a:rPr lang="nl-NL" sz="2000" dirty="0" err="1" smtClean="0">
                <a:solidFill>
                  <a:srgbClr val="996600"/>
                </a:solidFill>
                <a:latin typeface="+mn-lt"/>
              </a:rPr>
              <a:t>nd</a:t>
            </a:r>
            <a:r>
              <a:rPr lang="nl-NL" sz="2000" dirty="0" smtClean="0">
                <a:solidFill>
                  <a:srgbClr val="996600"/>
                </a:solidFill>
                <a:latin typeface="+mn-lt"/>
              </a:rPr>
              <a:t> = </a:t>
            </a:r>
            <a:r>
              <a:rPr lang="nl-NL" sz="2000" dirty="0" err="1" smtClean="0">
                <a:solidFill>
                  <a:srgbClr val="996600"/>
                </a:solidFill>
                <a:latin typeface="+mn-lt"/>
              </a:rPr>
              <a:t>indegree</a:t>
            </a:r>
            <a:endParaRPr lang="nl-NL" sz="2000" dirty="0">
              <a:solidFill>
                <a:srgbClr val="99660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490938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4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339933"/>
                                      </p:to>
                                    </p:animClr>
                                    <p:set>
                                      <p:cBhvr>
                                        <p:cTn id="15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1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26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7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8" dur="1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4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50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51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75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6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82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83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90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66"/>
                                      </p:to>
                                    </p:animClr>
                                    <p:set>
                                      <p:cBhvr>
                                        <p:cTn id="91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2" dur="1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9" presetClass="emph" presetSubtype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 rctx="PPT">
                                        <p:cTn id="100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01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07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00"/>
                                      </p:to>
                                    </p:animClr>
                                    <p:set>
                                      <p:cBhvr>
                                        <p:cTn id="108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9" dur="1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1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2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8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29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>
                                        <p:cTn id="135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CC0099"/>
                                      </p:to>
                                    </p:animClr>
                                    <p:set>
                                      <p:cBhvr>
                                        <p:cTn id="136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7" dur="1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8" fill="hold">
                            <p:stCondLst>
                              <p:cond delay="100"/>
                            </p:stCondLst>
                            <p:childTnLst>
                              <p:par>
                                <p:cTn id="139" presetID="9" presetClass="emph" presetSubtype="0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40" dur="indefinite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1" dur="indefinite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9" presetClass="emph" presetSubtype="0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45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146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10" grpId="0" animBg="1"/>
      <p:bldP spid="11" grpId="0" animBg="1"/>
      <p:bldP spid="12" grpId="0" animBg="1"/>
      <p:bldP spid="30" grpId="0"/>
      <p:bldP spid="31" grpId="0"/>
      <p:bldP spid="32" grpId="0"/>
      <p:bldP spid="33" grpId="0"/>
      <p:bldP spid="33" grpId="1"/>
      <p:bldP spid="34" grpId="0"/>
      <p:bldP spid="35" grpId="0"/>
      <p:bldP spid="36" grpId="0"/>
      <p:bldP spid="37" grpId="0"/>
      <p:bldP spid="38" grpId="0"/>
      <p:bldP spid="39" grpId="0"/>
      <p:bldP spid="51" grpId="0"/>
      <p:bldP spid="52" grpId="0"/>
      <p:bldP spid="53" grpId="0"/>
      <p:bldP spid="54" grpId="0" animBg="1"/>
      <p:bldP spid="55" grpId="0" animBg="1"/>
      <p:bldP spid="56" grpId="0" animBg="1"/>
      <p:bldP spid="57" grpId="0" animBg="1"/>
      <p:bldP spid="58" grpId="0" animBg="1"/>
      <p:bldP spid="61" grpId="0"/>
      <p:bldP spid="77" grpId="0" animBg="1"/>
      <p:bldP spid="78" grpId="0" animBg="1"/>
      <p:bldP spid="79" grpId="0" animBg="1" autoUpdateAnimBg="0"/>
      <p:bldP spid="80" grpId="0" animBg="1" autoUpdateAnimBg="0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</p:bldLst>
  </p:timing>
</p:sld>
</file>

<file path=ppt/slides/slide2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 dirty="0" smtClean="0"/>
              <a:t>Shortest path </a:t>
            </a:r>
            <a:r>
              <a:rPr lang="en-US" dirty="0" err="1" smtClean="0"/>
              <a:t>algoritmen</a:t>
            </a:r>
            <a:endParaRPr lang="nl-NL" dirty="0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2"/>
            <a:ext cx="8389689" cy="5589588"/>
          </a:xfrm>
        </p:spPr>
        <p:txBody>
          <a:bodyPr/>
          <a:lstStyle/>
          <a:p>
            <a:r>
              <a:rPr lang="nl-NL" dirty="0" err="1" smtClean="0">
                <a:solidFill>
                  <a:srgbClr val="0000FF"/>
                </a:solidFill>
              </a:rPr>
              <a:t>Breadth</a:t>
            </a:r>
            <a:r>
              <a:rPr lang="nl-NL" dirty="0" smtClean="0">
                <a:solidFill>
                  <a:srgbClr val="0000FF"/>
                </a:solidFill>
              </a:rPr>
              <a:t>-first</a:t>
            </a:r>
            <a:endParaRPr lang="nl-NL" dirty="0">
              <a:solidFill>
                <a:srgbClr val="0000FF"/>
              </a:solidFill>
            </a:endParaRPr>
          </a:p>
          <a:p>
            <a:pPr lvl="1"/>
            <a:r>
              <a:rPr lang="nl-NL" dirty="0" err="1" smtClean="0"/>
              <a:t>Unweighted</a:t>
            </a:r>
            <a:endParaRPr lang="nl-NL" dirty="0"/>
          </a:p>
          <a:p>
            <a:pPr lvl="1"/>
            <a:r>
              <a:rPr lang="nl-NL" i="1" dirty="0" smtClean="0"/>
              <a:t>O</a:t>
            </a:r>
            <a:r>
              <a:rPr lang="nl-NL" dirty="0"/>
              <a:t>(|</a:t>
            </a:r>
            <a:r>
              <a:rPr lang="nl-NL" i="1" dirty="0"/>
              <a:t>E</a:t>
            </a:r>
            <a:r>
              <a:rPr lang="nl-NL" dirty="0"/>
              <a:t>|)</a:t>
            </a:r>
          </a:p>
          <a:p>
            <a:r>
              <a:rPr lang="nl-NL" dirty="0" err="1" smtClean="0">
                <a:solidFill>
                  <a:srgbClr val="0000FF"/>
                </a:solidFill>
              </a:rPr>
              <a:t>Acyclic</a:t>
            </a:r>
            <a:r>
              <a:rPr lang="nl-NL" dirty="0">
                <a:solidFill>
                  <a:srgbClr val="0000FF"/>
                </a:solidFill>
              </a:rPr>
              <a:t> </a:t>
            </a:r>
            <a:r>
              <a:rPr lang="nl-NL" dirty="0" smtClean="0">
                <a:solidFill>
                  <a:srgbClr val="0000FF"/>
                </a:solidFill>
              </a:rPr>
              <a:t>(</a:t>
            </a:r>
            <a:r>
              <a:rPr lang="nl-NL" dirty="0" err="1" smtClean="0">
                <a:solidFill>
                  <a:srgbClr val="0000FF"/>
                </a:solidFill>
              </a:rPr>
              <a:t>Topological</a:t>
            </a:r>
            <a:r>
              <a:rPr lang="nl-NL" dirty="0" smtClean="0">
                <a:solidFill>
                  <a:srgbClr val="0000FF"/>
                </a:solidFill>
              </a:rPr>
              <a:t>)</a:t>
            </a:r>
          </a:p>
          <a:p>
            <a:pPr lvl="1"/>
            <a:r>
              <a:rPr lang="nl-NL" dirty="0" err="1" smtClean="0"/>
              <a:t>Weighted</a:t>
            </a:r>
            <a:r>
              <a:rPr lang="nl-NL" dirty="0"/>
              <a:t>, no </a:t>
            </a:r>
            <a:r>
              <a:rPr lang="nl-NL" dirty="0" err="1"/>
              <a:t>cycles</a:t>
            </a:r>
            <a:endParaRPr lang="nl-NL" dirty="0"/>
          </a:p>
          <a:p>
            <a:pPr lvl="1"/>
            <a:r>
              <a:rPr lang="nl-NL" i="1" dirty="0" smtClean="0"/>
              <a:t>O</a:t>
            </a:r>
            <a:r>
              <a:rPr lang="nl-NL" dirty="0"/>
              <a:t>(|</a:t>
            </a:r>
            <a:r>
              <a:rPr lang="nl-NL" i="1" dirty="0"/>
              <a:t>E</a:t>
            </a:r>
            <a:r>
              <a:rPr lang="nl-NL" dirty="0"/>
              <a:t>|)</a:t>
            </a:r>
          </a:p>
          <a:p>
            <a:r>
              <a:rPr lang="nl-NL" dirty="0" smtClean="0">
                <a:solidFill>
                  <a:srgbClr val="0000FF"/>
                </a:solidFill>
              </a:rPr>
              <a:t>Dijkstra</a:t>
            </a:r>
            <a:endParaRPr lang="nl-NL" dirty="0">
              <a:solidFill>
                <a:srgbClr val="0000FF"/>
              </a:solidFill>
            </a:endParaRPr>
          </a:p>
          <a:p>
            <a:pPr lvl="1"/>
            <a:r>
              <a:rPr lang="nl-NL" dirty="0" err="1" smtClean="0"/>
              <a:t>Weighted</a:t>
            </a:r>
            <a:r>
              <a:rPr lang="nl-NL" dirty="0"/>
              <a:t>, no </a:t>
            </a:r>
            <a:r>
              <a:rPr lang="nl-NL" dirty="0" err="1"/>
              <a:t>negative</a:t>
            </a:r>
            <a:r>
              <a:rPr lang="nl-NL" dirty="0"/>
              <a:t> </a:t>
            </a:r>
            <a:r>
              <a:rPr lang="nl-NL" dirty="0" err="1"/>
              <a:t>edges</a:t>
            </a:r>
            <a:endParaRPr lang="nl-NL" dirty="0"/>
          </a:p>
          <a:p>
            <a:pPr lvl="1"/>
            <a:r>
              <a:rPr lang="nl-NL" i="1" dirty="0" smtClean="0"/>
              <a:t>O</a:t>
            </a:r>
            <a:r>
              <a:rPr lang="nl-NL" dirty="0"/>
              <a:t>(|</a:t>
            </a:r>
            <a:r>
              <a:rPr lang="nl-NL" i="1" dirty="0"/>
              <a:t>E</a:t>
            </a:r>
            <a:r>
              <a:rPr lang="nl-NL" dirty="0"/>
              <a:t>|•</a:t>
            </a:r>
            <a:r>
              <a:rPr lang="nl-NL" dirty="0" err="1"/>
              <a:t>log|</a:t>
            </a:r>
            <a:r>
              <a:rPr lang="nl-NL" i="1" dirty="0" err="1"/>
              <a:t>V</a:t>
            </a:r>
            <a:r>
              <a:rPr lang="nl-NL" dirty="0"/>
              <a:t>|)</a:t>
            </a:r>
          </a:p>
          <a:p>
            <a:r>
              <a:rPr lang="nl-NL" dirty="0" err="1" smtClean="0">
                <a:solidFill>
                  <a:srgbClr val="0000FF"/>
                </a:solidFill>
              </a:rPr>
              <a:t>Bellman</a:t>
            </a:r>
            <a:r>
              <a:rPr lang="nl-NL" dirty="0" smtClean="0">
                <a:solidFill>
                  <a:srgbClr val="0000FF"/>
                </a:solidFill>
              </a:rPr>
              <a:t>-Ford</a:t>
            </a:r>
            <a:endParaRPr lang="nl-NL" dirty="0">
              <a:solidFill>
                <a:srgbClr val="0000FF"/>
              </a:solidFill>
            </a:endParaRPr>
          </a:p>
          <a:p>
            <a:pPr lvl="1"/>
            <a:r>
              <a:rPr lang="nl-NL" dirty="0" err="1" smtClean="0"/>
              <a:t>Weighted</a:t>
            </a:r>
            <a:endParaRPr lang="nl-NL" dirty="0"/>
          </a:p>
          <a:p>
            <a:pPr lvl="1"/>
            <a:r>
              <a:rPr lang="nl-NL" i="1" dirty="0" smtClean="0"/>
              <a:t>O</a:t>
            </a:r>
            <a:r>
              <a:rPr lang="nl-NL" dirty="0"/>
              <a:t>(|</a:t>
            </a:r>
            <a:r>
              <a:rPr lang="nl-NL" i="1" dirty="0"/>
              <a:t>E</a:t>
            </a:r>
            <a:r>
              <a:rPr lang="nl-NL" dirty="0"/>
              <a:t>|•|</a:t>
            </a:r>
            <a:r>
              <a:rPr lang="nl-NL" i="1" dirty="0"/>
              <a:t>V</a:t>
            </a:r>
            <a:r>
              <a:rPr lang="nl-NL" dirty="0"/>
              <a:t>|)</a:t>
            </a:r>
          </a:p>
        </p:txBody>
      </p:sp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252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5636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A2865B6D-D5E0-42A9-93B4-1907773DA53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253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66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/>
              <a:t>Galgje</a:t>
            </a:r>
            <a:r>
              <a:rPr lang="en-US" dirty="0"/>
              <a:t> </a:t>
            </a:r>
            <a:r>
              <a:rPr lang="en-US" sz="3200" dirty="0"/>
              <a:t>met </a:t>
            </a:r>
            <a:r>
              <a:rPr lang="en-US" sz="3200" dirty="0" smtClean="0"/>
              <a:t>sets (</a:t>
            </a:r>
            <a:r>
              <a:rPr lang="en-US" sz="3200" dirty="0" err="1" smtClean="0"/>
              <a:t>versie</a:t>
            </a:r>
            <a:r>
              <a:rPr lang="en-US" sz="3200" dirty="0" smtClean="0"/>
              <a:t> 1)</a:t>
            </a:r>
            <a:endParaRPr lang="nl-NL" sz="3200" dirty="0"/>
          </a:p>
        </p:txBody>
      </p:sp>
      <p:sp>
        <p:nvSpPr>
          <p:cNvPr id="19661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string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w 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"galgje"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 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set&lt;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&gt; geraden, letters;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copy(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w.end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inserter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(letters,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letters.begin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()));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do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c: w)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&lt;&lt; 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geraden.count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(c)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?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c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 '.');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"Raad een letter: 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c;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&gt;&gt;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geraden.insert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(c);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(!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includes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geraden.begin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geraden.end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(),</a:t>
            </a: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letters.begin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letters.end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()));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w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is geraden!"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/>
          </a:p>
        </p:txBody>
      </p:sp>
      <p:pic>
        <p:nvPicPr>
          <p:cNvPr id="19661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143000"/>
            <a:ext cx="985838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31310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0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A2865B6D-D5E0-42A9-93B4-1907773DA535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254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6611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 dirty="0" err="1"/>
              <a:t>Galgje</a:t>
            </a:r>
            <a:r>
              <a:rPr lang="en-US" dirty="0"/>
              <a:t> </a:t>
            </a:r>
            <a:r>
              <a:rPr lang="en-US" sz="3200" dirty="0"/>
              <a:t>met </a:t>
            </a:r>
            <a:r>
              <a:rPr lang="en-US" sz="3200" dirty="0" smtClean="0"/>
              <a:t>sets (</a:t>
            </a:r>
            <a:r>
              <a:rPr lang="en-US" sz="3200" dirty="0" err="1" smtClean="0"/>
              <a:t>versie</a:t>
            </a:r>
            <a:r>
              <a:rPr lang="en-US" sz="3200" dirty="0" smtClean="0"/>
              <a:t> 2)</a:t>
            </a:r>
            <a:endParaRPr lang="nl-NL" sz="3200" dirty="0"/>
          </a:p>
        </p:txBody>
      </p:sp>
      <p:sp>
        <p:nvSpPr>
          <p:cNvPr id="196612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string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w 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"galgje"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 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set&lt;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&gt;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goedGeraden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, letters;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copy(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w.end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inserter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(letters,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letters.begin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()));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do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for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auto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c: w)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&lt;&lt; 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geraden.count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(c)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?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c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 '.');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"Raad een letter: 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c;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&gt;&gt;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if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letters.count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(c))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   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goedGeraden.insert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(c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goedGeraden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!= letters);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w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is geraden!"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/>
          </a:p>
        </p:txBody>
      </p:sp>
      <p:pic>
        <p:nvPicPr>
          <p:cNvPr id="196613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143000"/>
            <a:ext cx="985838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7153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658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3925E94F-274F-4CD4-89F5-27C3FFDB8194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255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8659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Galgje </a:t>
            </a:r>
            <a:r>
              <a:rPr lang="en-US" sz="3200"/>
              <a:t>met strings</a:t>
            </a:r>
            <a:endParaRPr lang="nl-NL" sz="3200"/>
          </a:p>
        </p:txBody>
      </p:sp>
      <p:sp>
        <p:nvSpPr>
          <p:cNvPr id="198660" name="Rectangle 3"/>
          <p:cNvSpPr>
            <a:spLocks noGrp="1" noChangeArrowheads="1"/>
          </p:cNvSpPr>
          <p:nvPr>
            <p:ph type="body" idx="4294967295"/>
          </p:nvPr>
        </p:nvSpPr>
        <p:spPr/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string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w 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galgje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string geraden(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w.length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'.'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do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geraden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"Raad een letter: 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c;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&gt;&gt;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n-NO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n-NO" sz="1800" dirty="0">
                <a:solidFill>
                  <a:srgbClr val="0000FF"/>
                </a:solidFill>
                <a:latin typeface="Consolas"/>
              </a:rPr>
              <a:t>for</a:t>
            </a:r>
            <a:r>
              <a:rPr lang="nn-NO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n-NO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nn-NO" sz="1800" dirty="0" smtClean="0">
                <a:latin typeface="Consolas"/>
              </a:rPr>
              <a:t>string::size_type</a:t>
            </a:r>
            <a:r>
              <a:rPr lang="nn-NO" sz="1800" dirty="0" smtClean="0">
                <a:solidFill>
                  <a:prstClr val="black"/>
                </a:solidFill>
                <a:latin typeface="Consolas"/>
              </a:rPr>
              <a:t> i = 0; i &lt; w.length(); ++i)</a:t>
            </a:r>
            <a:endParaRPr lang="nn-NO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(w[i] == c)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        geraden[i] =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(geraden != 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w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is geraden!"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//...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endParaRPr lang="en-US" sz="1800" dirty="0"/>
          </a:p>
        </p:txBody>
      </p:sp>
      <p:pic>
        <p:nvPicPr>
          <p:cNvPr id="198661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143000"/>
            <a:ext cx="985838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036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682" name="Tijdelijke aanduiding voor dianummer 3"/>
          <p:cNvSpPr txBox="1">
            <a:spLocks noGrp="1"/>
          </p:cNvSpPr>
          <p:nvPr/>
        </p:nvSpPr>
        <p:spPr bwMode="auto">
          <a:xfrm>
            <a:off x="6877050" y="6165850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pPr algn="r">
              <a:spcBef>
                <a:spcPct val="0"/>
              </a:spcBef>
              <a:buClrTx/>
              <a:buSzTx/>
              <a:buFontTx/>
              <a:buNone/>
            </a:pPr>
            <a:fld id="{22ED4F8F-7763-4A3E-B72B-E5D264C8339F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 algn="r">
                <a:spcBef>
                  <a:spcPct val="0"/>
                </a:spcBef>
                <a:buClrTx/>
                <a:buSzTx/>
                <a:buFontTx/>
                <a:buNone/>
              </a:pPr>
              <a:t>256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sp>
        <p:nvSpPr>
          <p:cNvPr id="199683" name="Rectangle 1026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en-US"/>
              <a:t>Galgje </a:t>
            </a:r>
            <a:r>
              <a:rPr lang="en-US" sz="3200"/>
              <a:t>met strings en transform</a:t>
            </a:r>
            <a:endParaRPr lang="nl-NL" sz="3200"/>
          </a:p>
        </p:txBody>
      </p:sp>
      <p:sp>
        <p:nvSpPr>
          <p:cNvPr id="199684" name="Rectangle 1027"/>
          <p:cNvSpPr>
            <a:spLocks noGrp="1" noChangeArrowheads="1"/>
          </p:cNvSpPr>
          <p:nvPr>
            <p:ph type="body" idx="4294967295"/>
          </p:nvPr>
        </p:nvSpPr>
        <p:spPr>
          <a:xfrm>
            <a:off x="358774" y="1268413"/>
            <a:ext cx="8651875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//...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string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w = 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galgje</a:t>
            </a:r>
            <a:r>
              <a:rPr lang="nl-NL" sz="1800" dirty="0" smtClean="0">
                <a:solidFill>
                  <a:srgbClr val="A31515"/>
                </a:solidFill>
                <a:latin typeface="Consolas"/>
              </a:rPr>
              <a:t>"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string geraden(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w.length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'.'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do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geraden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"Raad een letter: 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&gt;&gt; c;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transform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w.end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geraden.begin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</a:t>
            </a:r>
            <a:endParaRPr lang="nl-NL" sz="1800" dirty="0" smtClean="0">
              <a:solidFill>
                <a:prstClr val="black"/>
              </a:solidFill>
              <a:latin typeface="Consolas"/>
            </a:endParaRPr>
          </a:p>
          <a:p>
            <a:pPr marL="0" indent="0" algn="r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geraden.begin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(), [c](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wc,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char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gc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c ==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wc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?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wc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: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gc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    });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}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while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(geraden != w);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w &lt;&lt; </a:t>
            </a:r>
            <a:r>
              <a:rPr lang="nl-NL" sz="1800" dirty="0">
                <a:solidFill>
                  <a:srgbClr val="A31515"/>
                </a:solidFill>
                <a:latin typeface="Consolas"/>
              </a:rPr>
              <a:t>" is geraden!"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8000"/>
                </a:solidFill>
                <a:latin typeface="Consolas"/>
              </a:rPr>
              <a:t>    //...</a:t>
            </a:r>
            <a:endParaRPr lang="nl-NL" sz="1800" dirty="0">
              <a:solidFill>
                <a:srgbClr val="008000"/>
              </a:solidFill>
              <a:latin typeface="Consolas"/>
            </a:endParaRPr>
          </a:p>
          <a:p>
            <a:pPr marL="0" indent="0">
              <a:lnSpc>
                <a:spcPct val="90000"/>
              </a:lnSpc>
              <a:spcBef>
                <a:spcPts val="0"/>
              </a:spcBef>
              <a:buNone/>
            </a:pPr>
            <a:endParaRPr lang="en-US" sz="1800" dirty="0"/>
          </a:p>
        </p:txBody>
      </p:sp>
      <p:pic>
        <p:nvPicPr>
          <p:cNvPr id="199685" name="Picture 102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2400" y="1143000"/>
            <a:ext cx="985838" cy="108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05388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342" name="Rectangle 6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en-US"/>
              <a:t>Practicum opdracht 4</a:t>
            </a:r>
            <a:endParaRPr lang="nl-NL"/>
          </a:p>
        </p:txBody>
      </p:sp>
      <p:sp>
        <p:nvSpPr>
          <p:cNvPr id="270344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5076825" cy="5256212"/>
          </a:xfrm>
        </p:spPr>
        <p:txBody>
          <a:bodyPr/>
          <a:lstStyle/>
          <a:p>
            <a:r>
              <a:rPr lang="en-US"/>
              <a:t>Wie opdracht 4b nog niet heeft ingeleverd moet de zaal verlaten!</a:t>
            </a:r>
            <a:endParaRPr lang="nl-NL"/>
          </a:p>
        </p:txBody>
      </p:sp>
      <p:pic>
        <p:nvPicPr>
          <p:cNvPr id="270341" name="Picture 5" descr="rode_kaart_1069902b"/>
          <p:cNvPicPr>
            <a:picLocks noGrp="1" noChangeAspect="1" noChangeArrowheads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508625" y="1268413"/>
            <a:ext cx="3225800" cy="4608512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257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391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218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Opdracht 4 met STL</a:t>
            </a:r>
          </a:p>
        </p:txBody>
      </p:sp>
      <p:sp>
        <p:nvSpPr>
          <p:cNvPr id="2652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2"/>
            <a:ext cx="8421688" cy="5472955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en-US" sz="1800" dirty="0" err="1" smtClean="0">
                <a:solidFill>
                  <a:srgbClr val="0000FF"/>
                </a:solidFill>
                <a:latin typeface="Consolas"/>
              </a:rPr>
              <a:t>struct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Freq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: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public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map&lt;string,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init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(string s)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{ (*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)[s] = 0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 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inc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(string s)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{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(s)) ++(*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)[s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]; 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void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dec(string s)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{ </a:t>
            </a: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if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count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(s)) --(*</a:t>
            </a:r>
            <a:r>
              <a:rPr lang="nl-NL" sz="1800" dirty="0" err="1">
                <a:solidFill>
                  <a:srgbClr val="0000FF"/>
                </a:solidFill>
                <a:latin typeface="Consolas"/>
              </a:rPr>
              <a:t>this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)[s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]; 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second_is_not_0(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Freq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::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value_type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p)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p.second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!= 0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 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err="1" smtClean="0">
                <a:solidFill>
                  <a:srgbClr val="0000FF"/>
                </a:solidFill>
                <a:latin typeface="Consolas"/>
              </a:rPr>
              <a:t>bool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second_abs_is_gt_1(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Freq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::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value_type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p)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    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abs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p.second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) &gt; 1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; }</a:t>
            </a:r>
            <a:endParaRPr lang="nl-NL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Freq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f;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ifstream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f0(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"keywords.txt"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f1(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"in1.cpp"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f2(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"in2.cpp"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istream_iterator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&lt;string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 if0(f0), if1(f1), if2(f2),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(if0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bind(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mem_fn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(&amp;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Freq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::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init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&amp;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f, _1));</a:t>
            </a:r>
            <a:endParaRPr lang="en-US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(if1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bind(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mem_fn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(&amp;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Freq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::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inc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&amp;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f, _1));</a:t>
            </a:r>
            <a:endParaRPr lang="en-US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(if2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bind(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mem_fn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(&amp;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Freq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::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dec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&amp;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f, _1));</a:t>
            </a:r>
            <a:endParaRPr lang="en-US" sz="1800" dirty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any_of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f.begin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second_abs_is_gt_1) 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count_if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f.begin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second_is_not_0)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cin.get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();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</a:t>
            </a:r>
          </a:p>
        </p:txBody>
      </p:sp>
      <p:pic>
        <p:nvPicPr>
          <p:cNvPr id="26522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9" y="1125539"/>
            <a:ext cx="1872208" cy="25547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258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9169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 dirty="0"/>
              <a:t>Opdracht 4 met </a:t>
            </a:r>
            <a:r>
              <a:rPr lang="nl-NL" dirty="0" smtClean="0"/>
              <a:t>STL + </a:t>
            </a:r>
            <a:r>
              <a:rPr lang="nl-NL" dirty="0" err="1" smtClean="0"/>
              <a:t>Lamda</a:t>
            </a:r>
            <a:endParaRPr lang="nl-NL" dirty="0"/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77275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map&lt;string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&gt; f;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ifstream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f0(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"keywords.txt"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f1(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"in1.cpp"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f2(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"in2.cpp"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istream_iterator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&lt;string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 if0(f0), if1(f1), if2(f2),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transform(if0,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inserter(f,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()),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/>
            </a:r>
            <a:br>
              <a:rPr lang="en-US" sz="1800" dirty="0" smtClean="0">
                <a:solidFill>
                  <a:prstClr val="black"/>
                </a:solidFill>
                <a:latin typeface="Consolas"/>
              </a:rPr>
            </a:b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[](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string s) {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make_pair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(s, 0); });</a:t>
            </a:r>
            <a:endParaRPr lang="en-US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(if1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[&amp;](string w) {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f.count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(w)) ++f[w]; });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(if2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[&amp;](string w) {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f.count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(w)) --f[w]; });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any_of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f.cbegin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/>
            </a:r>
            <a:br>
              <a:rPr lang="en-US" sz="1800" dirty="0" smtClean="0">
                <a:solidFill>
                  <a:prstClr val="black"/>
                </a:solidFill>
                <a:latin typeface="Consolas"/>
              </a:rPr>
            </a:b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[](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pair&lt;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string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&gt;&amp; p) {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/>
            </a:r>
            <a:br>
              <a:rPr lang="en-US" sz="1800" dirty="0" smtClean="0">
                <a:solidFill>
                  <a:prstClr val="black"/>
                </a:solidFill>
                <a:latin typeface="Consolas"/>
              </a:rPr>
            </a:b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abs(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p.second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 &gt; 1;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})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count_if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f.cbegin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endParaRPr lang="en-US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[](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pair&lt;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string,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&gt;&amp; p) { </a:t>
            </a:r>
            <a:endParaRPr lang="en-US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p.second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!= 0; }) 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cin.get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259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3552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3527193"/>
            <a:ext cx="1984251" cy="28861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72625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314" name="Rectangle 2"/>
          <p:cNvSpPr>
            <a:spLocks noGrp="1" noChangeArrowheads="1"/>
          </p:cNvSpPr>
          <p:nvPr>
            <p:ph type="title"/>
          </p:nvPr>
        </p:nvSpPr>
        <p:spPr>
          <a:xfrm>
            <a:off x="358775" y="358775"/>
            <a:ext cx="8421688" cy="684213"/>
          </a:xfrm>
        </p:spPr>
        <p:txBody>
          <a:bodyPr/>
          <a:lstStyle/>
          <a:p>
            <a:r>
              <a:rPr lang="nl-NL"/>
              <a:t>Opdracht 4 met lamda</a:t>
            </a:r>
          </a:p>
        </p:txBody>
      </p:sp>
      <p:sp>
        <p:nvSpPr>
          <p:cNvPr id="2693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58775" y="1268413"/>
            <a:ext cx="8677275" cy="5256212"/>
          </a:xfrm>
        </p:spPr>
        <p:txBody>
          <a:bodyPr/>
          <a:lstStyle/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err="1">
                <a:solidFill>
                  <a:prstClr val="black"/>
                </a:solidFill>
                <a:latin typeface="Consolas"/>
              </a:rPr>
              <a:t>main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() {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map&lt;string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nl-NL" sz="1800" dirty="0">
                <a:solidFill>
                  <a:srgbClr val="0000FF"/>
                </a:solidFill>
                <a:latin typeface="Consolas"/>
              </a:rPr>
              <a:t>int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&gt; f;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ifstream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f0(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"keywords.txt"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f1(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"in1.cpp"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), f2(</a:t>
            </a:r>
            <a:r>
              <a:rPr lang="en-US" sz="1800" dirty="0">
                <a:solidFill>
                  <a:srgbClr val="A31515"/>
                </a:solidFill>
                <a:latin typeface="Consolas"/>
              </a:rPr>
              <a:t>"in2.cpp"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istream_iterator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&lt;string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 if0(f0), if1(f1), if2(f2),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(if0,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, [&amp;](string w) { f[w] = 0; });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(if1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[&amp;](string w) {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f.count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(w)) ++f[w]; });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for_each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(if2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iend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, [&amp;](string w) { </a:t>
            </a:r>
            <a:r>
              <a:rPr lang="en-US" sz="1800" dirty="0">
                <a:solidFill>
                  <a:srgbClr val="0000FF"/>
                </a:solidFill>
                <a:latin typeface="Consolas"/>
              </a:rPr>
              <a:t>if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f.count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(w)) --f[w]; });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cout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&lt;&lt;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any_of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f.cbegin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/>
            </a:r>
            <a:br>
              <a:rPr lang="en-US" sz="1800" dirty="0" smtClean="0">
                <a:solidFill>
                  <a:prstClr val="black"/>
                </a:solidFill>
                <a:latin typeface="Consolas"/>
              </a:rPr>
            </a:b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[](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pair&lt;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string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,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&gt;&amp; p) {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/>
            </a:r>
            <a:br>
              <a:rPr lang="en-US" sz="1800" dirty="0" smtClean="0">
                <a:solidFill>
                  <a:prstClr val="black"/>
                </a:solidFill>
                <a:latin typeface="Consolas"/>
              </a:rPr>
            </a:b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abs(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p.second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) &gt; 1;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})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cout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&lt;&lt;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count_if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(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f.cbegin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r>
              <a:rPr lang="en-US" sz="1800" dirty="0" err="1" smtClean="0">
                <a:solidFill>
                  <a:prstClr val="black"/>
                </a:solidFill>
                <a:latin typeface="Consolas"/>
              </a:rPr>
              <a:t>f.cend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(), </a:t>
            </a:r>
            <a:endParaRPr lang="en-US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[](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pair&lt;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const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string, </a:t>
            </a:r>
            <a:r>
              <a:rPr lang="en-US" sz="1800" dirty="0" err="1">
                <a:solidFill>
                  <a:srgbClr val="0000FF"/>
                </a:solidFill>
                <a:latin typeface="Consolas"/>
              </a:rPr>
              <a:t>int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&gt;&amp; p) { </a:t>
            </a:r>
            <a:endParaRPr lang="en-US" sz="1800" dirty="0" smtClean="0">
              <a:solidFill>
                <a:prstClr val="black"/>
              </a:solidFill>
              <a:latin typeface="Consolas"/>
            </a:endParaRPr>
          </a:p>
          <a:p>
            <a:pPr marL="0" indent="0">
              <a:spcBef>
                <a:spcPts val="0"/>
              </a:spcBef>
              <a:buNone/>
            </a:pPr>
            <a:r>
              <a:rPr lang="en-US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          </a:t>
            </a:r>
            <a:r>
              <a:rPr lang="en-US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en-US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p.second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 != 0; }) &lt;&lt; </a:t>
            </a:r>
            <a:r>
              <a:rPr lang="en-US" sz="1800" dirty="0" err="1">
                <a:solidFill>
                  <a:prstClr val="black"/>
                </a:solidFill>
                <a:latin typeface="Consolas"/>
              </a:rPr>
              <a:t>endl</a:t>
            </a:r>
            <a:r>
              <a:rPr lang="en-US" sz="1800" dirty="0">
                <a:solidFill>
                  <a:prstClr val="black"/>
                </a:solidFill>
                <a:latin typeface="Consolas"/>
              </a:rPr>
              <a:t>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 </a:t>
            </a:r>
            <a:r>
              <a:rPr lang="nl-NL" sz="1800" dirty="0" err="1" smtClean="0">
                <a:solidFill>
                  <a:prstClr val="black"/>
                </a:solidFill>
                <a:latin typeface="Consolas"/>
              </a:rPr>
              <a:t>cin.get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(); 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  </a:t>
            </a:r>
            <a:r>
              <a:rPr lang="nl-NL" sz="1800" dirty="0" smtClean="0">
                <a:solidFill>
                  <a:srgbClr val="0000FF"/>
                </a:solidFill>
                <a:latin typeface="Consolas"/>
              </a:rPr>
              <a:t>return</a:t>
            </a:r>
            <a:r>
              <a:rPr lang="nl-NL" sz="1800" dirty="0" smtClean="0">
                <a:solidFill>
                  <a:prstClr val="black"/>
                </a:solidFill>
                <a:latin typeface="Consolas"/>
              </a:rPr>
              <a:t> </a:t>
            </a:r>
            <a:r>
              <a:rPr lang="nl-NL" sz="1800" dirty="0">
                <a:solidFill>
                  <a:prstClr val="black"/>
                </a:solidFill>
                <a:latin typeface="Consolas"/>
              </a:rPr>
              <a:t>0;</a:t>
            </a:r>
          </a:p>
          <a:p>
            <a:pPr marL="0" indent="0">
              <a:spcBef>
                <a:spcPts val="0"/>
              </a:spcBef>
              <a:buNone/>
            </a:pPr>
            <a:r>
              <a:rPr lang="nl-NL" sz="1800" dirty="0">
                <a:solidFill>
                  <a:prstClr val="black"/>
                </a:solidFill>
                <a:latin typeface="Consolas"/>
              </a:rPr>
              <a:t>}</a:t>
            </a:r>
          </a:p>
          <a:p>
            <a:pPr marL="0" indent="0">
              <a:spcBef>
                <a:spcPts val="0"/>
              </a:spcBef>
              <a:buNone/>
            </a:pPr>
            <a:endParaRPr lang="nl-NL" sz="1800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6877050" y="6165850"/>
            <a:ext cx="2133600" cy="47625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kumimoji="1" sz="2500">
                <a:solidFill>
                  <a:schemeClr val="hlink"/>
                </a:solidFill>
                <a:latin typeface="Univers" pitchFamily="34" charset="0"/>
              </a:defRPr>
            </a:lvl1pPr>
            <a:lvl2pPr marL="742950" indent="-285750">
              <a:defRPr kumimoji="1" sz="2500">
                <a:solidFill>
                  <a:schemeClr val="hlink"/>
                </a:solidFill>
                <a:latin typeface="Univers" pitchFamily="34" charset="0"/>
              </a:defRPr>
            </a:lvl2pPr>
            <a:lvl3pPr marL="11430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3pPr>
            <a:lvl4pPr marL="16002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4pPr>
            <a:lvl5pPr marL="2057400" indent="-228600">
              <a:defRPr kumimoji="1" sz="2500">
                <a:solidFill>
                  <a:schemeClr val="hlink"/>
                </a:solidFill>
                <a:latin typeface="Univers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90000"/>
              <a:buFont typeface="Wingdings" pitchFamily="2" charset="2"/>
              <a:buChar char="l"/>
              <a:defRPr kumimoji="1" sz="2500">
                <a:solidFill>
                  <a:schemeClr val="hlink"/>
                </a:solidFill>
                <a:latin typeface="Univers" pitchFamily="34" charset="0"/>
              </a:defRPr>
            </a:lvl9pPr>
          </a:lstStyle>
          <a:p>
            <a:fld id="{CBE6A875-DE7D-4C41-8F01-428C86FB8F6E}" type="slidenum">
              <a:rPr kumimoji="0" lang="en-US" sz="1600">
                <a:solidFill>
                  <a:schemeClr val="tx1"/>
                </a:solidFill>
                <a:latin typeface="calibri" pitchFamily="34" charset="0"/>
              </a:rPr>
              <a:pPr/>
              <a:t>260</a:t>
            </a:fld>
            <a:endParaRPr kumimoji="0" lang="en-US" sz="1600">
              <a:solidFill>
                <a:schemeClr val="tx1"/>
              </a:solidFill>
              <a:latin typeface="calibri" pitchFamily="34" charset="0"/>
            </a:endParaRPr>
          </a:p>
        </p:txBody>
      </p:sp>
      <p:pic>
        <p:nvPicPr>
          <p:cNvPr id="235524" name="Picture 4"/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212976"/>
            <a:ext cx="2200275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4607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SD Bd C++">
  <a:themeElements>
    <a:clrScheme name="">
      <a:dk1>
        <a:srgbClr val="080808"/>
      </a:dk1>
      <a:lt1>
        <a:srgbClr val="FFFFFF"/>
      </a:lt1>
      <a:dk2>
        <a:srgbClr val="FF0000"/>
      </a:dk2>
      <a:lt2>
        <a:srgbClr val="C0C0C0"/>
      </a:lt2>
      <a:accent1>
        <a:srgbClr val="808080"/>
      </a:accent1>
      <a:accent2>
        <a:srgbClr val="B2B2B2"/>
      </a:accent2>
      <a:accent3>
        <a:srgbClr val="FFFFFF"/>
      </a:accent3>
      <a:accent4>
        <a:srgbClr val="060606"/>
      </a:accent4>
      <a:accent5>
        <a:srgbClr val="C0C0C0"/>
      </a:accent5>
      <a:accent6>
        <a:srgbClr val="A1A1A1"/>
      </a:accent6>
      <a:hlink>
        <a:srgbClr val="0000FF"/>
      </a:hlink>
      <a:folHlink>
        <a:srgbClr val="0000CC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rgbClr val="FFFF00"/>
        </a:solidFill>
        <a:ln w="127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R="0" algn="ctr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hlink"/>
          </a:buClr>
          <a:buSzPct val="90000"/>
          <a:buNone/>
          <a:tabLst/>
          <a:defRPr kumimoji="1" sz="2400" b="0" i="0" u="none" strike="noStrike" cap="none" normalizeH="0" baseline="0" dirty="0" smtClean="0">
            <a:ln>
              <a:noFill/>
            </a:ln>
            <a:solidFill>
              <a:srgbClr val="0000FF"/>
            </a:solidFill>
            <a:effectLst/>
            <a:latin typeface="+mn-lt"/>
          </a:defRPr>
        </a:defPPr>
      </a:lstStyle>
    </a:spDef>
    <a:lnDef>
      <a:spPr bwMode="auto">
        <a:solidFill>
          <a:srgbClr val="FFFFFF"/>
        </a:solidFill>
        <a:ln w="38100" cap="flat" cmpd="sng" algn="ctr">
          <a:solidFill>
            <a:srgbClr val="000000"/>
          </a:solidFill>
          <a:prstDash val="solid"/>
          <a:round/>
          <a:headEnd type="none" w="med" len="med"/>
          <a:tailEnd type="triangle" w="lg" len="lg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rgbClr val="808080"/>
                </a:outerShdw>
              </a:effectLst>
            </a14:hiddenEffects>
          </a:ext>
        </a:extLst>
      </a:spPr>
      <a:bodyPr/>
      <a:lstStyle/>
    </a:lnDef>
    <a:txDef>
      <a:spPr bwMode="auto">
        <a:solidFill>
          <a:srgbClr val="FFFF00"/>
        </a:solidFill>
        <a:ln>
          <a:noFill/>
        </a:ln>
        <a:extLst/>
      </a:spPr>
      <a:bodyPr wrap="square" rtlCol="0">
        <a:spAutoFit/>
      </a:bodyPr>
      <a:lstStyle>
        <a:defPPr algn="ctr">
          <a:buNone/>
          <a:defRPr sz="2400" dirty="0">
            <a:solidFill>
              <a:srgbClr val="0000FF"/>
            </a:solidFill>
            <a:latin typeface="+mn-lt"/>
          </a:defRPr>
        </a:defPPr>
      </a:lstStyle>
    </a:txDef>
  </a:objectDefaults>
  <a:extraClrSchemeLst>
    <a:extraClrScheme>
      <a:clrScheme name="2_NLRijswijk 1">
        <a:dk1>
          <a:srgbClr val="080808"/>
        </a:dk1>
        <a:lt1>
          <a:srgbClr val="FFFFFF"/>
        </a:lt1>
        <a:dk2>
          <a:srgbClr val="FF0000"/>
        </a:dk2>
        <a:lt2>
          <a:srgbClr val="C0C0C0"/>
        </a:lt2>
        <a:accent1>
          <a:srgbClr val="808080"/>
        </a:accent1>
        <a:accent2>
          <a:srgbClr val="B2B2B2"/>
        </a:accent2>
        <a:accent3>
          <a:srgbClr val="FFFFFF"/>
        </a:accent3>
        <a:accent4>
          <a:srgbClr val="060606"/>
        </a:accent4>
        <a:accent5>
          <a:srgbClr val="C0C0C0"/>
        </a:accent5>
        <a:accent6>
          <a:srgbClr val="A1A1A1"/>
        </a:accent6>
        <a:hlink>
          <a:srgbClr val="969696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ISD Bd C++ Gametree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 w="19050">
          <a:solidFill>
            <a:schemeClr val="tx1"/>
          </a:solidFill>
          <a:tailEnd type="arrow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Kantoor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toor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toor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Kantoor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Kantoor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Kantoor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4398</TotalTime>
  <Words>19159</Words>
  <Application>Microsoft Office PowerPoint</Application>
  <PresentationFormat>On-screen Show (4:3)</PresentationFormat>
  <Paragraphs>6921</Paragraphs>
  <Slides>261</Slides>
  <Notes>9</Notes>
  <HiddenSlides>2</HiddenSlides>
  <MMClips>0</MMClips>
  <ScaleCrop>false</ScaleCrop>
  <HeadingPairs>
    <vt:vector size="6" baseType="variant">
      <vt:variant>
        <vt:lpstr>Theme</vt:lpstr>
      </vt:variant>
      <vt:variant>
        <vt:i4>2</vt:i4>
      </vt:variant>
      <vt:variant>
        <vt:lpstr>Embedded OLE Servers</vt:lpstr>
      </vt:variant>
      <vt:variant>
        <vt:i4>3</vt:i4>
      </vt:variant>
      <vt:variant>
        <vt:lpstr>Slide Titles</vt:lpstr>
      </vt:variant>
      <vt:variant>
        <vt:i4>261</vt:i4>
      </vt:variant>
    </vt:vector>
  </HeadingPairs>
  <TitlesOfParts>
    <vt:vector size="266" baseType="lpstr">
      <vt:lpstr>TISD Bd C++</vt:lpstr>
      <vt:lpstr>TISD Bd C++ Gametree</vt:lpstr>
      <vt:lpstr>Tekening</vt:lpstr>
      <vt:lpstr>Drawing</vt:lpstr>
      <vt:lpstr>Bitmapafbeelding</vt:lpstr>
      <vt:lpstr>Inhoud</vt:lpstr>
      <vt:lpstr>Algoritmen en Datastructuren</vt:lpstr>
      <vt:lpstr>Inhoud ALGODS</vt:lpstr>
      <vt:lpstr>Leermiddelen</vt:lpstr>
      <vt:lpstr>Voorbeeld</vt:lpstr>
      <vt:lpstr>Voorbeeld</vt:lpstr>
      <vt:lpstr>Recursieve datastructuren</vt:lpstr>
      <vt:lpstr>‘76 boek van Niklaus Wirth:</vt:lpstr>
      <vt:lpstr>Klassieke datastructuren</vt:lpstr>
      <vt:lpstr>Datastructuren</vt:lpstr>
      <vt:lpstr>Datastructures</vt:lpstr>
      <vt:lpstr>Big O notation</vt:lpstr>
      <vt:lpstr>Big O notation voorbeeld</vt:lpstr>
      <vt:lpstr>Big O notation voorbeeld</vt:lpstr>
      <vt:lpstr>Big O notation voorbeeld</vt:lpstr>
      <vt:lpstr>Big O notation voorbeeld</vt:lpstr>
      <vt:lpstr>Big O notation</vt:lpstr>
      <vt:lpstr>Bekende datastructuren</vt:lpstr>
      <vt:lpstr>Bekende datastructuren (1)</vt:lpstr>
      <vt:lpstr>Bekende datastructuren (2)</vt:lpstr>
      <vt:lpstr>Algoritmen en Datastructuren</vt:lpstr>
      <vt:lpstr>Stack</vt:lpstr>
      <vt:lpstr>ADT Stack</vt:lpstr>
      <vt:lpstr>Toepassingen van stacks</vt:lpstr>
      <vt:lpstr>Balance (1 van 2)</vt:lpstr>
      <vt:lpstr>Balance (2 van 2)</vt:lpstr>
      <vt:lpstr>Postfix</vt:lpstr>
      <vt:lpstr>Postfix calculator (1 van 2)</vt:lpstr>
      <vt:lpstr>Postfix calculator (1 van 2)</vt:lpstr>
      <vt:lpstr>Infix  Postfix</vt:lpstr>
      <vt:lpstr>Stack implementations</vt:lpstr>
      <vt:lpstr>Stack met array (1 van 4)</vt:lpstr>
      <vt:lpstr>Stack met array (2 van 4)</vt:lpstr>
      <vt:lpstr>Stack met array (3 van 4)</vt:lpstr>
      <vt:lpstr>Stack met array (4 van 4)</vt:lpstr>
      <vt:lpstr>Stacktest</vt:lpstr>
      <vt:lpstr>Stack met lijst (1 van 3)</vt:lpstr>
      <vt:lpstr>Stack met lijst (2 van 3)</vt:lpstr>
      <vt:lpstr>Stack met lijst (3 van 3)</vt:lpstr>
      <vt:lpstr>Array versus gelinkte lijst</vt:lpstr>
      <vt:lpstr>Dynamisch stack kiezen</vt:lpstr>
      <vt:lpstr>Zelfstudie! (Zie studiewijzer)</vt:lpstr>
      <vt:lpstr>Algoritmen en Datastructuren</vt:lpstr>
      <vt:lpstr>Standaard C++ Library</vt:lpstr>
      <vt:lpstr>STL</vt:lpstr>
      <vt:lpstr>STL componenten</vt:lpstr>
      <vt:lpstr>Iterator voorbeeld</vt:lpstr>
      <vt:lpstr>Iterator voorbeeld C++11</vt:lpstr>
      <vt:lpstr> Containers</vt:lpstr>
      <vt:lpstr>Containers (vervolg)</vt:lpstr>
      <vt:lpstr>Containers (vervolg) C++11</vt:lpstr>
      <vt:lpstr>Containers</vt:lpstr>
      <vt:lpstr>Sequentiële containers</vt:lpstr>
      <vt:lpstr>Sequentiële containers</vt:lpstr>
      <vt:lpstr>Sequentiële containers</vt:lpstr>
      <vt:lpstr>vector voorbeeld</vt:lpstr>
      <vt:lpstr>vector voorbeeld</vt:lpstr>
      <vt:lpstr>Generiek voorbeeld</vt:lpstr>
      <vt:lpstr>Generiek voorbeeld</vt:lpstr>
      <vt:lpstr>Generiek voorbeeld</vt:lpstr>
      <vt:lpstr>list voorbeeld</vt:lpstr>
      <vt:lpstr>Adapters</vt:lpstr>
      <vt:lpstr>Adapters</vt:lpstr>
      <vt:lpstr>Stacktest</vt:lpstr>
      <vt:lpstr>Bekende datastructuren</vt:lpstr>
      <vt:lpstr>Bekende datastructuren</vt:lpstr>
      <vt:lpstr>Associatieve containers</vt:lpstr>
      <vt:lpstr>Associatieve containers</vt:lpstr>
      <vt:lpstr> Associatieve containers</vt:lpstr>
      <vt:lpstr>set (verzameling)</vt:lpstr>
      <vt:lpstr>multiset (bag)</vt:lpstr>
      <vt:lpstr>set voorbeeld</vt:lpstr>
      <vt:lpstr>set voorbeeld</vt:lpstr>
      <vt:lpstr>map (1:N relatie)</vt:lpstr>
      <vt:lpstr>multimap (M:N relatie)</vt:lpstr>
      <vt:lpstr>map voorbeeld</vt:lpstr>
      <vt:lpstr>Algoritmen en Datastructuren</vt:lpstr>
      <vt:lpstr>Iteratoren</vt:lpstr>
      <vt:lpstr>Iteratoren</vt:lpstr>
      <vt:lpstr>Iteratoren</vt:lpstr>
      <vt:lpstr>Iteratoren</vt:lpstr>
      <vt:lpstr>Speciale iteratoren</vt:lpstr>
      <vt:lpstr>Speciale iterators voorbeeld</vt:lpstr>
      <vt:lpstr>Generieke algoritmen</vt:lpstr>
      <vt:lpstr>Algoritmen vs memberfuncties</vt:lpstr>
      <vt:lpstr>Algoritmen vs memberfuncties</vt:lpstr>
      <vt:lpstr>Algoritmen vs memberfuncties</vt:lpstr>
      <vt:lpstr>Algoritmen</vt:lpstr>
      <vt:lpstr>Algoritmen</vt:lpstr>
      <vt:lpstr>find</vt:lpstr>
      <vt:lpstr>find_if</vt:lpstr>
      <vt:lpstr>find_if</vt:lpstr>
      <vt:lpstr>find_if</vt:lpstr>
      <vt:lpstr>find_if</vt:lpstr>
      <vt:lpstr>find_if</vt:lpstr>
      <vt:lpstr>Lambda-functie C++11</vt:lpstr>
      <vt:lpstr>find_if</vt:lpstr>
      <vt:lpstr>auto parametertype C++14  </vt:lpstr>
      <vt:lpstr>for_each</vt:lpstr>
      <vt:lpstr>for_each met lambda</vt:lpstr>
      <vt:lpstr>Alternatief voor for_each</vt:lpstr>
      <vt:lpstr>C++11 closure</vt:lpstr>
      <vt:lpstr>C++11 closure</vt:lpstr>
      <vt:lpstr>C++11 lambda return type</vt:lpstr>
      <vt:lpstr>Algoritmen (vervolg)</vt:lpstr>
      <vt:lpstr>transform</vt:lpstr>
      <vt:lpstr>Algoritmen (vervolg)</vt:lpstr>
      <vt:lpstr>remove_if</vt:lpstr>
      <vt:lpstr>Tip: remove within erase</vt:lpstr>
      <vt:lpstr>Algoritmen (vervolg)</vt:lpstr>
      <vt:lpstr>mem_fn</vt:lpstr>
      <vt:lpstr>Alternatief: lambda-functie</vt:lpstr>
      <vt:lpstr>Algoritmen en Datastructuren</vt:lpstr>
      <vt:lpstr>Games</vt:lpstr>
      <vt:lpstr>Game tree</vt:lpstr>
      <vt:lpstr>Game tree</vt:lpstr>
      <vt:lpstr>Minimax voorbeeld</vt:lpstr>
      <vt:lpstr>MinMax0.cpp value()</vt:lpstr>
      <vt:lpstr>MinMax0.cpp chooseComputerMove()</vt:lpstr>
      <vt:lpstr>MinMax0.cpp chooseHumanMove()</vt:lpstr>
      <vt:lpstr>MinMax0.cpp main()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Minimax voorbeeld</vt:lpstr>
      <vt:lpstr>Minmax voorbeeld</vt:lpstr>
      <vt:lpstr>Minimax voorbeeld</vt:lpstr>
      <vt:lpstr>MinMax2.cpp chooseComputerMove()</vt:lpstr>
      <vt:lpstr>MinMax2.cpp chooseHumanMove()</vt:lpstr>
      <vt:lpstr>MinMax2.cpp main()</vt:lpstr>
      <vt:lpstr>MinMax2.cpp main()</vt:lpstr>
      <vt:lpstr>Minimax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Alpha-beta pruning voorbeeld</vt:lpstr>
      <vt:lpstr>AlphaBeta2.cpp chooseComputerMove()</vt:lpstr>
      <vt:lpstr>AlphaBeta2.cpp chooseComputerMove()</vt:lpstr>
      <vt:lpstr>AlphaBeta2.cpp chooseHumanMove()</vt:lpstr>
      <vt:lpstr>AlphaBeta2.cpp chooseHumanMove()</vt:lpstr>
      <vt:lpstr>AlphaBeta2.cpp chooseHumanMove()</vt:lpstr>
      <vt:lpstr>AlphaBeta2.cpp chooseComputerMove()</vt:lpstr>
      <vt:lpstr>AlphaBeta2.cpp chooseHumanMove()</vt:lpstr>
      <vt:lpstr>Alpha-beta pruning voorbeeld</vt:lpstr>
      <vt:lpstr>AlphaBeta1Verbose.cpp</vt:lpstr>
      <vt:lpstr>TicTacToe</vt:lpstr>
      <vt:lpstr>TicTacToe::chooseComputerMove</vt:lpstr>
      <vt:lpstr>TicTacToe::chooseHumanMove</vt:lpstr>
      <vt:lpstr>Tic-Tac-Toe</vt:lpstr>
      <vt:lpstr>Tic-Tac-Toe</vt:lpstr>
      <vt:lpstr>Transpostions</vt:lpstr>
      <vt:lpstr>TicTacMap.cpp</vt:lpstr>
      <vt:lpstr>TicTacMap.cpp</vt:lpstr>
      <vt:lpstr>TicTacMap.cpp</vt:lpstr>
      <vt:lpstr>TicTacMapRestrictedDepth.cpp</vt:lpstr>
      <vt:lpstr>TicTacDetermineMaxTableDepth.cpp</vt:lpstr>
      <vt:lpstr>TicTacDetermineMaxTableDepth.cpp</vt:lpstr>
      <vt:lpstr>Alternatief voor map</vt:lpstr>
      <vt:lpstr>Ingewikkelder spel</vt:lpstr>
      <vt:lpstr>TicTacABLoser.cpp</vt:lpstr>
      <vt:lpstr>TicTacABLoser.cpp</vt:lpstr>
      <vt:lpstr>TicTacABLoser.cpp</vt:lpstr>
      <vt:lpstr>Algoritmen en Datastructuren</vt:lpstr>
      <vt:lpstr>Bekende datastructuren</vt:lpstr>
      <vt:lpstr>Grafen: definities</vt:lpstr>
      <vt:lpstr>Grafen: definities</vt:lpstr>
      <vt:lpstr>Grafen: toepassingen</vt:lpstr>
      <vt:lpstr>Grafen: datastructuur</vt:lpstr>
      <vt:lpstr>Grafen: datastructuren</vt:lpstr>
      <vt:lpstr>Vertex</vt:lpstr>
      <vt:lpstr>Vertex</vt:lpstr>
      <vt:lpstr>Graph</vt:lpstr>
      <vt:lpstr>Graph</vt:lpstr>
      <vt:lpstr>Graph</vt:lpstr>
      <vt:lpstr>Unweighted shortest path</vt:lpstr>
      <vt:lpstr>USP (Breadth-first search)</vt:lpstr>
      <vt:lpstr>USP (Breadth-first search)</vt:lpstr>
      <vt:lpstr>Breadth-first search</vt:lpstr>
      <vt:lpstr>Breadth-first search</vt:lpstr>
      <vt:lpstr>Breadth-first search O(|V|+|E|)</vt:lpstr>
      <vt:lpstr>Positive-weighted shortest path</vt:lpstr>
      <vt:lpstr>Positive-weighted shortest path</vt:lpstr>
      <vt:lpstr>Positive-weighted shortest path</vt:lpstr>
      <vt:lpstr>Positive-weighted shortest path</vt:lpstr>
      <vt:lpstr>Dijkstra’s algoritme</vt:lpstr>
      <vt:lpstr>Dijkstra’s algoritme</vt:lpstr>
      <vt:lpstr>Dijkstra’s algoritme</vt:lpstr>
      <vt:lpstr>Optimalisatie</vt:lpstr>
      <vt:lpstr>Dijkstra O(|E|•log|V|)</vt:lpstr>
      <vt:lpstr>Negative-weighted shortest path</vt:lpstr>
      <vt:lpstr>Bellman-Ford</vt:lpstr>
      <vt:lpstr>Negative-weighted shortest path</vt:lpstr>
      <vt:lpstr>Negative-weighted shortest path</vt:lpstr>
      <vt:lpstr>Negative-weighted shortest path</vt:lpstr>
      <vt:lpstr>Bellman-Ford</vt:lpstr>
      <vt:lpstr>Bellman-Ford</vt:lpstr>
      <vt:lpstr>Bellman-Ford</vt:lpstr>
      <vt:lpstr>Bellman-Ford</vt:lpstr>
      <vt:lpstr>Acyclic shortest path</vt:lpstr>
      <vt:lpstr>Acyclic shortest path</vt:lpstr>
      <vt:lpstr>Acyclic shortest path</vt:lpstr>
      <vt:lpstr>Acyclic shortest path</vt:lpstr>
      <vt:lpstr>Acyclic shortest path</vt:lpstr>
      <vt:lpstr>Shortest path algoritmen</vt:lpstr>
      <vt:lpstr>Galgje met sets (versie 1)</vt:lpstr>
      <vt:lpstr>Galgje met sets (versie 2)</vt:lpstr>
      <vt:lpstr>Galgje met strings</vt:lpstr>
      <vt:lpstr>Galgje met strings en transform</vt:lpstr>
      <vt:lpstr>Practicum opdracht 4</vt:lpstr>
      <vt:lpstr>Opdracht 4 met STL</vt:lpstr>
      <vt:lpstr>Opdracht 4 met STL + Lamda</vt:lpstr>
      <vt:lpstr>Opdracht 4 met lamda</vt:lpstr>
    </vt:vector>
  </TitlesOfParts>
  <Company>De Haagse Hogeschool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Algoritmen en Datastructuren (ALDAT)</dc:title>
  <dc:creator>Harry Broeders</dc:creator>
  <cp:lastModifiedBy>Harry</cp:lastModifiedBy>
  <cp:revision>592</cp:revision>
  <cp:lastPrinted>2000-04-11T14:35:52Z</cp:lastPrinted>
  <dcterms:created xsi:type="dcterms:W3CDTF">2006-11-21T08:24:30Z</dcterms:created>
  <dcterms:modified xsi:type="dcterms:W3CDTF">2015-03-27T14:45:43Z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button idQ="doc:_ALGODS.pptm__CodeFont_1" visible="true" label="CodeFont" imageMso="CharacterBorder" onAction="'ALGODS.pptm'!CodeFont"/>
        <mso:button idQ="doc:_ALGODS.pptm__ColorKeyword_1" visible="true" label="ColorKeyword" imageMso="AppointmentColor2" onAction="'ALGODS.pptm'!ColorKeyword"/>
        <mso:button idQ="doc:_ALGODS.pptm__ColorComment_1" visible="true" label="ColorComment" imageMso="AppointmentColor3" onAction="'ALGODS.pptm'!ColorComment"/>
        <mso:button idQ="doc:_ALGODS.pptm__ColorChar_1" visible="true" label="ColorChar" imageMso="AppointmentColor1" onAction="'ALGODS.pptm'!ColorChar"/>
        <mso:button idQ="doc:_ALGODS.pptm__ColorBlack_1" visible="true" label="ColorBlack" imageMso="BlackAndWhiteBlack" onAction="'ALGODS.pptm'!ColorBlack"/>
      </mso:documentControls>
    </mso:qat>
  </mso:ribbon>
</mso:customUI>
</file>