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slides/slide137.xml" ContentType="application/vnd.openxmlformats-officedocument.presentationml.slide+xml"/>
  <Override PartName="/ppt/slides/slide138.xml" ContentType="application/vnd.openxmlformats-officedocument.presentationml.slide+xml"/>
  <Override PartName="/ppt/slides/slide139.xml" ContentType="application/vnd.openxmlformats-officedocument.presentationml.slide+xml"/>
  <Override PartName="/ppt/slides/slide140.xml" ContentType="application/vnd.openxmlformats-officedocument.presentationml.slide+xml"/>
  <Override PartName="/ppt/slides/slide141.xml" ContentType="application/vnd.openxmlformats-officedocument.presentationml.slide+xml"/>
  <Override PartName="/ppt/slides/slide142.xml" ContentType="application/vnd.openxmlformats-officedocument.presentationml.slide+xml"/>
  <Override PartName="/ppt/slides/slide143.xml" ContentType="application/vnd.openxmlformats-officedocument.presentationml.slide+xml"/>
  <Override PartName="/ppt/slides/slide144.xml" ContentType="application/vnd.openxmlformats-officedocument.presentationml.slide+xml"/>
  <Override PartName="/ppt/slides/slide145.xml" ContentType="application/vnd.openxmlformats-officedocument.presentationml.slide+xml"/>
  <Override PartName="/ppt/slides/slide146.xml" ContentType="application/vnd.openxmlformats-officedocument.presentationml.slide+xml"/>
  <Override PartName="/ppt/slides/slide147.xml" ContentType="application/vnd.openxmlformats-officedocument.presentationml.slide+xml"/>
  <Override PartName="/ppt/slides/slide148.xml" ContentType="application/vnd.openxmlformats-officedocument.presentationml.slide+xml"/>
  <Override PartName="/ppt/slides/slide149.xml" ContentType="application/vnd.openxmlformats-officedocument.presentationml.slide+xml"/>
  <Override PartName="/ppt/slides/slide150.xml" ContentType="application/vnd.openxmlformats-officedocument.presentationml.slide+xml"/>
  <Override PartName="/ppt/slides/slide151.xml" ContentType="application/vnd.openxmlformats-officedocument.presentationml.slide+xml"/>
  <Override PartName="/ppt/slides/slide152.xml" ContentType="application/vnd.openxmlformats-officedocument.presentationml.slide+xml"/>
  <Override PartName="/ppt/slides/slide153.xml" ContentType="application/vnd.openxmlformats-officedocument.presentationml.slide+xml"/>
  <Override PartName="/ppt/slides/slide154.xml" ContentType="application/vnd.openxmlformats-officedocument.presentationml.slide+xml"/>
  <Override PartName="/ppt/slides/slide155.xml" ContentType="application/vnd.openxmlformats-officedocument.presentationml.slide+xml"/>
  <Override PartName="/ppt/slides/slide156.xml" ContentType="application/vnd.openxmlformats-officedocument.presentationml.slide+xml"/>
  <Override PartName="/ppt/slides/slide157.xml" ContentType="application/vnd.openxmlformats-officedocument.presentationml.slide+xml"/>
  <Override PartName="/ppt/slides/slide158.xml" ContentType="application/vnd.openxmlformats-officedocument.presentationml.slide+xml"/>
  <Override PartName="/ppt/slides/slide159.xml" ContentType="application/vnd.openxmlformats-officedocument.presentationml.slide+xml"/>
  <Override PartName="/ppt/slides/slide160.xml" ContentType="application/vnd.openxmlformats-officedocument.presentationml.slide+xml"/>
  <Override PartName="/ppt/slides/slide161.xml" ContentType="application/vnd.openxmlformats-officedocument.presentationml.slide+xml"/>
  <Override PartName="/ppt/slides/slide162.xml" ContentType="application/vnd.openxmlformats-officedocument.presentationml.slide+xml"/>
  <Override PartName="/ppt/slides/slide163.xml" ContentType="application/vnd.openxmlformats-officedocument.presentationml.slide+xml"/>
  <Override PartName="/ppt/slides/slide164.xml" ContentType="application/vnd.openxmlformats-officedocument.presentationml.slide+xml"/>
  <Override PartName="/ppt/slides/slide165.xml" ContentType="application/vnd.openxmlformats-officedocument.presentationml.slide+xml"/>
  <Override PartName="/ppt/slides/slide166.xml" ContentType="application/vnd.openxmlformats-officedocument.presentationml.slide+xml"/>
  <Override PartName="/ppt/slides/slide167.xml" ContentType="application/vnd.openxmlformats-officedocument.presentationml.slide+xml"/>
  <Override PartName="/ppt/slides/slide168.xml" ContentType="application/vnd.openxmlformats-officedocument.presentationml.slide+xml"/>
  <Override PartName="/ppt/slides/slide169.xml" ContentType="application/vnd.openxmlformats-officedocument.presentationml.slide+xml"/>
  <Override PartName="/ppt/slides/slide170.xml" ContentType="application/vnd.openxmlformats-officedocument.presentationml.slide+xml"/>
  <Override PartName="/ppt/slides/slide171.xml" ContentType="application/vnd.openxmlformats-officedocument.presentationml.slide+xml"/>
  <Override PartName="/ppt/slides/slide172.xml" ContentType="application/vnd.openxmlformats-officedocument.presentationml.slide+xml"/>
  <Override PartName="/ppt/slides/slide173.xml" ContentType="application/vnd.openxmlformats-officedocument.presentationml.slide+xml"/>
  <Override PartName="/ppt/slides/slide174.xml" ContentType="application/vnd.openxmlformats-officedocument.presentationml.slide+xml"/>
  <Override PartName="/ppt/slides/slide175.xml" ContentType="application/vnd.openxmlformats-officedocument.presentationml.slide+xml"/>
  <Override PartName="/ppt/slides/slide176.xml" ContentType="application/vnd.openxmlformats-officedocument.presentationml.slide+xml"/>
  <Override PartName="/ppt/slides/slide177.xml" ContentType="application/vnd.openxmlformats-officedocument.presentationml.slide+xml"/>
  <Override PartName="/ppt/slides/slide178.xml" ContentType="application/vnd.openxmlformats-officedocument.presentationml.slide+xml"/>
  <Override PartName="/ppt/slides/slide179.xml" ContentType="application/vnd.openxmlformats-officedocument.presentationml.slide+xml"/>
  <Override PartName="/ppt/slides/slide180.xml" ContentType="application/vnd.openxmlformats-officedocument.presentationml.slide+xml"/>
  <Override PartName="/ppt/slides/slide181.xml" ContentType="application/vnd.openxmlformats-officedocument.presentationml.slide+xml"/>
  <Override PartName="/ppt/slides/slide182.xml" ContentType="application/vnd.openxmlformats-officedocument.presentationml.slide+xml"/>
  <Override PartName="/ppt/slides/slide183.xml" ContentType="application/vnd.openxmlformats-officedocument.presentationml.slide+xml"/>
  <Override PartName="/ppt/slides/slide184.xml" ContentType="application/vnd.openxmlformats-officedocument.presentationml.slide+xml"/>
  <Override PartName="/ppt/slides/slide185.xml" ContentType="application/vnd.openxmlformats-officedocument.presentationml.slide+xml"/>
  <Override PartName="/ppt/slides/slide186.xml" ContentType="application/vnd.openxmlformats-officedocument.presentationml.slide+xml"/>
  <Override PartName="/ppt/slides/slide187.xml" ContentType="application/vnd.openxmlformats-officedocument.presentationml.slide+xml"/>
  <Override PartName="/ppt/slides/slide188.xml" ContentType="application/vnd.openxmlformats-officedocument.presentationml.slide+xml"/>
  <Override PartName="/ppt/slides/slide189.xml" ContentType="application/vnd.openxmlformats-officedocument.presentationml.slide+xml"/>
  <Override PartName="/ppt/slides/slide190.xml" ContentType="application/vnd.openxmlformats-officedocument.presentationml.slide+xml"/>
  <Override PartName="/ppt/slides/slide191.xml" ContentType="application/vnd.openxmlformats-officedocument.presentationml.slide+xml"/>
  <Override PartName="/ppt/slides/slide192.xml" ContentType="application/vnd.openxmlformats-officedocument.presentationml.slide+xml"/>
  <Override PartName="/ppt/slides/slide193.xml" ContentType="application/vnd.openxmlformats-officedocument.presentationml.slide+xml"/>
  <Override PartName="/ppt/slides/slide194.xml" ContentType="application/vnd.openxmlformats-officedocument.presentationml.slide+xml"/>
  <Override PartName="/ppt/slides/slide195.xml" ContentType="application/vnd.openxmlformats-officedocument.presentationml.slide+xml"/>
  <Override PartName="/ppt/slides/slide196.xml" ContentType="application/vnd.openxmlformats-officedocument.presentationml.slide+xml"/>
  <Override PartName="/ppt/slides/slide197.xml" ContentType="application/vnd.openxmlformats-officedocument.presentationml.slide+xml"/>
  <Override PartName="/ppt/slides/slide198.xml" ContentType="application/vnd.openxmlformats-officedocument.presentationml.slide+xml"/>
  <Override PartName="/ppt/slides/slide199.xml" ContentType="application/vnd.openxmlformats-officedocument.presentationml.slide+xml"/>
  <Override PartName="/ppt/slides/slide200.xml" ContentType="application/vnd.openxmlformats-officedocument.presentationml.slide+xml"/>
  <Override PartName="/ppt/slides/slide201.xml" ContentType="application/vnd.openxmlformats-officedocument.presentationml.slide+xml"/>
  <Override PartName="/ppt/slides/slide202.xml" ContentType="application/vnd.openxmlformats-officedocument.presentationml.slide+xml"/>
  <Override PartName="/ppt/slides/slide203.xml" ContentType="application/vnd.openxmlformats-officedocument.presentationml.slide+xml"/>
  <Override PartName="/ppt/slides/slide204.xml" ContentType="application/vnd.openxmlformats-officedocument.presentationml.slide+xml"/>
  <Override PartName="/ppt/slides/slide205.xml" ContentType="application/vnd.openxmlformats-officedocument.presentationml.slide+xml"/>
  <Override PartName="/ppt/slides/slide206.xml" ContentType="application/vnd.openxmlformats-officedocument.presentationml.slide+xml"/>
  <Override PartName="/ppt/slides/slide207.xml" ContentType="application/vnd.openxmlformats-officedocument.presentationml.slide+xml"/>
  <Override PartName="/ppt/slides/slide208.xml" ContentType="application/vnd.openxmlformats-officedocument.presentationml.slide+xml"/>
  <Override PartName="/ppt/slides/slide209.xml" ContentType="application/vnd.openxmlformats-officedocument.presentationml.slide+xml"/>
  <Override PartName="/ppt/slides/slide210.xml" ContentType="application/vnd.openxmlformats-officedocument.presentationml.slide+xml"/>
  <Override PartName="/ppt/slides/slide211.xml" ContentType="application/vnd.openxmlformats-officedocument.presentationml.slide+xml"/>
  <Override PartName="/ppt/slides/slide212.xml" ContentType="application/vnd.openxmlformats-officedocument.presentationml.slide+xml"/>
  <Override PartName="/ppt/slides/slide213.xml" ContentType="application/vnd.openxmlformats-officedocument.presentationml.slide+xml"/>
  <Override PartName="/ppt/slides/slide214.xml" ContentType="application/vnd.openxmlformats-officedocument.presentationml.slide+xml"/>
  <Override PartName="/ppt/slides/slide215.xml" ContentType="application/vnd.openxmlformats-officedocument.presentationml.slide+xml"/>
  <Override PartName="/ppt/slides/slide216.xml" ContentType="application/vnd.openxmlformats-officedocument.presentationml.slide+xml"/>
  <Override PartName="/ppt/slides/slide217.xml" ContentType="application/vnd.openxmlformats-officedocument.presentationml.slide+xml"/>
  <Override PartName="/ppt/slides/slide218.xml" ContentType="application/vnd.openxmlformats-officedocument.presentationml.slide+xml"/>
  <Override PartName="/ppt/slides/slide219.xml" ContentType="application/vnd.openxmlformats-officedocument.presentationml.slide+xml"/>
  <Override PartName="/ppt/slides/slide220.xml" ContentType="application/vnd.openxmlformats-officedocument.presentationml.slide+xml"/>
  <Override PartName="/ppt/slides/slide221.xml" ContentType="application/vnd.openxmlformats-officedocument.presentationml.slide+xml"/>
  <Override PartName="/ppt/slides/slide222.xml" ContentType="application/vnd.openxmlformats-officedocument.presentationml.slide+xml"/>
  <Override PartName="/ppt/slides/slide223.xml" ContentType="application/vnd.openxmlformats-officedocument.presentationml.slide+xml"/>
  <Override PartName="/ppt/slides/slide224.xml" ContentType="application/vnd.openxmlformats-officedocument.presentationml.slide+xml"/>
  <Override PartName="/ppt/slides/slide225.xml" ContentType="application/vnd.openxmlformats-officedocument.presentationml.slide+xml"/>
  <Override PartName="/ppt/slides/slide226.xml" ContentType="application/vnd.openxmlformats-officedocument.presentationml.slide+xml"/>
  <Override PartName="/ppt/slides/slide227.xml" ContentType="application/vnd.openxmlformats-officedocument.presentationml.slide+xml"/>
  <Override PartName="/ppt/slides/slide228.xml" ContentType="application/vnd.openxmlformats-officedocument.presentationml.slide+xml"/>
  <Override PartName="/ppt/slides/slide229.xml" ContentType="application/vnd.openxmlformats-officedocument.presentationml.slide+xml"/>
  <Override PartName="/ppt/slides/slide230.xml" ContentType="application/vnd.openxmlformats-officedocument.presentationml.slide+xml"/>
  <Override PartName="/ppt/slides/slide231.xml" ContentType="application/vnd.openxmlformats-officedocument.presentationml.slide+xml"/>
  <Override PartName="/ppt/slides/slide232.xml" ContentType="application/vnd.openxmlformats-officedocument.presentationml.slide+xml"/>
  <Override PartName="/ppt/slides/slide233.xml" ContentType="application/vnd.openxmlformats-officedocument.presentationml.slide+xml"/>
  <Override PartName="/ppt/slides/slide234.xml" ContentType="application/vnd.openxmlformats-officedocument.presentationml.slide+xml"/>
  <Override PartName="/ppt/slides/slide235.xml" ContentType="application/vnd.openxmlformats-officedocument.presentationml.slide+xml"/>
  <Override PartName="/ppt/slides/slide236.xml" ContentType="application/vnd.openxmlformats-officedocument.presentationml.slide+xml"/>
  <Override PartName="/ppt/slides/slide237.xml" ContentType="application/vnd.openxmlformats-officedocument.presentationml.slide+xml"/>
  <Override PartName="/ppt/slides/slide238.xml" ContentType="application/vnd.openxmlformats-officedocument.presentationml.slide+xml"/>
  <Override PartName="/ppt/slides/slide239.xml" ContentType="application/vnd.openxmlformats-officedocument.presentationml.slide+xml"/>
  <Override PartName="/ppt/slides/slide240.xml" ContentType="application/vnd.openxmlformats-officedocument.presentationml.slide+xml"/>
  <Override PartName="/ppt/slides/slide241.xml" ContentType="application/vnd.openxmlformats-officedocument.presentationml.slide+xml"/>
  <Override PartName="/ppt/slides/slide242.xml" ContentType="application/vnd.openxmlformats-officedocument.presentationml.slide+xml"/>
  <Override PartName="/ppt/slides/slide243.xml" ContentType="application/vnd.openxmlformats-officedocument.presentationml.slide+xml"/>
  <Override PartName="/ppt/slides/slide244.xml" ContentType="application/vnd.openxmlformats-officedocument.presentationml.slide+xml"/>
  <Override PartName="/ppt/slides/slide245.xml" ContentType="application/vnd.openxmlformats-officedocument.presentationml.slide+xml"/>
  <Override PartName="/ppt/slides/slide246.xml" ContentType="application/vnd.openxmlformats-officedocument.presentationml.slide+xml"/>
  <Override PartName="/ppt/slides/slide247.xml" ContentType="application/vnd.openxmlformats-officedocument.presentationml.slide+xml"/>
  <Override PartName="/ppt/slides/slide248.xml" ContentType="application/vnd.openxmlformats-officedocument.presentationml.slide+xml"/>
  <Override PartName="/ppt/slides/slide249.xml" ContentType="application/vnd.openxmlformats-officedocument.presentationml.slide+xml"/>
  <Override PartName="/ppt/slides/slide250.xml" ContentType="application/vnd.openxmlformats-officedocument.presentationml.slide+xml"/>
  <Override PartName="/ppt/slides/slide251.xml" ContentType="application/vnd.openxmlformats-officedocument.presentationml.slide+xml"/>
  <Override PartName="/ppt/slides/slide252.xml" ContentType="application/vnd.openxmlformats-officedocument.presentationml.slide+xml"/>
  <Override PartName="/ppt/slides/slide253.xml" ContentType="application/vnd.openxmlformats-officedocument.presentationml.slide+xml"/>
  <Override PartName="/ppt/slides/slide254.xml" ContentType="application/vnd.openxmlformats-officedocument.presentationml.slide+xml"/>
  <Override PartName="/ppt/slides/slide255.xml" ContentType="application/vnd.openxmlformats-officedocument.presentationml.slide+xml"/>
  <Override PartName="/ppt/slides/slide256.xml" ContentType="application/vnd.openxmlformats-officedocument.presentationml.slide+xml"/>
  <Override PartName="/ppt/slides/slide257.xml" ContentType="application/vnd.openxmlformats-officedocument.presentationml.slide+xml"/>
  <Override PartName="/ppt/slides/slide258.xml" ContentType="application/vnd.openxmlformats-officedocument.presentationml.slide+xml"/>
  <Override PartName="/ppt/slides/slide259.xml" ContentType="application/vnd.openxmlformats-officedocument.presentationml.slide+xml"/>
  <Override PartName="/ppt/slides/slide260.xml" ContentType="application/vnd.openxmlformats-officedocument.presentationml.slide+xml"/>
  <Override PartName="/ppt/slides/slide261.xml" ContentType="application/vnd.openxmlformats-officedocument.presentationml.slide+xml"/>
  <Override PartName="/ppt/slides/slide262.xml" ContentType="application/vnd.openxmlformats-officedocument.presentationml.slide+xml"/>
  <Override PartName="/ppt/slides/slide263.xml" ContentType="application/vnd.openxmlformats-officedocument.presentationml.slide+xml"/>
  <Override PartName="/ppt/slides/slide264.xml" ContentType="application/vnd.openxmlformats-officedocument.presentationml.slide+xml"/>
  <Override PartName="/ppt/slides/slide265.xml" ContentType="application/vnd.openxmlformats-officedocument.presentationml.slide+xml"/>
  <Override PartName="/ppt/slides/slide266.xml" ContentType="application/vnd.openxmlformats-officedocument.presentationml.slide+xml"/>
  <Override PartName="/ppt/slides/slide267.xml" ContentType="application/vnd.openxmlformats-officedocument.presentationml.slide+xml"/>
  <Override PartName="/ppt/slides/slide268.xml" ContentType="application/vnd.openxmlformats-officedocument.presentationml.slide+xml"/>
  <Override PartName="/ppt/slides/slide269.xml" ContentType="application/vnd.openxmlformats-officedocument.presentationml.slide+xml"/>
  <Override PartName="/ppt/slides/slide270.xml" ContentType="application/vnd.openxmlformats-officedocument.presentationml.slide+xml"/>
  <Override PartName="/ppt/slides/slide271.xml" ContentType="application/vnd.openxmlformats-officedocument.presentationml.slide+xml"/>
  <Override PartName="/ppt/slides/slide272.xml" ContentType="application/vnd.openxmlformats-officedocument.presentationml.slide+xml"/>
  <Override PartName="/ppt/slides/slide273.xml" ContentType="application/vnd.openxmlformats-officedocument.presentationml.slide+xml"/>
  <Override PartName="/ppt/slides/slide274.xml" ContentType="application/vnd.openxmlformats-officedocument.presentationml.slide+xml"/>
  <Override PartName="/ppt/slides/slide275.xml" ContentType="application/vnd.openxmlformats-officedocument.presentationml.slide+xml"/>
  <Override PartName="/ppt/slides/slide276.xml" ContentType="application/vnd.openxmlformats-officedocument.presentationml.slide+xml"/>
  <Override PartName="/ppt/slides/slide277.xml" ContentType="application/vnd.openxmlformats-officedocument.presentationml.slide+xml"/>
  <Override PartName="/ppt/slides/slide278.xml" ContentType="application/vnd.openxmlformats-officedocument.presentationml.slide+xml"/>
  <Override PartName="/ppt/slides/slide279.xml" ContentType="application/vnd.openxmlformats-officedocument.presentationml.slide+xml"/>
  <Override PartName="/ppt/slides/slide280.xml" ContentType="application/vnd.openxmlformats-officedocument.presentationml.slide+xml"/>
  <Override PartName="/ppt/slides/slide281.xml" ContentType="application/vnd.openxmlformats-officedocument.presentationml.slide+xml"/>
  <Override PartName="/ppt/slides/slide282.xml" ContentType="application/vnd.openxmlformats-officedocument.presentationml.slide+xml"/>
  <Override PartName="/ppt/slides/slide283.xml" ContentType="application/vnd.openxmlformats-officedocument.presentationml.slide+xml"/>
  <Override PartName="/ppt/slides/slide284.xml" ContentType="application/vnd.openxmlformats-officedocument.presentationml.slide+xml"/>
  <Override PartName="/ppt/slides/slide285.xml" ContentType="application/vnd.openxmlformats-officedocument.presentationml.slide+xml"/>
  <Override PartName="/ppt/slides/slide286.xml" ContentType="application/vnd.openxmlformats-officedocument.presentationml.slide+xml"/>
  <Override PartName="/ppt/slides/slide287.xml" ContentType="application/vnd.openxmlformats-officedocument.presentationml.slide+xml"/>
  <Override PartName="/ppt/slides/slide288.xml" ContentType="application/vnd.openxmlformats-officedocument.presentationml.slide+xml"/>
  <Override PartName="/ppt/slides/slide28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71.xml" ContentType="application/vnd.openxmlformats-officedocument.presentationml.notesSlide+xml"/>
  <Override PartName="/ppt/notesSlides/notesSlide72.xml" ContentType="application/vnd.openxmlformats-officedocument.presentationml.notesSlide+xml"/>
  <Override PartName="/ppt/notesSlides/notesSlide73.xml" ContentType="application/vnd.openxmlformats-officedocument.presentationml.notesSlide+xml"/>
  <Override PartName="/ppt/notesSlides/notesSlide74.xml" ContentType="application/vnd.openxmlformats-officedocument.presentationml.notesSlide+xml"/>
  <Override PartName="/ppt/notesSlides/notesSlide75.xml" ContentType="application/vnd.openxmlformats-officedocument.presentationml.notesSlide+xml"/>
  <Override PartName="/ppt/notesSlides/notesSlide76.xml" ContentType="application/vnd.openxmlformats-officedocument.presentationml.notesSlide+xml"/>
  <Override PartName="/ppt/notesSlides/notesSlide77.xml" ContentType="application/vnd.openxmlformats-officedocument.presentationml.notesSlide+xml"/>
  <Override PartName="/ppt/notesSlides/notesSlide78.xml" ContentType="application/vnd.openxmlformats-officedocument.presentationml.notesSlide+xml"/>
  <Override PartName="/ppt/notesSlides/notesSlide79.xml" ContentType="application/vnd.openxmlformats-officedocument.presentationml.notesSlide+xml"/>
  <Override PartName="/ppt/notesSlides/notesSlide80.xml" ContentType="application/vnd.openxmlformats-officedocument.presentationml.notesSlide+xml"/>
  <Override PartName="/ppt/notesSlides/notesSlide81.xml" ContentType="application/vnd.openxmlformats-officedocument.presentationml.notesSlide+xml"/>
  <Override PartName="/ppt/notesSlides/notesSlide82.xml" ContentType="application/vnd.openxmlformats-officedocument.presentationml.notesSlide+xml"/>
  <Override PartName="/ppt/notesSlides/notesSlide83.xml" ContentType="application/vnd.openxmlformats-officedocument.presentationml.notesSlide+xml"/>
  <Override PartName="/ppt/notesSlides/notesSlide84.xml" ContentType="application/vnd.openxmlformats-officedocument.presentationml.notesSlide+xml"/>
  <Override PartName="/ppt/notesSlides/notesSlide85.xml" ContentType="application/vnd.openxmlformats-officedocument.presentationml.notesSlide+xml"/>
  <Override PartName="/ppt/notesSlides/notesSlide86.xml" ContentType="application/vnd.openxmlformats-officedocument.presentationml.notesSlide+xml"/>
  <Override PartName="/ppt/notesSlides/notesSlide87.xml" ContentType="application/vnd.openxmlformats-officedocument.presentationml.notesSlide+xml"/>
  <Override PartName="/ppt/notesSlides/notesSlide88.xml" ContentType="application/vnd.openxmlformats-officedocument.presentationml.notesSlide+xml"/>
  <Override PartName="/ppt/notesSlides/notesSlide89.xml" ContentType="application/vnd.openxmlformats-officedocument.presentationml.notesSlide+xml"/>
  <Override PartName="/ppt/notesSlides/notesSlide90.xml" ContentType="application/vnd.openxmlformats-officedocument.presentationml.notesSlide+xml"/>
  <Override PartName="/ppt/notesSlides/notesSlide91.xml" ContentType="application/vnd.openxmlformats-officedocument.presentationml.notesSlide+xml"/>
  <Override PartName="/ppt/notesSlides/notesSlide92.xml" ContentType="application/vnd.openxmlformats-officedocument.presentationml.notesSlide+xml"/>
  <Override PartName="/ppt/notesSlides/notesSlide93.xml" ContentType="application/vnd.openxmlformats-officedocument.presentationml.notesSlide+xml"/>
  <Override PartName="/ppt/notesSlides/notesSlide94.xml" ContentType="application/vnd.openxmlformats-officedocument.presentationml.notesSlide+xml"/>
  <Override PartName="/ppt/notesSlides/notesSlide95.xml" ContentType="application/vnd.openxmlformats-officedocument.presentationml.notesSlide+xml"/>
  <Override PartName="/ppt/notesSlides/notesSlide96.xml" ContentType="application/vnd.openxmlformats-officedocument.presentationml.notesSlide+xml"/>
  <Override PartName="/ppt/notesSlides/notesSlide97.xml" ContentType="application/vnd.openxmlformats-officedocument.presentationml.notesSlide+xml"/>
  <Override PartName="/ppt/notesSlides/notesSlide98.xml" ContentType="application/vnd.openxmlformats-officedocument.presentationml.notesSlide+xml"/>
  <Override PartName="/ppt/notesSlides/notesSlide99.xml" ContentType="application/vnd.openxmlformats-officedocument.presentationml.notesSlide+xml"/>
  <Override PartName="/ppt/notesSlides/notesSlide100.xml" ContentType="application/vnd.openxmlformats-officedocument.presentationml.notesSlide+xml"/>
  <Override PartName="/ppt/notesSlides/notesSlide101.xml" ContentType="application/vnd.openxmlformats-officedocument.presentationml.notesSlide+xml"/>
  <Override PartName="/ppt/notesSlides/notesSlide102.xml" ContentType="application/vnd.openxmlformats-officedocument.presentationml.notesSlide+xml"/>
  <Override PartName="/ppt/notesSlides/notesSlide103.xml" ContentType="application/vnd.openxmlformats-officedocument.presentationml.notesSlide+xml"/>
  <Override PartName="/ppt/notesSlides/notesSlide104.xml" ContentType="application/vnd.openxmlformats-officedocument.presentationml.notesSlide+xml"/>
  <Override PartName="/ppt/notesSlides/notesSlide105.xml" ContentType="application/vnd.openxmlformats-officedocument.presentationml.notesSlide+xml"/>
  <Override PartName="/ppt/notesSlides/notesSlide106.xml" ContentType="application/vnd.openxmlformats-officedocument.presentationml.notesSlide+xml"/>
  <Override PartName="/ppt/notesSlides/notesSlide107.xml" ContentType="application/vnd.openxmlformats-officedocument.presentationml.notesSlide+xml"/>
  <Override PartName="/ppt/notesSlides/notesSlide108.xml" ContentType="application/vnd.openxmlformats-officedocument.presentationml.notesSlide+xml"/>
  <Override PartName="/ppt/notesSlides/notesSlide109.xml" ContentType="application/vnd.openxmlformats-officedocument.presentationml.notesSlide+xml"/>
  <Override PartName="/ppt/notesSlides/notesSlide110.xml" ContentType="application/vnd.openxmlformats-officedocument.presentationml.notesSlide+xml"/>
  <Override PartName="/ppt/notesSlides/notesSlide111.xml" ContentType="application/vnd.openxmlformats-officedocument.presentationml.notesSlide+xml"/>
  <Override PartName="/ppt/notesSlides/notesSlide112.xml" ContentType="application/vnd.openxmlformats-officedocument.presentationml.notesSlide+xml"/>
  <Override PartName="/ppt/notesSlides/notesSlide113.xml" ContentType="application/vnd.openxmlformats-officedocument.presentationml.notesSlide+xml"/>
  <Override PartName="/ppt/notesSlides/notesSlide114.xml" ContentType="application/vnd.openxmlformats-officedocument.presentationml.notesSlide+xml"/>
  <Override PartName="/ppt/notesSlides/notesSlide115.xml" ContentType="application/vnd.openxmlformats-officedocument.presentationml.notesSlide+xml"/>
  <Override PartName="/ppt/notesSlides/notesSlide116.xml" ContentType="application/vnd.openxmlformats-officedocument.presentationml.notesSlide+xml"/>
  <Override PartName="/ppt/notesSlides/notesSlide117.xml" ContentType="application/vnd.openxmlformats-officedocument.presentationml.notesSlide+xml"/>
  <Override PartName="/ppt/notesSlides/notesSlide118.xml" ContentType="application/vnd.openxmlformats-officedocument.presentationml.notesSlide+xml"/>
  <Override PartName="/ppt/notesSlides/notesSlide119.xml" ContentType="application/vnd.openxmlformats-officedocument.presentationml.notesSlide+xml"/>
  <Override PartName="/ppt/notesSlides/notesSlide120.xml" ContentType="application/vnd.openxmlformats-officedocument.presentationml.notesSlide+xml"/>
  <Override PartName="/ppt/notesSlides/notesSlide121.xml" ContentType="application/vnd.openxmlformats-officedocument.presentationml.notesSlide+xml"/>
  <Override PartName="/ppt/notesSlides/notesSlide122.xml" ContentType="application/vnd.openxmlformats-officedocument.presentationml.notesSlide+xml"/>
  <Override PartName="/ppt/notesSlides/notesSlide123.xml" ContentType="application/vnd.openxmlformats-officedocument.presentationml.notesSlide+xml"/>
  <Override PartName="/ppt/notesSlides/notesSlide124.xml" ContentType="application/vnd.openxmlformats-officedocument.presentationml.notesSlide+xml"/>
  <Override PartName="/ppt/notesSlides/notesSlide125.xml" ContentType="application/vnd.openxmlformats-officedocument.presentationml.notesSlide+xml"/>
  <Override PartName="/ppt/notesSlides/notesSlide126.xml" ContentType="application/vnd.openxmlformats-officedocument.presentationml.notesSlide+xml"/>
  <Override PartName="/ppt/notesSlides/notesSlide127.xml" ContentType="application/vnd.openxmlformats-officedocument.presentationml.notesSlide+xml"/>
  <Override PartName="/ppt/notesSlides/notesSlide128.xml" ContentType="application/vnd.openxmlformats-officedocument.presentationml.notesSlide+xml"/>
  <Override PartName="/ppt/notesSlides/notesSlide129.xml" ContentType="application/vnd.openxmlformats-officedocument.presentationml.notesSlide+xml"/>
  <Override PartName="/ppt/notesSlides/notesSlide130.xml" ContentType="application/vnd.openxmlformats-officedocument.presentationml.notesSlide+xml"/>
  <Override PartName="/ppt/notesSlides/notesSlide131.xml" ContentType="application/vnd.openxmlformats-officedocument.presentationml.notesSlide+xml"/>
  <Override PartName="/ppt/notesSlides/notesSlide132.xml" ContentType="application/vnd.openxmlformats-officedocument.presentationml.notesSlide+xml"/>
  <Override PartName="/ppt/notesSlides/notesSlide133.xml" ContentType="application/vnd.openxmlformats-officedocument.presentationml.notesSlide+xml"/>
  <Override PartName="/ppt/notesSlides/notesSlide134.xml" ContentType="application/vnd.openxmlformats-officedocument.presentationml.notesSlide+xml"/>
  <Override PartName="/ppt/notesSlides/notesSlide135.xml" ContentType="application/vnd.openxmlformats-officedocument.presentationml.notesSlide+xml"/>
  <Override PartName="/ppt/notesSlides/notesSlide136.xml" ContentType="application/vnd.openxmlformats-officedocument.presentationml.notesSlide+xml"/>
  <Override PartName="/ppt/notesSlides/notesSlide137.xml" ContentType="application/vnd.openxmlformats-officedocument.presentationml.notesSlide+xml"/>
  <Override PartName="/ppt/notesSlides/notesSlide138.xml" ContentType="application/vnd.openxmlformats-officedocument.presentationml.notesSlide+xml"/>
  <Override PartName="/ppt/notesSlides/notesSlide139.xml" ContentType="application/vnd.openxmlformats-officedocument.presentationml.notesSlide+xml"/>
  <Override PartName="/ppt/notesSlides/notesSlide140.xml" ContentType="application/vnd.openxmlformats-officedocument.presentationml.notesSlide+xml"/>
  <Override PartName="/ppt/notesSlides/notesSlide141.xml" ContentType="application/vnd.openxmlformats-officedocument.presentationml.notesSlide+xml"/>
  <Override PartName="/ppt/notesSlides/notesSlide142.xml" ContentType="application/vnd.openxmlformats-officedocument.presentationml.notesSlide+xml"/>
  <Override PartName="/ppt/notesSlides/notesSlide143.xml" ContentType="application/vnd.openxmlformats-officedocument.presentationml.notesSlide+xml"/>
  <Override PartName="/ppt/notesSlides/notesSlide144.xml" ContentType="application/vnd.openxmlformats-officedocument.presentationml.notesSlide+xml"/>
  <Override PartName="/ppt/notesSlides/notesSlide145.xml" ContentType="application/vnd.openxmlformats-officedocument.presentationml.notesSlide+xml"/>
  <Override PartName="/ppt/notesSlides/notesSlide146.xml" ContentType="application/vnd.openxmlformats-officedocument.presentationml.notesSlide+xml"/>
  <Override PartName="/ppt/notesSlides/notesSlide147.xml" ContentType="application/vnd.openxmlformats-officedocument.presentationml.notesSlide+xml"/>
  <Override PartName="/ppt/notesSlides/notesSlide148.xml" ContentType="application/vnd.openxmlformats-officedocument.presentationml.notesSlide+xml"/>
  <Override PartName="/ppt/notesSlides/notesSlide149.xml" ContentType="application/vnd.openxmlformats-officedocument.presentationml.notesSlide+xml"/>
  <Override PartName="/ppt/notesSlides/notesSlide150.xml" ContentType="application/vnd.openxmlformats-officedocument.presentationml.notesSlide+xml"/>
  <Override PartName="/ppt/notesSlides/notesSlide151.xml" ContentType="application/vnd.openxmlformats-officedocument.presentationml.notesSlide+xml"/>
  <Override PartName="/ppt/notesSlides/notesSlide152.xml" ContentType="application/vnd.openxmlformats-officedocument.presentationml.notesSlide+xml"/>
  <Override PartName="/ppt/notesSlides/notesSlide153.xml" ContentType="application/vnd.openxmlformats-officedocument.presentationml.notesSlide+xml"/>
  <Override PartName="/ppt/notesSlides/notesSlide154.xml" ContentType="application/vnd.openxmlformats-officedocument.presentationml.notesSlide+xml"/>
  <Override PartName="/ppt/notesSlides/notesSlide155.xml" ContentType="application/vnd.openxmlformats-officedocument.presentationml.notesSlide+xml"/>
  <Override PartName="/ppt/notesSlides/notesSlide156.xml" ContentType="application/vnd.openxmlformats-officedocument.presentationml.notesSlide+xml"/>
  <Override PartName="/ppt/notesSlides/notesSlide157.xml" ContentType="application/vnd.openxmlformats-officedocument.presentationml.notesSlide+xml"/>
  <Override PartName="/ppt/notesSlides/notesSlide158.xml" ContentType="application/vnd.openxmlformats-officedocument.presentationml.notesSlide+xml"/>
  <Override PartName="/ppt/notesSlides/notesSlide159.xml" ContentType="application/vnd.openxmlformats-officedocument.presentationml.notesSlide+xml"/>
  <Override PartName="/ppt/notesSlides/notesSlide160.xml" ContentType="application/vnd.openxmlformats-officedocument.presentationml.notesSlide+xml"/>
  <Override PartName="/ppt/notesSlides/notesSlide161.xml" ContentType="application/vnd.openxmlformats-officedocument.presentationml.notesSlide+xml"/>
  <Override PartName="/ppt/notesSlides/notesSlide162.xml" ContentType="application/vnd.openxmlformats-officedocument.presentationml.notesSlide+xml"/>
  <Override PartName="/ppt/notesSlides/notesSlide163.xml" ContentType="application/vnd.openxmlformats-officedocument.presentationml.notesSlide+xml"/>
  <Override PartName="/ppt/notesSlides/notesSlide164.xml" ContentType="application/vnd.openxmlformats-officedocument.presentationml.notesSlide+xml"/>
  <Override PartName="/ppt/notesSlides/notesSlide165.xml" ContentType="application/vnd.openxmlformats-officedocument.presentationml.notesSlide+xml"/>
  <Override PartName="/ppt/notesSlides/notesSlide166.xml" ContentType="application/vnd.openxmlformats-officedocument.presentationml.notesSlide+xml"/>
  <Override PartName="/ppt/notesSlides/notesSlide167.xml" ContentType="application/vnd.openxmlformats-officedocument.presentationml.notesSlide+xml"/>
  <Override PartName="/ppt/notesSlides/notesSlide168.xml" ContentType="application/vnd.openxmlformats-officedocument.presentationml.notesSlide+xml"/>
  <Override PartName="/ppt/notesSlides/notesSlide169.xml" ContentType="application/vnd.openxmlformats-officedocument.presentationml.notesSlide+xml"/>
  <Override PartName="/ppt/notesSlides/notesSlide170.xml" ContentType="application/vnd.openxmlformats-officedocument.presentationml.notesSlide+xml"/>
  <Override PartName="/ppt/notesSlides/notesSlide171.xml" ContentType="application/vnd.openxmlformats-officedocument.presentationml.notesSlide+xml"/>
  <Override PartName="/ppt/notesSlides/notesSlide172.xml" ContentType="application/vnd.openxmlformats-officedocument.presentationml.notesSlide+xml"/>
  <Override PartName="/ppt/notesSlides/notesSlide173.xml" ContentType="application/vnd.openxmlformats-officedocument.presentationml.notesSlide+xml"/>
  <Override PartName="/ppt/notesSlides/notesSlide174.xml" ContentType="application/vnd.openxmlformats-officedocument.presentationml.notesSlide+xml"/>
  <Override PartName="/ppt/notesSlides/notesSlide175.xml" ContentType="application/vnd.openxmlformats-officedocument.presentationml.notesSlide+xml"/>
  <Override PartName="/ppt/notesSlides/notesSlide176.xml" ContentType="application/vnd.openxmlformats-officedocument.presentationml.notesSlide+xml"/>
  <Override PartName="/ppt/notesSlides/notesSlide177.xml" ContentType="application/vnd.openxmlformats-officedocument.presentationml.notesSlide+xml"/>
  <Override PartName="/ppt/notesSlides/notesSlide178.xml" ContentType="application/vnd.openxmlformats-officedocument.presentationml.notesSlide+xml"/>
  <Override PartName="/ppt/notesSlides/notesSlide179.xml" ContentType="application/vnd.openxmlformats-officedocument.presentationml.notesSlide+xml"/>
  <Override PartName="/ppt/notesSlides/notesSlide180.xml" ContentType="application/vnd.openxmlformats-officedocument.presentationml.notesSlide+xml"/>
  <Override PartName="/ppt/notesSlides/notesSlide181.xml" ContentType="application/vnd.openxmlformats-officedocument.presentationml.notesSlide+xml"/>
  <Override PartName="/ppt/notesSlides/notesSlide182.xml" ContentType="application/vnd.openxmlformats-officedocument.presentationml.notesSlide+xml"/>
  <Override PartName="/ppt/notesSlides/notesSlide183.xml" ContentType="application/vnd.openxmlformats-officedocument.presentationml.notesSlide+xml"/>
  <Override PartName="/ppt/notesSlides/notesSlide184.xml" ContentType="application/vnd.openxmlformats-officedocument.presentationml.notesSlide+xml"/>
  <Override PartName="/ppt/notesSlides/notesSlide185.xml" ContentType="application/vnd.openxmlformats-officedocument.presentationml.notesSlide+xml"/>
  <Override PartName="/ppt/notesSlides/notesSlide186.xml" ContentType="application/vnd.openxmlformats-officedocument.presentationml.notesSlide+xml"/>
  <Override PartName="/ppt/notesSlides/notesSlide187.xml" ContentType="application/vnd.openxmlformats-officedocument.presentationml.notesSlide+xml"/>
  <Override PartName="/ppt/notesSlides/notesSlide188.xml" ContentType="application/vnd.openxmlformats-officedocument.presentationml.notesSlide+xml"/>
  <Override PartName="/ppt/notesSlides/notesSlide189.xml" ContentType="application/vnd.openxmlformats-officedocument.presentationml.notesSlide+xml"/>
  <Override PartName="/ppt/notesSlides/notesSlide190.xml" ContentType="application/vnd.openxmlformats-officedocument.presentationml.notesSlide+xml"/>
  <Override PartName="/ppt/notesSlides/notesSlide191.xml" ContentType="application/vnd.openxmlformats-officedocument.presentationml.notesSlide+xml"/>
  <Override PartName="/ppt/notesSlides/notesSlide192.xml" ContentType="application/vnd.openxmlformats-officedocument.presentationml.notesSlide+xml"/>
  <Override PartName="/ppt/notesSlides/notesSlide193.xml" ContentType="application/vnd.openxmlformats-officedocument.presentationml.notesSlide+xml"/>
  <Override PartName="/ppt/notesSlides/notesSlide194.xml" ContentType="application/vnd.openxmlformats-officedocument.presentationml.notesSlide+xml"/>
  <Override PartName="/ppt/notesSlides/notesSlide195.xml" ContentType="application/vnd.openxmlformats-officedocument.presentationml.notesSlide+xml"/>
  <Override PartName="/ppt/notesSlides/notesSlide196.xml" ContentType="application/vnd.openxmlformats-officedocument.presentationml.notesSlide+xml"/>
  <Override PartName="/ppt/notesSlides/notesSlide197.xml" ContentType="application/vnd.openxmlformats-officedocument.presentationml.notesSlide+xml"/>
  <Override PartName="/ppt/notesSlides/notesSlide198.xml" ContentType="application/vnd.openxmlformats-officedocument.presentationml.notesSlide+xml"/>
  <Override PartName="/ppt/notesSlides/notesSlide199.xml" ContentType="application/vnd.openxmlformats-officedocument.presentationml.notesSlide+xml"/>
  <Override PartName="/ppt/notesSlides/notesSlide200.xml" ContentType="application/vnd.openxmlformats-officedocument.presentationml.notesSlide+xml"/>
  <Override PartName="/ppt/notesSlides/notesSlide201.xml" ContentType="application/vnd.openxmlformats-officedocument.presentationml.notesSlide+xml"/>
  <Override PartName="/ppt/notesSlides/notesSlide202.xml" ContentType="application/vnd.openxmlformats-officedocument.presentationml.notesSlide+xml"/>
  <Override PartName="/ppt/notesSlides/notesSlide203.xml" ContentType="application/vnd.openxmlformats-officedocument.presentationml.notesSlide+xml"/>
  <Override PartName="/ppt/notesSlides/notesSlide204.xml" ContentType="application/vnd.openxmlformats-officedocument.presentationml.notesSlide+xml"/>
  <Override PartName="/ppt/notesSlides/notesSlide205.xml" ContentType="application/vnd.openxmlformats-officedocument.presentationml.notesSlide+xml"/>
  <Override PartName="/ppt/notesSlides/notesSlide206.xml" ContentType="application/vnd.openxmlformats-officedocument.presentationml.notesSlide+xml"/>
  <Override PartName="/ppt/notesSlides/notesSlide207.xml" ContentType="application/vnd.openxmlformats-officedocument.presentationml.notesSlide+xml"/>
  <Override PartName="/ppt/notesSlides/notesSlide208.xml" ContentType="application/vnd.openxmlformats-officedocument.presentationml.notesSlide+xml"/>
  <Override PartName="/ppt/notesSlides/notesSlide209.xml" ContentType="application/vnd.openxmlformats-officedocument.presentationml.notesSlide+xml"/>
  <Override PartName="/ppt/notesSlides/notesSlide210.xml" ContentType="application/vnd.openxmlformats-officedocument.presentationml.notesSlide+xml"/>
  <Override PartName="/ppt/notesSlides/notesSlide211.xml" ContentType="application/vnd.openxmlformats-officedocument.presentationml.notesSlide+xml"/>
  <Override PartName="/ppt/notesSlides/notesSlide212.xml" ContentType="application/vnd.openxmlformats-officedocument.presentationml.notesSlide+xml"/>
  <Override PartName="/ppt/notesSlides/notesSlide213.xml" ContentType="application/vnd.openxmlformats-officedocument.presentationml.notesSlide+xml"/>
  <Override PartName="/ppt/notesSlides/notesSlide214.xml" ContentType="application/vnd.openxmlformats-officedocument.presentationml.notesSlide+xml"/>
  <Override PartName="/ppt/notesSlides/notesSlide215.xml" ContentType="application/vnd.openxmlformats-officedocument.presentationml.notesSlide+xml"/>
  <Override PartName="/ppt/notesSlides/notesSlide216.xml" ContentType="application/vnd.openxmlformats-officedocument.presentationml.notesSlide+xml"/>
  <Override PartName="/ppt/notesSlides/notesSlide217.xml" ContentType="application/vnd.openxmlformats-officedocument.presentationml.notesSlide+xml"/>
  <Override PartName="/ppt/notesSlides/notesSlide218.xml" ContentType="application/vnd.openxmlformats-officedocument.presentationml.notesSlide+xml"/>
  <Override PartName="/ppt/notesSlides/notesSlide219.xml" ContentType="application/vnd.openxmlformats-officedocument.presentationml.notesSlide+xml"/>
  <Override PartName="/ppt/notesSlides/notesSlide220.xml" ContentType="application/vnd.openxmlformats-officedocument.presentationml.notesSlide+xml"/>
  <Override PartName="/ppt/notesSlides/notesSlide221.xml" ContentType="application/vnd.openxmlformats-officedocument.presentationml.notesSlide+xml"/>
  <Override PartName="/ppt/notesSlides/notesSlide222.xml" ContentType="application/vnd.openxmlformats-officedocument.presentationml.notesSlide+xml"/>
  <Override PartName="/ppt/notesSlides/notesSlide223.xml" ContentType="application/vnd.openxmlformats-officedocument.presentationml.notesSlide+xml"/>
  <Override PartName="/ppt/notesSlides/notesSlide224.xml" ContentType="application/vnd.openxmlformats-officedocument.presentationml.notesSlide+xml"/>
  <Override PartName="/ppt/notesSlides/notesSlide225.xml" ContentType="application/vnd.openxmlformats-officedocument.presentationml.notesSlide+xml"/>
  <Override PartName="/ppt/notesSlides/notesSlide226.xml" ContentType="application/vnd.openxmlformats-officedocument.presentationml.notesSlide+xml"/>
  <Override PartName="/ppt/notesSlides/notesSlide227.xml" ContentType="application/vnd.openxmlformats-officedocument.presentationml.notesSlide+xml"/>
  <Override PartName="/ppt/notesSlides/notesSlide228.xml" ContentType="application/vnd.openxmlformats-officedocument.presentationml.notesSlide+xml"/>
  <Override PartName="/ppt/notesSlides/notesSlide229.xml" ContentType="application/vnd.openxmlformats-officedocument.presentationml.notesSlide+xml"/>
  <Override PartName="/ppt/notesSlides/notesSlide230.xml" ContentType="application/vnd.openxmlformats-officedocument.presentationml.notesSlide+xml"/>
  <Override PartName="/ppt/notesSlides/notesSlide231.xml" ContentType="application/vnd.openxmlformats-officedocument.presentationml.notesSlide+xml"/>
  <Override PartName="/ppt/notesSlides/notesSlide232.xml" ContentType="application/vnd.openxmlformats-officedocument.presentationml.notesSlide+xml"/>
  <Override PartName="/ppt/notesSlides/notesSlide233.xml" ContentType="application/vnd.openxmlformats-officedocument.presentationml.notesSlide+xml"/>
  <Override PartName="/ppt/notesSlides/notesSlide234.xml" ContentType="application/vnd.openxmlformats-officedocument.presentationml.notesSlide+xml"/>
  <Override PartName="/ppt/notesSlides/notesSlide235.xml" ContentType="application/vnd.openxmlformats-officedocument.presentationml.notesSlide+xml"/>
  <Override PartName="/ppt/notesSlides/notesSlide236.xml" ContentType="application/vnd.openxmlformats-officedocument.presentationml.notesSlide+xml"/>
  <Override PartName="/ppt/notesSlides/notesSlide237.xml" ContentType="application/vnd.openxmlformats-officedocument.presentationml.notesSlide+xml"/>
  <Override PartName="/ppt/notesSlides/notesSlide238.xml" ContentType="application/vnd.openxmlformats-officedocument.presentationml.notesSlide+xml"/>
  <Override PartName="/ppt/notesSlides/notesSlide239.xml" ContentType="application/vnd.openxmlformats-officedocument.presentationml.notesSlide+xml"/>
  <Override PartName="/ppt/notesSlides/notesSlide240.xml" ContentType="application/vnd.openxmlformats-officedocument.presentationml.notesSlide+xml"/>
  <Override PartName="/ppt/notesSlides/notesSlide241.xml" ContentType="application/vnd.openxmlformats-officedocument.presentationml.notesSlide+xml"/>
  <Override PartName="/ppt/notesSlides/notesSlide242.xml" ContentType="application/vnd.openxmlformats-officedocument.presentationml.notesSlide+xml"/>
  <Override PartName="/ppt/notesSlides/notesSlide243.xml" ContentType="application/vnd.openxmlformats-officedocument.presentationml.notesSlide+xml"/>
  <Override PartName="/ppt/notesSlides/notesSlide244.xml" ContentType="application/vnd.openxmlformats-officedocument.presentationml.notesSlide+xml"/>
  <Override PartName="/ppt/notesSlides/notesSlide245.xml" ContentType="application/vnd.openxmlformats-officedocument.presentationml.notesSlide+xml"/>
  <Override PartName="/ppt/notesSlides/notesSlide246.xml" ContentType="application/vnd.openxmlformats-officedocument.presentationml.notesSlide+xml"/>
  <Override PartName="/ppt/notesSlides/notesSlide247.xml" ContentType="application/vnd.openxmlformats-officedocument.presentationml.notesSlide+xml"/>
  <Override PartName="/ppt/notesSlides/notesSlide248.xml" ContentType="application/vnd.openxmlformats-officedocument.presentationml.notesSlide+xml"/>
  <Override PartName="/ppt/notesSlides/notesSlide249.xml" ContentType="application/vnd.openxmlformats-officedocument.presentationml.notesSlide+xml"/>
  <Override PartName="/ppt/notesSlides/notesSlide250.xml" ContentType="application/vnd.openxmlformats-officedocument.presentationml.notesSlide+xml"/>
  <Override PartName="/ppt/notesSlides/notesSlide251.xml" ContentType="application/vnd.openxmlformats-officedocument.presentationml.notesSlide+xml"/>
  <Override PartName="/ppt/notesSlides/notesSlide252.xml" ContentType="application/vnd.openxmlformats-officedocument.presentationml.notesSlide+xml"/>
  <Override PartName="/ppt/notesSlides/notesSlide253.xml" ContentType="application/vnd.openxmlformats-officedocument.presentationml.notesSlide+xml"/>
  <Override PartName="/ppt/notesSlides/notesSlide254.xml" ContentType="application/vnd.openxmlformats-officedocument.presentationml.notesSlide+xml"/>
  <Override PartName="/ppt/notesSlides/notesSlide255.xml" ContentType="application/vnd.openxmlformats-officedocument.presentationml.notesSlide+xml"/>
  <Override PartName="/ppt/notesSlides/notesSlide256.xml" ContentType="application/vnd.openxmlformats-officedocument.presentationml.notesSlide+xml"/>
  <Override PartName="/ppt/notesSlides/notesSlide257.xml" ContentType="application/vnd.openxmlformats-officedocument.presentationml.notesSlide+xml"/>
  <Override PartName="/ppt/notesSlides/notesSlide258.xml" ContentType="application/vnd.openxmlformats-officedocument.presentationml.notesSlide+xml"/>
  <Override PartName="/ppt/notesSlides/notesSlide259.xml" ContentType="application/vnd.openxmlformats-officedocument.presentationml.notesSlide+xml"/>
  <Override PartName="/ppt/notesSlides/notesSlide260.xml" ContentType="application/vnd.openxmlformats-officedocument.presentationml.notesSlide+xml"/>
  <Override PartName="/ppt/notesSlides/notesSlide261.xml" ContentType="application/vnd.openxmlformats-officedocument.presentationml.notesSlide+xml"/>
  <Override PartName="/ppt/notesSlides/notesSlide262.xml" ContentType="application/vnd.openxmlformats-officedocument.presentationml.notesSlide+xml"/>
  <Override PartName="/ppt/notesSlides/notesSlide263.xml" ContentType="application/vnd.openxmlformats-officedocument.presentationml.notesSlide+xml"/>
  <Override PartName="/ppt/notesSlides/notesSlide264.xml" ContentType="application/vnd.openxmlformats-officedocument.presentationml.notesSlide+xml"/>
  <Override PartName="/ppt/notesSlides/notesSlide265.xml" ContentType="application/vnd.openxmlformats-officedocument.presentationml.notesSlide+xml"/>
  <Override PartName="/ppt/vbaProject.bin" ContentType="application/vnd.ms-office.vbaPro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microsoft.com/office/2006/relationships/ui/userCustomization" Target="userCustomization/customUI.xml"/><Relationship Id="rId1" Type="http://schemas.openxmlformats.org/officeDocument/2006/relationships/officeDocument" Target="ppt/presentation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trictFirstAndLastChars="0" saveSubsetFonts="1">
  <p:sldMasterIdLst>
    <p:sldMasterId id="2147483651" r:id="rId1"/>
    <p:sldMasterId id="2147483653" r:id="rId2"/>
  </p:sldMasterIdLst>
  <p:notesMasterIdLst>
    <p:notesMasterId r:id="rId292"/>
  </p:notesMasterIdLst>
  <p:handoutMasterIdLst>
    <p:handoutMasterId r:id="rId293"/>
  </p:handoutMasterIdLst>
  <p:sldIdLst>
    <p:sldId id="295" r:id="rId3"/>
    <p:sldId id="306" r:id="rId4"/>
    <p:sldId id="274" r:id="rId5"/>
    <p:sldId id="275" r:id="rId6"/>
    <p:sldId id="276" r:id="rId7"/>
    <p:sldId id="277" r:id="rId8"/>
    <p:sldId id="307" r:id="rId9"/>
    <p:sldId id="308" r:id="rId10"/>
    <p:sldId id="310" r:id="rId11"/>
    <p:sldId id="606" r:id="rId12"/>
    <p:sldId id="309" r:id="rId13"/>
    <p:sldId id="311" r:id="rId14"/>
    <p:sldId id="607" r:id="rId15"/>
    <p:sldId id="312" r:id="rId16"/>
    <p:sldId id="313" r:id="rId17"/>
    <p:sldId id="314" r:id="rId18"/>
    <p:sldId id="315" r:id="rId19"/>
    <p:sldId id="316" r:id="rId20"/>
    <p:sldId id="317" r:id="rId21"/>
    <p:sldId id="318" r:id="rId22"/>
    <p:sldId id="319" r:id="rId23"/>
    <p:sldId id="322" r:id="rId24"/>
    <p:sldId id="320" r:id="rId25"/>
    <p:sldId id="321" r:id="rId26"/>
    <p:sldId id="323" r:id="rId27"/>
    <p:sldId id="324" r:id="rId28"/>
    <p:sldId id="325" r:id="rId29"/>
    <p:sldId id="326" r:id="rId30"/>
    <p:sldId id="327" r:id="rId31"/>
    <p:sldId id="328" r:id="rId32"/>
    <p:sldId id="329" r:id="rId33"/>
    <p:sldId id="330" r:id="rId34"/>
    <p:sldId id="331" r:id="rId35"/>
    <p:sldId id="332" r:id="rId36"/>
    <p:sldId id="333" r:id="rId37"/>
    <p:sldId id="566" r:id="rId38"/>
    <p:sldId id="334" r:id="rId39"/>
    <p:sldId id="335" r:id="rId40"/>
    <p:sldId id="336" r:id="rId41"/>
    <p:sldId id="338" r:id="rId42"/>
    <p:sldId id="340" r:id="rId43"/>
    <p:sldId id="337" r:id="rId44"/>
    <p:sldId id="342" r:id="rId45"/>
    <p:sldId id="341" r:id="rId46"/>
    <p:sldId id="608" r:id="rId47"/>
    <p:sldId id="344" r:id="rId48"/>
    <p:sldId id="343" r:id="rId49"/>
    <p:sldId id="345" r:id="rId50"/>
    <p:sldId id="346" r:id="rId51"/>
    <p:sldId id="347" r:id="rId52"/>
    <p:sldId id="348" r:id="rId53"/>
    <p:sldId id="349" r:id="rId54"/>
    <p:sldId id="350" r:id="rId55"/>
    <p:sldId id="351" r:id="rId56"/>
    <p:sldId id="352" r:id="rId57"/>
    <p:sldId id="353" r:id="rId58"/>
    <p:sldId id="354" r:id="rId59"/>
    <p:sldId id="355" r:id="rId60"/>
    <p:sldId id="356" r:id="rId61"/>
    <p:sldId id="357" r:id="rId62"/>
    <p:sldId id="358" r:id="rId63"/>
    <p:sldId id="359" r:id="rId64"/>
    <p:sldId id="360" r:id="rId65"/>
    <p:sldId id="361" r:id="rId66"/>
    <p:sldId id="362" r:id="rId67"/>
    <p:sldId id="363" r:id="rId68"/>
    <p:sldId id="364" r:id="rId69"/>
    <p:sldId id="365" r:id="rId70"/>
    <p:sldId id="366" r:id="rId71"/>
    <p:sldId id="368" r:id="rId72"/>
    <p:sldId id="369" r:id="rId73"/>
    <p:sldId id="370" r:id="rId74"/>
    <p:sldId id="371" r:id="rId75"/>
    <p:sldId id="372" r:id="rId76"/>
    <p:sldId id="373" r:id="rId77"/>
    <p:sldId id="374" r:id="rId78"/>
    <p:sldId id="375" r:id="rId79"/>
    <p:sldId id="377" r:id="rId80"/>
    <p:sldId id="376" r:id="rId81"/>
    <p:sldId id="378" r:id="rId82"/>
    <p:sldId id="379" r:id="rId83"/>
    <p:sldId id="380" r:id="rId84"/>
    <p:sldId id="381" r:id="rId85"/>
    <p:sldId id="382" r:id="rId86"/>
    <p:sldId id="383" r:id="rId87"/>
    <p:sldId id="384" r:id="rId88"/>
    <p:sldId id="610" r:id="rId89"/>
    <p:sldId id="609" r:id="rId90"/>
    <p:sldId id="385" r:id="rId91"/>
    <p:sldId id="386" r:id="rId92"/>
    <p:sldId id="388" r:id="rId93"/>
    <p:sldId id="389" r:id="rId94"/>
    <p:sldId id="390" r:id="rId95"/>
    <p:sldId id="391" r:id="rId96"/>
    <p:sldId id="392" r:id="rId97"/>
    <p:sldId id="393" r:id="rId98"/>
    <p:sldId id="394" r:id="rId99"/>
    <p:sldId id="395" r:id="rId100"/>
    <p:sldId id="396" r:id="rId101"/>
    <p:sldId id="545" r:id="rId102"/>
    <p:sldId id="546" r:id="rId103"/>
    <p:sldId id="547" r:id="rId104"/>
    <p:sldId id="544" r:id="rId105"/>
    <p:sldId id="548" r:id="rId106"/>
    <p:sldId id="567" r:id="rId107"/>
    <p:sldId id="553" r:id="rId108"/>
    <p:sldId id="399" r:id="rId109"/>
    <p:sldId id="400" r:id="rId110"/>
    <p:sldId id="568" r:id="rId111"/>
    <p:sldId id="540" r:id="rId112"/>
    <p:sldId id="398" r:id="rId113"/>
    <p:sldId id="397" r:id="rId114"/>
    <p:sldId id="401" r:id="rId115"/>
    <p:sldId id="402" r:id="rId116"/>
    <p:sldId id="403" r:id="rId117"/>
    <p:sldId id="404" r:id="rId118"/>
    <p:sldId id="405" r:id="rId119"/>
    <p:sldId id="406" r:id="rId120"/>
    <p:sldId id="407" r:id="rId121"/>
    <p:sldId id="408" r:id="rId122"/>
    <p:sldId id="409" r:id="rId123"/>
    <p:sldId id="410" r:id="rId124"/>
    <p:sldId id="414" r:id="rId125"/>
    <p:sldId id="412" r:id="rId126"/>
    <p:sldId id="413" r:id="rId127"/>
    <p:sldId id="416" r:id="rId128"/>
    <p:sldId id="417" r:id="rId129"/>
    <p:sldId id="415" r:id="rId130"/>
    <p:sldId id="419" r:id="rId131"/>
    <p:sldId id="420" r:id="rId132"/>
    <p:sldId id="418" r:id="rId133"/>
    <p:sldId id="612" r:id="rId134"/>
    <p:sldId id="611" r:id="rId135"/>
    <p:sldId id="421" r:id="rId136"/>
    <p:sldId id="422" r:id="rId137"/>
    <p:sldId id="424" r:id="rId138"/>
    <p:sldId id="425" r:id="rId139"/>
    <p:sldId id="549" r:id="rId140"/>
    <p:sldId id="550" r:id="rId141"/>
    <p:sldId id="542" r:id="rId142"/>
    <p:sldId id="543" r:id="rId143"/>
    <p:sldId id="426" r:id="rId144"/>
    <p:sldId id="428" r:id="rId145"/>
    <p:sldId id="427" r:id="rId146"/>
    <p:sldId id="541" r:id="rId147"/>
    <p:sldId id="411" r:id="rId148"/>
    <p:sldId id="429" r:id="rId149"/>
    <p:sldId id="430" r:id="rId150"/>
    <p:sldId id="433" r:id="rId151"/>
    <p:sldId id="432" r:id="rId152"/>
    <p:sldId id="434" r:id="rId153"/>
    <p:sldId id="436" r:id="rId154"/>
    <p:sldId id="435" r:id="rId155"/>
    <p:sldId id="437" r:id="rId156"/>
    <p:sldId id="438" r:id="rId157"/>
    <p:sldId id="439" r:id="rId158"/>
    <p:sldId id="440" r:id="rId159"/>
    <p:sldId id="441" r:id="rId160"/>
    <p:sldId id="613" r:id="rId161"/>
    <p:sldId id="442" r:id="rId162"/>
    <p:sldId id="564" r:id="rId163"/>
    <p:sldId id="443" r:id="rId164"/>
    <p:sldId id="618" r:id="rId165"/>
    <p:sldId id="584" r:id="rId166"/>
    <p:sldId id="586" r:id="rId167"/>
    <p:sldId id="445" r:id="rId168"/>
    <p:sldId id="587" r:id="rId169"/>
    <p:sldId id="448" r:id="rId170"/>
    <p:sldId id="449" r:id="rId171"/>
    <p:sldId id="450" r:id="rId172"/>
    <p:sldId id="588" r:id="rId173"/>
    <p:sldId id="622" r:id="rId174"/>
    <p:sldId id="621" r:id="rId175"/>
    <p:sldId id="620" r:id="rId176"/>
    <p:sldId id="625" r:id="rId177"/>
    <p:sldId id="623" r:id="rId178"/>
    <p:sldId id="447" r:id="rId179"/>
    <p:sldId id="451" r:id="rId180"/>
    <p:sldId id="431" r:id="rId181"/>
    <p:sldId id="457" r:id="rId182"/>
    <p:sldId id="556" r:id="rId183"/>
    <p:sldId id="558" r:id="rId184"/>
    <p:sldId id="557" r:id="rId185"/>
    <p:sldId id="559" r:id="rId186"/>
    <p:sldId id="460" r:id="rId187"/>
    <p:sldId id="589" r:id="rId188"/>
    <p:sldId id="590" r:id="rId189"/>
    <p:sldId id="591" r:id="rId190"/>
    <p:sldId id="624" r:id="rId191"/>
    <p:sldId id="592" r:id="rId192"/>
    <p:sldId id="462" r:id="rId193"/>
    <p:sldId id="565" r:id="rId194"/>
    <p:sldId id="465" r:id="rId195"/>
    <p:sldId id="466" r:id="rId196"/>
    <p:sldId id="467" r:id="rId197"/>
    <p:sldId id="468" r:id="rId198"/>
    <p:sldId id="469" r:id="rId199"/>
    <p:sldId id="470" r:id="rId200"/>
    <p:sldId id="477" r:id="rId201"/>
    <p:sldId id="476" r:id="rId202"/>
    <p:sldId id="569" r:id="rId203"/>
    <p:sldId id="478" r:id="rId204"/>
    <p:sldId id="475" r:id="rId205"/>
    <p:sldId id="480" r:id="rId206"/>
    <p:sldId id="481" r:id="rId207"/>
    <p:sldId id="482" r:id="rId208"/>
    <p:sldId id="483" r:id="rId209"/>
    <p:sldId id="484" r:id="rId210"/>
    <p:sldId id="486" r:id="rId211"/>
    <p:sldId id="487" r:id="rId212"/>
    <p:sldId id="488" r:id="rId213"/>
    <p:sldId id="489" r:id="rId214"/>
    <p:sldId id="474" r:id="rId215"/>
    <p:sldId id="479" r:id="rId216"/>
    <p:sldId id="490" r:id="rId217"/>
    <p:sldId id="617" r:id="rId218"/>
    <p:sldId id="614" r:id="rId219"/>
    <p:sldId id="491" r:id="rId220"/>
    <p:sldId id="516" r:id="rId221"/>
    <p:sldId id="570" r:id="rId222"/>
    <p:sldId id="571" r:id="rId223"/>
    <p:sldId id="572" r:id="rId224"/>
    <p:sldId id="573" r:id="rId225"/>
    <p:sldId id="574" r:id="rId226"/>
    <p:sldId id="517" r:id="rId227"/>
    <p:sldId id="518" r:id="rId228"/>
    <p:sldId id="492" r:id="rId229"/>
    <p:sldId id="575" r:id="rId230"/>
    <p:sldId id="520" r:id="rId231"/>
    <p:sldId id="471" r:id="rId232"/>
    <p:sldId id="493" r:id="rId233"/>
    <p:sldId id="494" r:id="rId234"/>
    <p:sldId id="495" r:id="rId235"/>
    <p:sldId id="496" r:id="rId236"/>
    <p:sldId id="551" r:id="rId237"/>
    <p:sldId id="497" r:id="rId238"/>
    <p:sldId id="498" r:id="rId239"/>
    <p:sldId id="499" r:id="rId240"/>
    <p:sldId id="500" r:id="rId241"/>
    <p:sldId id="501" r:id="rId242"/>
    <p:sldId id="502" r:id="rId243"/>
    <p:sldId id="522" r:id="rId244"/>
    <p:sldId id="503" r:id="rId245"/>
    <p:sldId id="472" r:id="rId246"/>
    <p:sldId id="521" r:id="rId247"/>
    <p:sldId id="523" r:id="rId248"/>
    <p:sldId id="524" r:id="rId249"/>
    <p:sldId id="525" r:id="rId250"/>
    <p:sldId id="526" r:id="rId251"/>
    <p:sldId id="527" r:id="rId252"/>
    <p:sldId id="576" r:id="rId253"/>
    <p:sldId id="529" r:id="rId254"/>
    <p:sldId id="530" r:id="rId255"/>
    <p:sldId id="616" r:id="rId256"/>
    <p:sldId id="615" r:id="rId257"/>
    <p:sldId id="531" r:id="rId258"/>
    <p:sldId id="532" r:id="rId259"/>
    <p:sldId id="577" r:id="rId260"/>
    <p:sldId id="533" r:id="rId261"/>
    <p:sldId id="535" r:id="rId262"/>
    <p:sldId id="534" r:id="rId263"/>
    <p:sldId id="578" r:id="rId264"/>
    <p:sldId id="536" r:id="rId265"/>
    <p:sldId id="537" r:id="rId266"/>
    <p:sldId id="539" r:id="rId267"/>
    <p:sldId id="473" r:id="rId268"/>
    <p:sldId id="504" r:id="rId269"/>
    <p:sldId id="505" r:id="rId270"/>
    <p:sldId id="579" r:id="rId271"/>
    <p:sldId id="506" r:id="rId272"/>
    <p:sldId id="507" r:id="rId273"/>
    <p:sldId id="508" r:id="rId274"/>
    <p:sldId id="509" r:id="rId275"/>
    <p:sldId id="510" r:id="rId276"/>
    <p:sldId id="511" r:id="rId277"/>
    <p:sldId id="512" r:id="rId278"/>
    <p:sldId id="515" r:id="rId279"/>
    <p:sldId id="514" r:id="rId280"/>
    <p:sldId id="513" r:id="rId281"/>
    <p:sldId id="580" r:id="rId282"/>
    <p:sldId id="581" r:id="rId283"/>
    <p:sldId id="582" r:id="rId284"/>
    <p:sldId id="583" r:id="rId285"/>
    <p:sldId id="593" r:id="rId286"/>
    <p:sldId id="594" r:id="rId287"/>
    <p:sldId id="595" r:id="rId288"/>
    <p:sldId id="596" r:id="rId289"/>
    <p:sldId id="597" r:id="rId290"/>
    <p:sldId id="598" r:id="rId291"/>
  </p:sldIdLst>
  <p:sldSz cx="9144000" cy="6858000" type="screen4x3"/>
  <p:notesSz cx="7099300" cy="10234613"/>
  <p:defaultTextStyle>
    <a:defPPr>
      <a:defRPr lang="en-GB"/>
    </a:defPPr>
    <a:lvl1pPr algn="l" rtl="0" eaLnBrk="0" fontAlgn="base" hangingPunct="0">
      <a:spcBef>
        <a:spcPct val="20000"/>
      </a:spcBef>
      <a:spcAft>
        <a:spcPct val="0"/>
      </a:spcAft>
      <a:buClr>
        <a:schemeClr val="hlink"/>
      </a:buClr>
      <a:buSzPct val="90000"/>
      <a:buFont typeface="Wingdings" pitchFamily="2" charset="2"/>
      <a:buChar char="l"/>
      <a:defRPr kumimoji="1" sz="2500" kern="1200">
        <a:solidFill>
          <a:schemeClr val="hlink"/>
        </a:solidFill>
        <a:latin typeface="Univers" pitchFamily="34" charset="0"/>
        <a:ea typeface="+mn-ea"/>
        <a:cs typeface="+mn-cs"/>
      </a:defRPr>
    </a:lvl1pPr>
    <a:lvl2pPr marL="457200" algn="l" rtl="0" eaLnBrk="0" fontAlgn="base" hangingPunct="0">
      <a:spcBef>
        <a:spcPct val="20000"/>
      </a:spcBef>
      <a:spcAft>
        <a:spcPct val="0"/>
      </a:spcAft>
      <a:buClr>
        <a:schemeClr val="hlink"/>
      </a:buClr>
      <a:buSzPct val="90000"/>
      <a:buFont typeface="Wingdings" pitchFamily="2" charset="2"/>
      <a:buChar char="l"/>
      <a:defRPr kumimoji="1" sz="2500" kern="1200">
        <a:solidFill>
          <a:schemeClr val="hlink"/>
        </a:solidFill>
        <a:latin typeface="Univers" pitchFamily="34" charset="0"/>
        <a:ea typeface="+mn-ea"/>
        <a:cs typeface="+mn-cs"/>
      </a:defRPr>
    </a:lvl2pPr>
    <a:lvl3pPr marL="914400" algn="l" rtl="0" eaLnBrk="0" fontAlgn="base" hangingPunct="0">
      <a:spcBef>
        <a:spcPct val="20000"/>
      </a:spcBef>
      <a:spcAft>
        <a:spcPct val="0"/>
      </a:spcAft>
      <a:buClr>
        <a:schemeClr val="hlink"/>
      </a:buClr>
      <a:buSzPct val="90000"/>
      <a:buFont typeface="Wingdings" pitchFamily="2" charset="2"/>
      <a:buChar char="l"/>
      <a:defRPr kumimoji="1" sz="2500" kern="1200">
        <a:solidFill>
          <a:schemeClr val="hlink"/>
        </a:solidFill>
        <a:latin typeface="Univers" pitchFamily="34" charset="0"/>
        <a:ea typeface="+mn-ea"/>
        <a:cs typeface="+mn-cs"/>
      </a:defRPr>
    </a:lvl3pPr>
    <a:lvl4pPr marL="1371600" algn="l" rtl="0" eaLnBrk="0" fontAlgn="base" hangingPunct="0">
      <a:spcBef>
        <a:spcPct val="20000"/>
      </a:spcBef>
      <a:spcAft>
        <a:spcPct val="0"/>
      </a:spcAft>
      <a:buClr>
        <a:schemeClr val="hlink"/>
      </a:buClr>
      <a:buSzPct val="90000"/>
      <a:buFont typeface="Wingdings" pitchFamily="2" charset="2"/>
      <a:buChar char="l"/>
      <a:defRPr kumimoji="1" sz="2500" kern="1200">
        <a:solidFill>
          <a:schemeClr val="hlink"/>
        </a:solidFill>
        <a:latin typeface="Univers" pitchFamily="34" charset="0"/>
        <a:ea typeface="+mn-ea"/>
        <a:cs typeface="+mn-cs"/>
      </a:defRPr>
    </a:lvl4pPr>
    <a:lvl5pPr marL="1828800" algn="l" rtl="0" eaLnBrk="0" fontAlgn="base" hangingPunct="0">
      <a:spcBef>
        <a:spcPct val="20000"/>
      </a:spcBef>
      <a:spcAft>
        <a:spcPct val="0"/>
      </a:spcAft>
      <a:buClr>
        <a:schemeClr val="hlink"/>
      </a:buClr>
      <a:buSzPct val="90000"/>
      <a:buFont typeface="Wingdings" pitchFamily="2" charset="2"/>
      <a:buChar char="l"/>
      <a:defRPr kumimoji="1" sz="2500" kern="1200">
        <a:solidFill>
          <a:schemeClr val="hlink"/>
        </a:solidFill>
        <a:latin typeface="Univers" pitchFamily="34" charset="0"/>
        <a:ea typeface="+mn-ea"/>
        <a:cs typeface="+mn-cs"/>
      </a:defRPr>
    </a:lvl5pPr>
    <a:lvl6pPr marL="2286000" algn="l" defTabSz="914400" rtl="0" eaLnBrk="1" latinLnBrk="0" hangingPunct="1">
      <a:defRPr kumimoji="1" sz="2500" kern="1200">
        <a:solidFill>
          <a:schemeClr val="hlink"/>
        </a:solidFill>
        <a:latin typeface="Univers" pitchFamily="34" charset="0"/>
        <a:ea typeface="+mn-ea"/>
        <a:cs typeface="+mn-cs"/>
      </a:defRPr>
    </a:lvl6pPr>
    <a:lvl7pPr marL="2743200" algn="l" defTabSz="914400" rtl="0" eaLnBrk="1" latinLnBrk="0" hangingPunct="1">
      <a:defRPr kumimoji="1" sz="2500" kern="1200">
        <a:solidFill>
          <a:schemeClr val="hlink"/>
        </a:solidFill>
        <a:latin typeface="Univers" pitchFamily="34" charset="0"/>
        <a:ea typeface="+mn-ea"/>
        <a:cs typeface="+mn-cs"/>
      </a:defRPr>
    </a:lvl7pPr>
    <a:lvl8pPr marL="3200400" algn="l" defTabSz="914400" rtl="0" eaLnBrk="1" latinLnBrk="0" hangingPunct="1">
      <a:defRPr kumimoji="1" sz="2500" kern="1200">
        <a:solidFill>
          <a:schemeClr val="hlink"/>
        </a:solidFill>
        <a:latin typeface="Univers" pitchFamily="34" charset="0"/>
        <a:ea typeface="+mn-ea"/>
        <a:cs typeface="+mn-cs"/>
      </a:defRPr>
    </a:lvl8pPr>
    <a:lvl9pPr marL="3657600" algn="l" defTabSz="914400" rtl="0" eaLnBrk="1" latinLnBrk="0" hangingPunct="1">
      <a:defRPr kumimoji="1" sz="2500" kern="1200">
        <a:solidFill>
          <a:schemeClr val="hlink"/>
        </a:solidFill>
        <a:latin typeface="Univers" pitchFamily="34" charset="0"/>
        <a:ea typeface="+mn-ea"/>
        <a:cs typeface="+mn-cs"/>
      </a:defRPr>
    </a:lvl9pPr>
  </p:defaultTextStyle>
  <p:extLst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8000"/>
    <a:srgbClr val="A6A6FF"/>
    <a:srgbClr val="C0C0C0"/>
    <a:srgbClr val="5F5F5F"/>
    <a:srgbClr val="333333"/>
    <a:srgbClr val="00006E"/>
    <a:srgbClr val="CC0099"/>
    <a:srgbClr val="99FFCC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jl, gemiddeld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DA37D80-6434-44D0-A028-1B22A696006F}" styleName="Stijl, licht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69CF1AB2-1976-4502-BF36-3FF5EA218861}" styleName="Stijl, gemiddeld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3" autoAdjust="0"/>
    <p:restoredTop sz="94718" autoAdjust="0"/>
  </p:normalViewPr>
  <p:slideViewPr>
    <p:cSldViewPr>
      <p:cViewPr varScale="1">
        <p:scale>
          <a:sx n="88" d="100"/>
          <a:sy n="88" d="100"/>
        </p:scale>
        <p:origin x="-96" y="-56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0708"/>
    </p:cViewPr>
  </p:sorterViewPr>
  <p:notesViewPr>
    <p:cSldViewPr>
      <p:cViewPr varScale="1">
        <p:scale>
          <a:sx n="74" d="100"/>
          <a:sy n="74" d="100"/>
        </p:scale>
        <p:origin x="-2190" y="-96"/>
      </p:cViewPr>
      <p:guideLst>
        <p:guide orient="horz" pos="3224"/>
        <p:guide pos="223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slide" Target="slides/slide115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63" Type="http://schemas.openxmlformats.org/officeDocument/2006/relationships/slide" Target="slides/slide61.xml"/><Relationship Id="rId84" Type="http://schemas.openxmlformats.org/officeDocument/2006/relationships/slide" Target="slides/slide82.xml"/><Relationship Id="rId138" Type="http://schemas.openxmlformats.org/officeDocument/2006/relationships/slide" Target="slides/slide136.xml"/><Relationship Id="rId159" Type="http://schemas.openxmlformats.org/officeDocument/2006/relationships/slide" Target="slides/slide157.xml"/><Relationship Id="rId170" Type="http://schemas.openxmlformats.org/officeDocument/2006/relationships/slide" Target="slides/slide168.xml"/><Relationship Id="rId191" Type="http://schemas.openxmlformats.org/officeDocument/2006/relationships/slide" Target="slides/slide189.xml"/><Relationship Id="rId205" Type="http://schemas.openxmlformats.org/officeDocument/2006/relationships/slide" Target="slides/slide203.xml"/><Relationship Id="rId226" Type="http://schemas.openxmlformats.org/officeDocument/2006/relationships/slide" Target="slides/slide224.xml"/><Relationship Id="rId247" Type="http://schemas.openxmlformats.org/officeDocument/2006/relationships/slide" Target="slides/slide245.xml"/><Relationship Id="rId107" Type="http://schemas.openxmlformats.org/officeDocument/2006/relationships/slide" Target="slides/slide105.xml"/><Relationship Id="rId268" Type="http://schemas.openxmlformats.org/officeDocument/2006/relationships/slide" Target="slides/slide266.xml"/><Relationship Id="rId289" Type="http://schemas.openxmlformats.org/officeDocument/2006/relationships/slide" Target="slides/slide287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53" Type="http://schemas.openxmlformats.org/officeDocument/2006/relationships/slide" Target="slides/slide51.xml"/><Relationship Id="rId74" Type="http://schemas.openxmlformats.org/officeDocument/2006/relationships/slide" Target="slides/slide72.xml"/><Relationship Id="rId128" Type="http://schemas.openxmlformats.org/officeDocument/2006/relationships/slide" Target="slides/slide126.xml"/><Relationship Id="rId149" Type="http://schemas.openxmlformats.org/officeDocument/2006/relationships/slide" Target="slides/slide147.xml"/><Relationship Id="rId5" Type="http://schemas.openxmlformats.org/officeDocument/2006/relationships/slide" Target="slides/slide3.xml"/><Relationship Id="rId95" Type="http://schemas.openxmlformats.org/officeDocument/2006/relationships/slide" Target="slides/slide93.xml"/><Relationship Id="rId160" Type="http://schemas.openxmlformats.org/officeDocument/2006/relationships/slide" Target="slides/slide158.xml"/><Relationship Id="rId181" Type="http://schemas.openxmlformats.org/officeDocument/2006/relationships/slide" Target="slides/slide179.xml"/><Relationship Id="rId216" Type="http://schemas.openxmlformats.org/officeDocument/2006/relationships/slide" Target="slides/slide214.xml"/><Relationship Id="rId237" Type="http://schemas.openxmlformats.org/officeDocument/2006/relationships/slide" Target="slides/slide235.xml"/><Relationship Id="rId258" Type="http://schemas.openxmlformats.org/officeDocument/2006/relationships/slide" Target="slides/slide256.xml"/><Relationship Id="rId279" Type="http://schemas.openxmlformats.org/officeDocument/2006/relationships/slide" Target="slides/slide277.xml"/><Relationship Id="rId22" Type="http://schemas.openxmlformats.org/officeDocument/2006/relationships/slide" Target="slides/slide20.xml"/><Relationship Id="rId43" Type="http://schemas.openxmlformats.org/officeDocument/2006/relationships/slide" Target="slides/slide41.xml"/><Relationship Id="rId64" Type="http://schemas.openxmlformats.org/officeDocument/2006/relationships/slide" Target="slides/slide62.xml"/><Relationship Id="rId118" Type="http://schemas.openxmlformats.org/officeDocument/2006/relationships/slide" Target="slides/slide116.xml"/><Relationship Id="rId139" Type="http://schemas.openxmlformats.org/officeDocument/2006/relationships/slide" Target="slides/slide137.xml"/><Relationship Id="rId290" Type="http://schemas.openxmlformats.org/officeDocument/2006/relationships/slide" Target="slides/slide288.xml"/><Relationship Id="rId85" Type="http://schemas.openxmlformats.org/officeDocument/2006/relationships/slide" Target="slides/slide83.xml"/><Relationship Id="rId150" Type="http://schemas.openxmlformats.org/officeDocument/2006/relationships/slide" Target="slides/slide148.xml"/><Relationship Id="rId171" Type="http://schemas.openxmlformats.org/officeDocument/2006/relationships/slide" Target="slides/slide169.xml"/><Relationship Id="rId192" Type="http://schemas.openxmlformats.org/officeDocument/2006/relationships/slide" Target="slides/slide190.xml"/><Relationship Id="rId206" Type="http://schemas.openxmlformats.org/officeDocument/2006/relationships/slide" Target="slides/slide204.xml"/><Relationship Id="rId227" Type="http://schemas.openxmlformats.org/officeDocument/2006/relationships/slide" Target="slides/slide225.xml"/><Relationship Id="rId248" Type="http://schemas.openxmlformats.org/officeDocument/2006/relationships/slide" Target="slides/slide246.xml"/><Relationship Id="rId269" Type="http://schemas.openxmlformats.org/officeDocument/2006/relationships/slide" Target="slides/slide267.xml"/><Relationship Id="rId12" Type="http://schemas.openxmlformats.org/officeDocument/2006/relationships/slide" Target="slides/slide10.xml"/><Relationship Id="rId33" Type="http://schemas.openxmlformats.org/officeDocument/2006/relationships/slide" Target="slides/slide31.xml"/><Relationship Id="rId108" Type="http://schemas.openxmlformats.org/officeDocument/2006/relationships/slide" Target="slides/slide106.xml"/><Relationship Id="rId129" Type="http://schemas.openxmlformats.org/officeDocument/2006/relationships/slide" Target="slides/slide127.xml"/><Relationship Id="rId280" Type="http://schemas.openxmlformats.org/officeDocument/2006/relationships/slide" Target="slides/slide278.xml"/><Relationship Id="rId54" Type="http://schemas.openxmlformats.org/officeDocument/2006/relationships/slide" Target="slides/slide52.xml"/><Relationship Id="rId75" Type="http://schemas.openxmlformats.org/officeDocument/2006/relationships/slide" Target="slides/slide73.xml"/><Relationship Id="rId96" Type="http://schemas.openxmlformats.org/officeDocument/2006/relationships/slide" Target="slides/slide94.xml"/><Relationship Id="rId140" Type="http://schemas.openxmlformats.org/officeDocument/2006/relationships/slide" Target="slides/slide138.xml"/><Relationship Id="rId161" Type="http://schemas.openxmlformats.org/officeDocument/2006/relationships/slide" Target="slides/slide159.xml"/><Relationship Id="rId182" Type="http://schemas.openxmlformats.org/officeDocument/2006/relationships/slide" Target="slides/slide180.xml"/><Relationship Id="rId217" Type="http://schemas.openxmlformats.org/officeDocument/2006/relationships/slide" Target="slides/slide215.xml"/><Relationship Id="rId6" Type="http://schemas.openxmlformats.org/officeDocument/2006/relationships/slide" Target="slides/slide4.xml"/><Relationship Id="rId238" Type="http://schemas.openxmlformats.org/officeDocument/2006/relationships/slide" Target="slides/slide236.xml"/><Relationship Id="rId259" Type="http://schemas.openxmlformats.org/officeDocument/2006/relationships/slide" Target="slides/slide257.xml"/><Relationship Id="rId23" Type="http://schemas.openxmlformats.org/officeDocument/2006/relationships/slide" Target="slides/slide21.xml"/><Relationship Id="rId119" Type="http://schemas.openxmlformats.org/officeDocument/2006/relationships/slide" Target="slides/slide117.xml"/><Relationship Id="rId270" Type="http://schemas.openxmlformats.org/officeDocument/2006/relationships/slide" Target="slides/slide268.xml"/><Relationship Id="rId291" Type="http://schemas.openxmlformats.org/officeDocument/2006/relationships/slide" Target="slides/slide289.xml"/><Relationship Id="rId44" Type="http://schemas.openxmlformats.org/officeDocument/2006/relationships/slide" Target="slides/slide42.xml"/><Relationship Id="rId65" Type="http://schemas.openxmlformats.org/officeDocument/2006/relationships/slide" Target="slides/slide63.xml"/><Relationship Id="rId86" Type="http://schemas.openxmlformats.org/officeDocument/2006/relationships/slide" Target="slides/slide84.xml"/><Relationship Id="rId130" Type="http://schemas.openxmlformats.org/officeDocument/2006/relationships/slide" Target="slides/slide128.xml"/><Relationship Id="rId151" Type="http://schemas.openxmlformats.org/officeDocument/2006/relationships/slide" Target="slides/slide149.xml"/><Relationship Id="rId172" Type="http://schemas.openxmlformats.org/officeDocument/2006/relationships/slide" Target="slides/slide170.xml"/><Relationship Id="rId193" Type="http://schemas.openxmlformats.org/officeDocument/2006/relationships/slide" Target="slides/slide191.xml"/><Relationship Id="rId207" Type="http://schemas.openxmlformats.org/officeDocument/2006/relationships/slide" Target="slides/slide205.xml"/><Relationship Id="rId228" Type="http://schemas.openxmlformats.org/officeDocument/2006/relationships/slide" Target="slides/slide226.xml"/><Relationship Id="rId249" Type="http://schemas.openxmlformats.org/officeDocument/2006/relationships/slide" Target="slides/slide247.xml"/><Relationship Id="rId13" Type="http://schemas.openxmlformats.org/officeDocument/2006/relationships/slide" Target="slides/slide11.xml"/><Relationship Id="rId109" Type="http://schemas.openxmlformats.org/officeDocument/2006/relationships/slide" Target="slides/slide107.xml"/><Relationship Id="rId260" Type="http://schemas.openxmlformats.org/officeDocument/2006/relationships/slide" Target="slides/slide258.xml"/><Relationship Id="rId281" Type="http://schemas.openxmlformats.org/officeDocument/2006/relationships/slide" Target="slides/slide279.xml"/><Relationship Id="rId34" Type="http://schemas.openxmlformats.org/officeDocument/2006/relationships/slide" Target="slides/slide32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97" Type="http://schemas.openxmlformats.org/officeDocument/2006/relationships/slide" Target="slides/slide95.xml"/><Relationship Id="rId120" Type="http://schemas.openxmlformats.org/officeDocument/2006/relationships/slide" Target="slides/slide118.xml"/><Relationship Id="rId141" Type="http://schemas.openxmlformats.org/officeDocument/2006/relationships/slide" Target="slides/slide139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162" Type="http://schemas.openxmlformats.org/officeDocument/2006/relationships/slide" Target="slides/slide160.xml"/><Relationship Id="rId183" Type="http://schemas.openxmlformats.org/officeDocument/2006/relationships/slide" Target="slides/slide181.xml"/><Relationship Id="rId213" Type="http://schemas.openxmlformats.org/officeDocument/2006/relationships/slide" Target="slides/slide211.xml"/><Relationship Id="rId218" Type="http://schemas.openxmlformats.org/officeDocument/2006/relationships/slide" Target="slides/slide216.xml"/><Relationship Id="rId234" Type="http://schemas.openxmlformats.org/officeDocument/2006/relationships/slide" Target="slides/slide232.xml"/><Relationship Id="rId239" Type="http://schemas.openxmlformats.org/officeDocument/2006/relationships/slide" Target="slides/slide237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50" Type="http://schemas.openxmlformats.org/officeDocument/2006/relationships/slide" Target="slides/slide248.xml"/><Relationship Id="rId255" Type="http://schemas.openxmlformats.org/officeDocument/2006/relationships/slide" Target="slides/slide253.xml"/><Relationship Id="rId271" Type="http://schemas.openxmlformats.org/officeDocument/2006/relationships/slide" Target="slides/slide269.xml"/><Relationship Id="rId276" Type="http://schemas.openxmlformats.org/officeDocument/2006/relationships/slide" Target="slides/slide274.xml"/><Relationship Id="rId292" Type="http://schemas.openxmlformats.org/officeDocument/2006/relationships/notesMaster" Target="notesMasters/notesMaster1.xml"/><Relationship Id="rId297" Type="http://schemas.openxmlformats.org/officeDocument/2006/relationships/tableStyles" Target="tableStyles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Relationship Id="rId87" Type="http://schemas.openxmlformats.org/officeDocument/2006/relationships/slide" Target="slides/slide85.xml"/><Relationship Id="rId110" Type="http://schemas.openxmlformats.org/officeDocument/2006/relationships/slide" Target="slides/slide108.xml"/><Relationship Id="rId115" Type="http://schemas.openxmlformats.org/officeDocument/2006/relationships/slide" Target="slides/slide113.xml"/><Relationship Id="rId131" Type="http://schemas.openxmlformats.org/officeDocument/2006/relationships/slide" Target="slides/slide129.xml"/><Relationship Id="rId136" Type="http://schemas.openxmlformats.org/officeDocument/2006/relationships/slide" Target="slides/slide134.xml"/><Relationship Id="rId157" Type="http://schemas.openxmlformats.org/officeDocument/2006/relationships/slide" Target="slides/slide155.xml"/><Relationship Id="rId178" Type="http://schemas.openxmlformats.org/officeDocument/2006/relationships/slide" Target="slides/slide176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52" Type="http://schemas.openxmlformats.org/officeDocument/2006/relationships/slide" Target="slides/slide150.xml"/><Relationship Id="rId173" Type="http://schemas.openxmlformats.org/officeDocument/2006/relationships/slide" Target="slides/slide171.xml"/><Relationship Id="rId194" Type="http://schemas.openxmlformats.org/officeDocument/2006/relationships/slide" Target="slides/slide192.xml"/><Relationship Id="rId199" Type="http://schemas.openxmlformats.org/officeDocument/2006/relationships/slide" Target="slides/slide197.xml"/><Relationship Id="rId203" Type="http://schemas.openxmlformats.org/officeDocument/2006/relationships/slide" Target="slides/slide201.xml"/><Relationship Id="rId208" Type="http://schemas.openxmlformats.org/officeDocument/2006/relationships/slide" Target="slides/slide206.xml"/><Relationship Id="rId229" Type="http://schemas.openxmlformats.org/officeDocument/2006/relationships/slide" Target="slides/slide227.xml"/><Relationship Id="rId19" Type="http://schemas.openxmlformats.org/officeDocument/2006/relationships/slide" Target="slides/slide17.xml"/><Relationship Id="rId224" Type="http://schemas.openxmlformats.org/officeDocument/2006/relationships/slide" Target="slides/slide222.xml"/><Relationship Id="rId240" Type="http://schemas.openxmlformats.org/officeDocument/2006/relationships/slide" Target="slides/slide238.xml"/><Relationship Id="rId245" Type="http://schemas.openxmlformats.org/officeDocument/2006/relationships/slide" Target="slides/slide243.xml"/><Relationship Id="rId261" Type="http://schemas.openxmlformats.org/officeDocument/2006/relationships/slide" Target="slides/slide259.xml"/><Relationship Id="rId266" Type="http://schemas.openxmlformats.org/officeDocument/2006/relationships/slide" Target="slides/slide264.xml"/><Relationship Id="rId287" Type="http://schemas.openxmlformats.org/officeDocument/2006/relationships/slide" Target="slides/slide285.xml"/><Relationship Id="rId14" Type="http://schemas.openxmlformats.org/officeDocument/2006/relationships/slide" Target="slides/slide12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56" Type="http://schemas.openxmlformats.org/officeDocument/2006/relationships/slide" Target="slides/slide54.xml"/><Relationship Id="rId77" Type="http://schemas.openxmlformats.org/officeDocument/2006/relationships/slide" Target="slides/slide75.xml"/><Relationship Id="rId100" Type="http://schemas.openxmlformats.org/officeDocument/2006/relationships/slide" Target="slides/slide98.xml"/><Relationship Id="rId105" Type="http://schemas.openxmlformats.org/officeDocument/2006/relationships/slide" Target="slides/slide103.xml"/><Relationship Id="rId126" Type="http://schemas.openxmlformats.org/officeDocument/2006/relationships/slide" Target="slides/slide124.xml"/><Relationship Id="rId147" Type="http://schemas.openxmlformats.org/officeDocument/2006/relationships/slide" Target="slides/slide145.xml"/><Relationship Id="rId168" Type="http://schemas.openxmlformats.org/officeDocument/2006/relationships/slide" Target="slides/slide166.xml"/><Relationship Id="rId282" Type="http://schemas.openxmlformats.org/officeDocument/2006/relationships/slide" Target="slides/slide280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93" Type="http://schemas.openxmlformats.org/officeDocument/2006/relationships/slide" Target="slides/slide91.xml"/><Relationship Id="rId98" Type="http://schemas.openxmlformats.org/officeDocument/2006/relationships/slide" Target="slides/slide96.xml"/><Relationship Id="rId121" Type="http://schemas.openxmlformats.org/officeDocument/2006/relationships/slide" Target="slides/slide119.xml"/><Relationship Id="rId142" Type="http://schemas.openxmlformats.org/officeDocument/2006/relationships/slide" Target="slides/slide140.xml"/><Relationship Id="rId163" Type="http://schemas.openxmlformats.org/officeDocument/2006/relationships/slide" Target="slides/slide161.xml"/><Relationship Id="rId184" Type="http://schemas.openxmlformats.org/officeDocument/2006/relationships/slide" Target="slides/slide182.xml"/><Relationship Id="rId189" Type="http://schemas.openxmlformats.org/officeDocument/2006/relationships/slide" Target="slides/slide187.xml"/><Relationship Id="rId219" Type="http://schemas.openxmlformats.org/officeDocument/2006/relationships/slide" Target="slides/slide217.xml"/><Relationship Id="rId3" Type="http://schemas.openxmlformats.org/officeDocument/2006/relationships/slide" Target="slides/slide1.xml"/><Relationship Id="rId214" Type="http://schemas.openxmlformats.org/officeDocument/2006/relationships/slide" Target="slides/slide212.xml"/><Relationship Id="rId230" Type="http://schemas.openxmlformats.org/officeDocument/2006/relationships/slide" Target="slides/slide228.xml"/><Relationship Id="rId235" Type="http://schemas.openxmlformats.org/officeDocument/2006/relationships/slide" Target="slides/slide233.xml"/><Relationship Id="rId251" Type="http://schemas.openxmlformats.org/officeDocument/2006/relationships/slide" Target="slides/slide249.xml"/><Relationship Id="rId256" Type="http://schemas.openxmlformats.org/officeDocument/2006/relationships/slide" Target="slides/slide254.xml"/><Relationship Id="rId277" Type="http://schemas.openxmlformats.org/officeDocument/2006/relationships/slide" Target="slides/slide275.xml"/><Relationship Id="rId298" Type="http://schemas.microsoft.com/office/2006/relationships/vbaProject" Target="vbaProject.bin"/><Relationship Id="rId25" Type="http://schemas.openxmlformats.org/officeDocument/2006/relationships/slide" Target="slides/slide23.xml"/><Relationship Id="rId46" Type="http://schemas.openxmlformats.org/officeDocument/2006/relationships/slide" Target="slides/slide44.xml"/><Relationship Id="rId67" Type="http://schemas.openxmlformats.org/officeDocument/2006/relationships/slide" Target="slides/slide65.xml"/><Relationship Id="rId116" Type="http://schemas.openxmlformats.org/officeDocument/2006/relationships/slide" Target="slides/slide114.xml"/><Relationship Id="rId137" Type="http://schemas.openxmlformats.org/officeDocument/2006/relationships/slide" Target="slides/slide135.xml"/><Relationship Id="rId158" Type="http://schemas.openxmlformats.org/officeDocument/2006/relationships/slide" Target="slides/slide156.xml"/><Relationship Id="rId272" Type="http://schemas.openxmlformats.org/officeDocument/2006/relationships/slide" Target="slides/slide270.xml"/><Relationship Id="rId293" Type="http://schemas.openxmlformats.org/officeDocument/2006/relationships/handoutMaster" Target="handoutMasters/handoutMaster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62" Type="http://schemas.openxmlformats.org/officeDocument/2006/relationships/slide" Target="slides/slide60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111" Type="http://schemas.openxmlformats.org/officeDocument/2006/relationships/slide" Target="slides/slide109.xml"/><Relationship Id="rId132" Type="http://schemas.openxmlformats.org/officeDocument/2006/relationships/slide" Target="slides/slide130.xml"/><Relationship Id="rId153" Type="http://schemas.openxmlformats.org/officeDocument/2006/relationships/slide" Target="slides/slide151.xml"/><Relationship Id="rId174" Type="http://schemas.openxmlformats.org/officeDocument/2006/relationships/slide" Target="slides/slide172.xml"/><Relationship Id="rId179" Type="http://schemas.openxmlformats.org/officeDocument/2006/relationships/slide" Target="slides/slide177.xml"/><Relationship Id="rId195" Type="http://schemas.openxmlformats.org/officeDocument/2006/relationships/slide" Target="slides/slide193.xml"/><Relationship Id="rId209" Type="http://schemas.openxmlformats.org/officeDocument/2006/relationships/slide" Target="slides/slide207.xml"/><Relationship Id="rId190" Type="http://schemas.openxmlformats.org/officeDocument/2006/relationships/slide" Target="slides/slide188.xml"/><Relationship Id="rId204" Type="http://schemas.openxmlformats.org/officeDocument/2006/relationships/slide" Target="slides/slide202.xml"/><Relationship Id="rId220" Type="http://schemas.openxmlformats.org/officeDocument/2006/relationships/slide" Target="slides/slide218.xml"/><Relationship Id="rId225" Type="http://schemas.openxmlformats.org/officeDocument/2006/relationships/slide" Target="slides/slide223.xml"/><Relationship Id="rId241" Type="http://schemas.openxmlformats.org/officeDocument/2006/relationships/slide" Target="slides/slide239.xml"/><Relationship Id="rId246" Type="http://schemas.openxmlformats.org/officeDocument/2006/relationships/slide" Target="slides/slide244.xml"/><Relationship Id="rId267" Type="http://schemas.openxmlformats.org/officeDocument/2006/relationships/slide" Target="slides/slide265.xml"/><Relationship Id="rId288" Type="http://schemas.openxmlformats.org/officeDocument/2006/relationships/slide" Target="slides/slide286.xml"/><Relationship Id="rId15" Type="http://schemas.openxmlformats.org/officeDocument/2006/relationships/slide" Target="slides/slide13.xml"/><Relationship Id="rId36" Type="http://schemas.openxmlformats.org/officeDocument/2006/relationships/slide" Target="slides/slide34.xml"/><Relationship Id="rId57" Type="http://schemas.openxmlformats.org/officeDocument/2006/relationships/slide" Target="slides/slide55.xml"/><Relationship Id="rId106" Type="http://schemas.openxmlformats.org/officeDocument/2006/relationships/slide" Target="slides/slide104.xml"/><Relationship Id="rId127" Type="http://schemas.openxmlformats.org/officeDocument/2006/relationships/slide" Target="slides/slide125.xml"/><Relationship Id="rId262" Type="http://schemas.openxmlformats.org/officeDocument/2006/relationships/slide" Target="slides/slide260.xml"/><Relationship Id="rId283" Type="http://schemas.openxmlformats.org/officeDocument/2006/relationships/slide" Target="slides/slide281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52" Type="http://schemas.openxmlformats.org/officeDocument/2006/relationships/slide" Target="slides/slide50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94" Type="http://schemas.openxmlformats.org/officeDocument/2006/relationships/slide" Target="slides/slide92.xml"/><Relationship Id="rId99" Type="http://schemas.openxmlformats.org/officeDocument/2006/relationships/slide" Target="slides/slide97.xml"/><Relationship Id="rId101" Type="http://schemas.openxmlformats.org/officeDocument/2006/relationships/slide" Target="slides/slide99.xml"/><Relationship Id="rId122" Type="http://schemas.openxmlformats.org/officeDocument/2006/relationships/slide" Target="slides/slide120.xml"/><Relationship Id="rId143" Type="http://schemas.openxmlformats.org/officeDocument/2006/relationships/slide" Target="slides/slide141.xml"/><Relationship Id="rId148" Type="http://schemas.openxmlformats.org/officeDocument/2006/relationships/slide" Target="slides/slide146.xml"/><Relationship Id="rId164" Type="http://schemas.openxmlformats.org/officeDocument/2006/relationships/slide" Target="slides/slide162.xml"/><Relationship Id="rId169" Type="http://schemas.openxmlformats.org/officeDocument/2006/relationships/slide" Target="slides/slide167.xml"/><Relationship Id="rId185" Type="http://schemas.openxmlformats.org/officeDocument/2006/relationships/slide" Target="slides/slide18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80" Type="http://schemas.openxmlformats.org/officeDocument/2006/relationships/slide" Target="slides/slide178.xml"/><Relationship Id="rId210" Type="http://schemas.openxmlformats.org/officeDocument/2006/relationships/slide" Target="slides/slide208.xml"/><Relationship Id="rId215" Type="http://schemas.openxmlformats.org/officeDocument/2006/relationships/slide" Target="slides/slide213.xml"/><Relationship Id="rId236" Type="http://schemas.openxmlformats.org/officeDocument/2006/relationships/slide" Target="slides/slide234.xml"/><Relationship Id="rId257" Type="http://schemas.openxmlformats.org/officeDocument/2006/relationships/slide" Target="slides/slide255.xml"/><Relationship Id="rId278" Type="http://schemas.openxmlformats.org/officeDocument/2006/relationships/slide" Target="slides/slide276.xml"/><Relationship Id="rId26" Type="http://schemas.openxmlformats.org/officeDocument/2006/relationships/slide" Target="slides/slide24.xml"/><Relationship Id="rId231" Type="http://schemas.openxmlformats.org/officeDocument/2006/relationships/slide" Target="slides/slide229.xml"/><Relationship Id="rId252" Type="http://schemas.openxmlformats.org/officeDocument/2006/relationships/slide" Target="slides/slide250.xml"/><Relationship Id="rId273" Type="http://schemas.openxmlformats.org/officeDocument/2006/relationships/slide" Target="slides/slide271.xml"/><Relationship Id="rId294" Type="http://schemas.openxmlformats.org/officeDocument/2006/relationships/presProps" Target="presProps.xml"/><Relationship Id="rId47" Type="http://schemas.openxmlformats.org/officeDocument/2006/relationships/slide" Target="slides/slide45.xml"/><Relationship Id="rId68" Type="http://schemas.openxmlformats.org/officeDocument/2006/relationships/slide" Target="slides/slide66.xml"/><Relationship Id="rId89" Type="http://schemas.openxmlformats.org/officeDocument/2006/relationships/slide" Target="slides/slide87.xml"/><Relationship Id="rId112" Type="http://schemas.openxmlformats.org/officeDocument/2006/relationships/slide" Target="slides/slide110.xml"/><Relationship Id="rId133" Type="http://schemas.openxmlformats.org/officeDocument/2006/relationships/slide" Target="slides/slide131.xml"/><Relationship Id="rId154" Type="http://schemas.openxmlformats.org/officeDocument/2006/relationships/slide" Target="slides/slide152.xml"/><Relationship Id="rId175" Type="http://schemas.openxmlformats.org/officeDocument/2006/relationships/slide" Target="slides/slide173.xml"/><Relationship Id="rId196" Type="http://schemas.openxmlformats.org/officeDocument/2006/relationships/slide" Target="slides/slide194.xml"/><Relationship Id="rId200" Type="http://schemas.openxmlformats.org/officeDocument/2006/relationships/slide" Target="slides/slide198.xml"/><Relationship Id="rId16" Type="http://schemas.openxmlformats.org/officeDocument/2006/relationships/slide" Target="slides/slide14.xml"/><Relationship Id="rId221" Type="http://schemas.openxmlformats.org/officeDocument/2006/relationships/slide" Target="slides/slide219.xml"/><Relationship Id="rId242" Type="http://schemas.openxmlformats.org/officeDocument/2006/relationships/slide" Target="slides/slide240.xml"/><Relationship Id="rId263" Type="http://schemas.openxmlformats.org/officeDocument/2006/relationships/slide" Target="slides/slide261.xml"/><Relationship Id="rId284" Type="http://schemas.openxmlformats.org/officeDocument/2006/relationships/slide" Target="slides/slide282.xml"/><Relationship Id="rId37" Type="http://schemas.openxmlformats.org/officeDocument/2006/relationships/slide" Target="slides/slide35.xml"/><Relationship Id="rId58" Type="http://schemas.openxmlformats.org/officeDocument/2006/relationships/slide" Target="slides/slide56.xml"/><Relationship Id="rId79" Type="http://schemas.openxmlformats.org/officeDocument/2006/relationships/slide" Target="slides/slide77.xml"/><Relationship Id="rId102" Type="http://schemas.openxmlformats.org/officeDocument/2006/relationships/slide" Target="slides/slide100.xml"/><Relationship Id="rId123" Type="http://schemas.openxmlformats.org/officeDocument/2006/relationships/slide" Target="slides/slide121.xml"/><Relationship Id="rId144" Type="http://schemas.openxmlformats.org/officeDocument/2006/relationships/slide" Target="slides/slide142.xml"/><Relationship Id="rId90" Type="http://schemas.openxmlformats.org/officeDocument/2006/relationships/slide" Target="slides/slide88.xml"/><Relationship Id="rId165" Type="http://schemas.openxmlformats.org/officeDocument/2006/relationships/slide" Target="slides/slide163.xml"/><Relationship Id="rId186" Type="http://schemas.openxmlformats.org/officeDocument/2006/relationships/slide" Target="slides/slide184.xml"/><Relationship Id="rId211" Type="http://schemas.openxmlformats.org/officeDocument/2006/relationships/slide" Target="slides/slide209.xml"/><Relationship Id="rId232" Type="http://schemas.openxmlformats.org/officeDocument/2006/relationships/slide" Target="slides/slide230.xml"/><Relationship Id="rId253" Type="http://schemas.openxmlformats.org/officeDocument/2006/relationships/slide" Target="slides/slide251.xml"/><Relationship Id="rId274" Type="http://schemas.openxmlformats.org/officeDocument/2006/relationships/slide" Target="slides/slide272.xml"/><Relationship Id="rId295" Type="http://schemas.openxmlformats.org/officeDocument/2006/relationships/viewProps" Target="viewProps.xml"/><Relationship Id="rId27" Type="http://schemas.openxmlformats.org/officeDocument/2006/relationships/slide" Target="slides/slide25.xml"/><Relationship Id="rId48" Type="http://schemas.openxmlformats.org/officeDocument/2006/relationships/slide" Target="slides/slide46.xml"/><Relationship Id="rId69" Type="http://schemas.openxmlformats.org/officeDocument/2006/relationships/slide" Target="slides/slide67.xml"/><Relationship Id="rId113" Type="http://schemas.openxmlformats.org/officeDocument/2006/relationships/slide" Target="slides/slide111.xml"/><Relationship Id="rId134" Type="http://schemas.openxmlformats.org/officeDocument/2006/relationships/slide" Target="slides/slide132.xml"/><Relationship Id="rId80" Type="http://schemas.openxmlformats.org/officeDocument/2006/relationships/slide" Target="slides/slide78.xml"/><Relationship Id="rId155" Type="http://schemas.openxmlformats.org/officeDocument/2006/relationships/slide" Target="slides/slide153.xml"/><Relationship Id="rId176" Type="http://schemas.openxmlformats.org/officeDocument/2006/relationships/slide" Target="slides/slide174.xml"/><Relationship Id="rId197" Type="http://schemas.openxmlformats.org/officeDocument/2006/relationships/slide" Target="slides/slide195.xml"/><Relationship Id="rId201" Type="http://schemas.openxmlformats.org/officeDocument/2006/relationships/slide" Target="slides/slide199.xml"/><Relationship Id="rId222" Type="http://schemas.openxmlformats.org/officeDocument/2006/relationships/slide" Target="slides/slide220.xml"/><Relationship Id="rId243" Type="http://schemas.openxmlformats.org/officeDocument/2006/relationships/slide" Target="slides/slide241.xml"/><Relationship Id="rId264" Type="http://schemas.openxmlformats.org/officeDocument/2006/relationships/slide" Target="slides/slide262.xml"/><Relationship Id="rId285" Type="http://schemas.openxmlformats.org/officeDocument/2006/relationships/slide" Target="slides/slide283.xml"/><Relationship Id="rId17" Type="http://schemas.openxmlformats.org/officeDocument/2006/relationships/slide" Target="slides/slide15.xml"/><Relationship Id="rId38" Type="http://schemas.openxmlformats.org/officeDocument/2006/relationships/slide" Target="slides/slide36.xml"/><Relationship Id="rId59" Type="http://schemas.openxmlformats.org/officeDocument/2006/relationships/slide" Target="slides/slide57.xml"/><Relationship Id="rId103" Type="http://schemas.openxmlformats.org/officeDocument/2006/relationships/slide" Target="slides/slide101.xml"/><Relationship Id="rId124" Type="http://schemas.openxmlformats.org/officeDocument/2006/relationships/slide" Target="slides/slide122.xml"/><Relationship Id="rId70" Type="http://schemas.openxmlformats.org/officeDocument/2006/relationships/slide" Target="slides/slide68.xml"/><Relationship Id="rId91" Type="http://schemas.openxmlformats.org/officeDocument/2006/relationships/slide" Target="slides/slide89.xml"/><Relationship Id="rId145" Type="http://schemas.openxmlformats.org/officeDocument/2006/relationships/slide" Target="slides/slide143.xml"/><Relationship Id="rId166" Type="http://schemas.openxmlformats.org/officeDocument/2006/relationships/slide" Target="slides/slide164.xml"/><Relationship Id="rId187" Type="http://schemas.openxmlformats.org/officeDocument/2006/relationships/slide" Target="slides/slide185.xml"/><Relationship Id="rId1" Type="http://schemas.openxmlformats.org/officeDocument/2006/relationships/slideMaster" Target="slideMasters/slideMaster1.xml"/><Relationship Id="rId212" Type="http://schemas.openxmlformats.org/officeDocument/2006/relationships/slide" Target="slides/slide210.xml"/><Relationship Id="rId233" Type="http://schemas.openxmlformats.org/officeDocument/2006/relationships/slide" Target="slides/slide231.xml"/><Relationship Id="rId254" Type="http://schemas.openxmlformats.org/officeDocument/2006/relationships/slide" Target="slides/slide252.xml"/><Relationship Id="rId28" Type="http://schemas.openxmlformats.org/officeDocument/2006/relationships/slide" Target="slides/slide26.xml"/><Relationship Id="rId49" Type="http://schemas.openxmlformats.org/officeDocument/2006/relationships/slide" Target="slides/slide47.xml"/><Relationship Id="rId114" Type="http://schemas.openxmlformats.org/officeDocument/2006/relationships/slide" Target="slides/slide112.xml"/><Relationship Id="rId275" Type="http://schemas.openxmlformats.org/officeDocument/2006/relationships/slide" Target="slides/slide273.xml"/><Relationship Id="rId296" Type="http://schemas.openxmlformats.org/officeDocument/2006/relationships/theme" Target="theme/theme1.xml"/><Relationship Id="rId60" Type="http://schemas.openxmlformats.org/officeDocument/2006/relationships/slide" Target="slides/slide58.xml"/><Relationship Id="rId81" Type="http://schemas.openxmlformats.org/officeDocument/2006/relationships/slide" Target="slides/slide79.xml"/><Relationship Id="rId135" Type="http://schemas.openxmlformats.org/officeDocument/2006/relationships/slide" Target="slides/slide133.xml"/><Relationship Id="rId156" Type="http://schemas.openxmlformats.org/officeDocument/2006/relationships/slide" Target="slides/slide154.xml"/><Relationship Id="rId177" Type="http://schemas.openxmlformats.org/officeDocument/2006/relationships/slide" Target="slides/slide175.xml"/><Relationship Id="rId198" Type="http://schemas.openxmlformats.org/officeDocument/2006/relationships/slide" Target="slides/slide196.xml"/><Relationship Id="rId202" Type="http://schemas.openxmlformats.org/officeDocument/2006/relationships/slide" Target="slides/slide200.xml"/><Relationship Id="rId223" Type="http://schemas.openxmlformats.org/officeDocument/2006/relationships/slide" Target="slides/slide221.xml"/><Relationship Id="rId244" Type="http://schemas.openxmlformats.org/officeDocument/2006/relationships/slide" Target="slides/slide242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265" Type="http://schemas.openxmlformats.org/officeDocument/2006/relationships/slide" Target="slides/slide263.xml"/><Relationship Id="rId286" Type="http://schemas.openxmlformats.org/officeDocument/2006/relationships/slide" Target="slides/slide284.xml"/><Relationship Id="rId50" Type="http://schemas.openxmlformats.org/officeDocument/2006/relationships/slide" Target="slides/slide48.xml"/><Relationship Id="rId104" Type="http://schemas.openxmlformats.org/officeDocument/2006/relationships/slide" Target="slides/slide102.xml"/><Relationship Id="rId125" Type="http://schemas.openxmlformats.org/officeDocument/2006/relationships/slide" Target="slides/slide123.xml"/><Relationship Id="rId146" Type="http://schemas.openxmlformats.org/officeDocument/2006/relationships/slide" Target="slides/slide144.xml"/><Relationship Id="rId167" Type="http://schemas.openxmlformats.org/officeDocument/2006/relationships/slide" Target="slides/slide165.xml"/><Relationship Id="rId188" Type="http://schemas.openxmlformats.org/officeDocument/2006/relationships/slide" Target="slides/slide186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0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48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49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49.w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64.wmf"/><Relationship Id="rId1" Type="http://schemas.openxmlformats.org/officeDocument/2006/relationships/image" Target="../media/image63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8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8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8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575" cy="51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9995" tIns="44998" rIns="89995" bIns="44998" numCol="1" anchor="t" anchorCtr="0" compatLnSpc="1">
            <a:prstTxWarp prst="textNoShape">
              <a:avLst/>
            </a:prstTxWarp>
          </a:bodyPr>
          <a:lstStyle>
            <a:lvl1pPr defTabSz="900113">
              <a:spcBef>
                <a:spcPct val="0"/>
              </a:spcBef>
              <a:buClrTx/>
              <a:buSzTx/>
              <a:buFontTx/>
              <a:buNone/>
              <a:defRPr kumimoji="0" sz="1200" smtClean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r>
              <a:rPr lang="en-GB" dirty="0" smtClean="0">
                <a:latin typeface="Calibri" pitchFamily="34" charset="0"/>
              </a:rPr>
              <a:t>OGOPRG</a:t>
            </a:r>
            <a:endParaRPr lang="en-GB" dirty="0">
              <a:latin typeface="Calibri" pitchFamily="34" charset="0"/>
            </a:endParaRP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22725" y="0"/>
            <a:ext cx="3076575" cy="51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9995" tIns="44998" rIns="89995" bIns="44998" numCol="1" anchor="t" anchorCtr="0" compatLnSpc="1">
            <a:prstTxWarp prst="textNoShape">
              <a:avLst/>
            </a:prstTxWarp>
          </a:bodyPr>
          <a:lstStyle>
            <a:lvl1pPr algn="r" defTabSz="900113">
              <a:spcBef>
                <a:spcPct val="0"/>
              </a:spcBef>
              <a:buClrTx/>
              <a:buSzTx/>
              <a:buFontTx/>
              <a:buNone/>
              <a:defRPr kumimoji="0" sz="1200" smtClean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379013E4-C88E-495A-847E-B6B471CA3343}" type="datetime4">
              <a:rPr lang="nl-NL">
                <a:latin typeface="Calibri" pitchFamily="34" charset="0"/>
              </a:rPr>
              <a:pPr>
                <a:defRPr/>
              </a:pPr>
              <a:t>30 maart 2014</a:t>
            </a:fld>
            <a:endParaRPr lang="en-GB" dirty="0">
              <a:latin typeface="Calibri" pitchFamily="34" charset="0"/>
            </a:endParaRPr>
          </a:p>
        </p:txBody>
      </p:sp>
      <p:sp>
        <p:nvSpPr>
          <p:cNvPr id="1946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723438"/>
            <a:ext cx="3076575" cy="51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9995" tIns="44998" rIns="89995" bIns="44998" numCol="1" anchor="b" anchorCtr="0" compatLnSpc="1">
            <a:prstTxWarp prst="textNoShape">
              <a:avLst/>
            </a:prstTxWarp>
          </a:bodyPr>
          <a:lstStyle>
            <a:lvl1pPr defTabSz="900113">
              <a:spcBef>
                <a:spcPct val="0"/>
              </a:spcBef>
              <a:buClrTx/>
              <a:buSzTx/>
              <a:buFontTx/>
              <a:buNone/>
              <a:defRPr kumimoji="0" sz="1200" smtClean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r>
              <a:rPr lang="en-GB" smtClean="0">
                <a:latin typeface="Calibri" pitchFamily="34" charset="0"/>
              </a:rPr>
              <a:t>© Harry Broeders</a:t>
            </a:r>
            <a:endParaRPr lang="en-GB" dirty="0">
              <a:latin typeface="Calibri" pitchFamily="34" charset="0"/>
            </a:endParaRPr>
          </a:p>
        </p:txBody>
      </p:sp>
      <p:sp>
        <p:nvSpPr>
          <p:cNvPr id="1946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2725" y="9723438"/>
            <a:ext cx="3076575" cy="51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9995" tIns="44998" rIns="89995" bIns="44998" numCol="1" anchor="b" anchorCtr="0" compatLnSpc="1">
            <a:prstTxWarp prst="textNoShape">
              <a:avLst/>
            </a:prstTxWarp>
          </a:bodyPr>
          <a:lstStyle>
            <a:lvl1pPr algn="r" defTabSz="900113">
              <a:spcBef>
                <a:spcPct val="0"/>
              </a:spcBef>
              <a:buClrTx/>
              <a:buSzTx/>
              <a:buFontTx/>
              <a:buNone/>
              <a:defRPr kumimoji="0" sz="1200" smtClean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CD2A5A27-F118-4111-BF18-4CC257E38FFB}" type="slidenum">
              <a:rPr lang="en-GB">
                <a:latin typeface="Calibri" pitchFamily="34" charset="0"/>
              </a:rPr>
              <a:pPr>
                <a:defRPr/>
              </a:pPr>
              <a:t>‹nr.›</a:t>
            </a:fld>
            <a:endParaRPr lang="en-GB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3677984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575" cy="51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9995" tIns="44998" rIns="89995" bIns="44998" numCol="1" anchor="t" anchorCtr="0" compatLnSpc="1">
            <a:prstTxWarp prst="textNoShape">
              <a:avLst/>
            </a:prstTxWarp>
          </a:bodyPr>
          <a:lstStyle>
            <a:lvl1pPr defTabSz="900113">
              <a:spcBef>
                <a:spcPct val="0"/>
              </a:spcBef>
              <a:buClrTx/>
              <a:buSzTx/>
              <a:buFontTx/>
              <a:buNone/>
              <a:defRPr kumimoji="0" sz="1200" smtClean="0">
                <a:solidFill>
                  <a:srgbClr val="FF0000"/>
                </a:solidFill>
                <a:latin typeface="DINMittelschrift" pitchFamily="2" charset="2"/>
              </a:defRPr>
            </a:lvl1pPr>
          </a:lstStyle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2725" y="0"/>
            <a:ext cx="3076575" cy="51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9995" tIns="44998" rIns="89995" bIns="44998" numCol="1" anchor="t" anchorCtr="0" compatLnSpc="1">
            <a:prstTxWarp prst="textNoShape">
              <a:avLst/>
            </a:prstTxWarp>
          </a:bodyPr>
          <a:lstStyle>
            <a:lvl1pPr algn="r" defTabSz="900113">
              <a:spcBef>
                <a:spcPct val="0"/>
              </a:spcBef>
              <a:buClrTx/>
              <a:buSzTx/>
              <a:buFontTx/>
              <a:buNone/>
              <a:defRPr kumimoji="0" sz="1200" smtClean="0">
                <a:solidFill>
                  <a:srgbClr val="FF0000"/>
                </a:solidFill>
                <a:latin typeface="DINMittelschrift" pitchFamily="2" charset="2"/>
              </a:defRPr>
            </a:lvl1pPr>
          </a:lstStyle>
          <a:p>
            <a:pPr>
              <a:defRPr/>
            </a:pPr>
            <a:fld id="{A98BC8CC-0269-4CDC-9F60-C4C3D681C5D1}" type="datetime4">
              <a:rPr lang="nl-NL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2406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90600" y="768350"/>
            <a:ext cx="5118100" cy="38385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253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47738" y="4862513"/>
            <a:ext cx="5203825" cy="4603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9995" tIns="44998" rIns="89995" bIns="4499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2253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3438"/>
            <a:ext cx="3076575" cy="51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9995" tIns="44998" rIns="89995" bIns="44998" numCol="1" anchor="b" anchorCtr="0" compatLnSpc="1">
            <a:prstTxWarp prst="textNoShape">
              <a:avLst/>
            </a:prstTxWarp>
          </a:bodyPr>
          <a:lstStyle>
            <a:lvl1pPr defTabSz="900113">
              <a:spcBef>
                <a:spcPct val="0"/>
              </a:spcBef>
              <a:buClrTx/>
              <a:buSzTx/>
              <a:buFontTx/>
              <a:buNone/>
              <a:defRPr kumimoji="0" sz="1200" smtClean="0">
                <a:solidFill>
                  <a:srgbClr val="FF0000"/>
                </a:solidFill>
                <a:latin typeface="DINMittelschrift" pitchFamily="2" charset="2"/>
              </a:defRPr>
            </a:lvl1pPr>
          </a:lstStyle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2253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2725" y="9723438"/>
            <a:ext cx="3076575" cy="51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9995" tIns="44998" rIns="89995" bIns="44998" numCol="1" anchor="b" anchorCtr="0" compatLnSpc="1">
            <a:prstTxWarp prst="textNoShape">
              <a:avLst/>
            </a:prstTxWarp>
          </a:bodyPr>
          <a:lstStyle>
            <a:lvl1pPr algn="r" defTabSz="900113">
              <a:spcBef>
                <a:spcPct val="0"/>
              </a:spcBef>
              <a:buClrTx/>
              <a:buSzTx/>
              <a:buFontTx/>
              <a:buNone/>
              <a:defRPr kumimoji="0" sz="1200" smtClean="0">
                <a:solidFill>
                  <a:srgbClr val="FF0000"/>
                </a:solidFill>
                <a:latin typeface="DINMittelschrift" pitchFamily="2" charset="2"/>
              </a:defRPr>
            </a:lvl1pPr>
          </a:lstStyle>
          <a:p>
            <a:pPr>
              <a:defRPr/>
            </a:pPr>
            <a:fld id="{9137E474-51DB-40AD-B69F-4C1B46516141}" type="slidenum">
              <a:rPr lang="en-GB"/>
              <a:pPr>
                <a:defRPr/>
              </a:pPr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7080533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7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7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7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8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8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8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8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8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8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8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8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8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8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9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9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9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_rels/notesSlide9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3.xml"/><Relationship Id="rId1" Type="http://schemas.openxmlformats.org/officeDocument/2006/relationships/notesMaster" Target="../notesMasters/notesMaster1.xml"/></Relationships>
</file>

<file path=ppt/notesSlides/_rels/notesSlide9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_rels/notesSlide9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_rels/notesSlide9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6.xml"/><Relationship Id="rId1" Type="http://schemas.openxmlformats.org/officeDocument/2006/relationships/notesMaster" Target="../notesMasters/notesMaster1.xml"/></Relationships>
</file>

<file path=ppt/notesSlides/_rels/notesSlide9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7.xml"/><Relationship Id="rId1" Type="http://schemas.openxmlformats.org/officeDocument/2006/relationships/notesMaster" Target="../notesMasters/notesMaster1.xml"/></Relationships>
</file>

<file path=ppt/notesSlides/_rels/notesSlide9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_rels/notesSlide9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9.xml"/><Relationship Id="rId1" Type="http://schemas.openxmlformats.org/officeDocument/2006/relationships/notesMaster" Target="../notesMasters/notesMaster1.xml"/></Relationships>
</file>

<file path=ppt/notesSlides/_rels/notesSlide10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0.xml"/><Relationship Id="rId1" Type="http://schemas.openxmlformats.org/officeDocument/2006/relationships/notesMaster" Target="../notesMasters/notesMaster1.xml"/></Relationships>
</file>

<file path=ppt/notesSlides/_rels/notesSlide10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1.xml"/><Relationship Id="rId1" Type="http://schemas.openxmlformats.org/officeDocument/2006/relationships/notesMaster" Target="../notesMasters/notesMaster1.xml"/></Relationships>
</file>

<file path=ppt/notesSlides/_rels/notesSlide10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2.xml"/><Relationship Id="rId1" Type="http://schemas.openxmlformats.org/officeDocument/2006/relationships/notesMaster" Target="../notesMasters/notesMaster1.xml"/></Relationships>
</file>

<file path=ppt/notesSlides/_rels/notesSlide10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3.xml"/><Relationship Id="rId1" Type="http://schemas.openxmlformats.org/officeDocument/2006/relationships/notesMaster" Target="../notesMasters/notesMaster1.xml"/></Relationships>
</file>

<file path=ppt/notesSlides/_rels/notesSlide10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7.xml"/><Relationship Id="rId1" Type="http://schemas.openxmlformats.org/officeDocument/2006/relationships/notesMaster" Target="../notesMasters/notesMaster1.xml"/></Relationships>
</file>

<file path=ppt/notesSlides/_rels/notesSlide10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8.xml"/><Relationship Id="rId1" Type="http://schemas.openxmlformats.org/officeDocument/2006/relationships/notesMaster" Target="../notesMasters/notesMaster1.xml"/></Relationships>
</file>

<file path=ppt/notesSlides/_rels/notesSlide10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9.xml"/><Relationship Id="rId1" Type="http://schemas.openxmlformats.org/officeDocument/2006/relationships/notesMaster" Target="../notesMasters/notesMaster1.xml"/></Relationships>
</file>

<file path=ppt/notesSlides/_rels/notesSlide10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0.xml"/><Relationship Id="rId1" Type="http://schemas.openxmlformats.org/officeDocument/2006/relationships/notesMaster" Target="../notesMasters/notesMaster1.xml"/></Relationships>
</file>

<file path=ppt/notesSlides/_rels/notesSlide10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1.xml"/><Relationship Id="rId1" Type="http://schemas.openxmlformats.org/officeDocument/2006/relationships/notesMaster" Target="../notesMasters/notesMaster1.xml"/></Relationships>
</file>

<file path=ppt/notesSlides/_rels/notesSlide10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2.xml"/><Relationship Id="rId1" Type="http://schemas.openxmlformats.org/officeDocument/2006/relationships/notesMaster" Target="../notesMasters/notesMaster1.xml"/></Relationships>
</file>

<file path=ppt/notesSlides/_rels/notesSlide1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3.xml"/><Relationship Id="rId1" Type="http://schemas.openxmlformats.org/officeDocument/2006/relationships/notesMaster" Target="../notesMasters/notesMaster1.xml"/></Relationships>
</file>

<file path=ppt/notesSlides/_rels/notesSlide1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4.xml"/><Relationship Id="rId1" Type="http://schemas.openxmlformats.org/officeDocument/2006/relationships/notesMaster" Target="../notesMasters/notesMaster1.xml"/></Relationships>
</file>

<file path=ppt/notesSlides/_rels/notesSlide1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5.xml"/><Relationship Id="rId1" Type="http://schemas.openxmlformats.org/officeDocument/2006/relationships/notesMaster" Target="../notesMasters/notesMaster1.xml"/></Relationships>
</file>

<file path=ppt/notesSlides/_rels/notesSlide1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6.xml"/><Relationship Id="rId1" Type="http://schemas.openxmlformats.org/officeDocument/2006/relationships/notesMaster" Target="../notesMasters/notesMaster1.xml"/></Relationships>
</file>

<file path=ppt/notesSlides/_rels/notesSlide1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7.xml"/><Relationship Id="rId1" Type="http://schemas.openxmlformats.org/officeDocument/2006/relationships/notesMaster" Target="../notesMasters/notesMaster1.xml"/></Relationships>
</file>

<file path=ppt/notesSlides/_rels/notesSlide1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8.xml"/><Relationship Id="rId1" Type="http://schemas.openxmlformats.org/officeDocument/2006/relationships/notesMaster" Target="../notesMasters/notesMaster1.xml"/></Relationships>
</file>

<file path=ppt/notesSlides/_rels/notesSlide1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9.xml"/><Relationship Id="rId1" Type="http://schemas.openxmlformats.org/officeDocument/2006/relationships/notesMaster" Target="../notesMasters/notesMaster1.xml"/></Relationships>
</file>

<file path=ppt/notesSlides/_rels/notesSlide1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0.xml"/><Relationship Id="rId1" Type="http://schemas.openxmlformats.org/officeDocument/2006/relationships/notesMaster" Target="../notesMasters/notesMaster1.xml"/></Relationships>
</file>

<file path=ppt/notesSlides/_rels/notesSlide1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1.xml"/><Relationship Id="rId1" Type="http://schemas.openxmlformats.org/officeDocument/2006/relationships/notesMaster" Target="../notesMasters/notesMaster1.xml"/></Relationships>
</file>

<file path=ppt/notesSlides/_rels/notesSlide1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2.xml"/><Relationship Id="rId1" Type="http://schemas.openxmlformats.org/officeDocument/2006/relationships/notesMaster" Target="../notesMasters/notesMaster1.xml"/></Relationships>
</file>

<file path=ppt/notesSlides/_rels/notesSlide1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3.xml"/><Relationship Id="rId1" Type="http://schemas.openxmlformats.org/officeDocument/2006/relationships/notesMaster" Target="../notesMasters/notesMaster1.xml"/></Relationships>
</file>

<file path=ppt/notesSlides/_rels/notesSlide1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4.xml"/><Relationship Id="rId1" Type="http://schemas.openxmlformats.org/officeDocument/2006/relationships/notesMaster" Target="../notesMasters/notesMaster1.xml"/></Relationships>
</file>

<file path=ppt/notesSlides/_rels/notesSlide1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5.xml"/><Relationship Id="rId1" Type="http://schemas.openxmlformats.org/officeDocument/2006/relationships/notesMaster" Target="../notesMasters/notesMaster1.xml"/></Relationships>
</file>

<file path=ppt/notesSlides/_rels/notesSlide1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6.xml"/><Relationship Id="rId1" Type="http://schemas.openxmlformats.org/officeDocument/2006/relationships/notesMaster" Target="../notesMasters/notesMaster1.xml"/></Relationships>
</file>

<file path=ppt/notesSlides/_rels/notesSlide1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7.xml"/><Relationship Id="rId1" Type="http://schemas.openxmlformats.org/officeDocument/2006/relationships/notesMaster" Target="../notesMasters/notesMaster1.xml"/></Relationships>
</file>

<file path=ppt/notesSlides/_rels/notesSlide1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8.xml"/><Relationship Id="rId1" Type="http://schemas.openxmlformats.org/officeDocument/2006/relationships/notesMaster" Target="../notesMasters/notesMaster1.xml"/></Relationships>
</file>

<file path=ppt/notesSlides/_rels/notesSlide1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9.xml"/><Relationship Id="rId1" Type="http://schemas.openxmlformats.org/officeDocument/2006/relationships/notesMaster" Target="../notesMasters/notesMaster1.xml"/></Relationships>
</file>

<file path=ppt/notesSlides/_rels/notesSlide1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0.xml"/><Relationship Id="rId1" Type="http://schemas.openxmlformats.org/officeDocument/2006/relationships/notesMaster" Target="../notesMasters/notesMaster1.xml"/></Relationships>
</file>

<file path=ppt/notesSlides/_rels/notesSlide1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1.xml"/><Relationship Id="rId1" Type="http://schemas.openxmlformats.org/officeDocument/2006/relationships/notesMaster" Target="../notesMasters/notesMaster1.xml"/></Relationships>
</file>

<file path=ppt/notesSlides/_rels/notesSlide1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2.xml"/><Relationship Id="rId1" Type="http://schemas.openxmlformats.org/officeDocument/2006/relationships/notesMaster" Target="../notesMasters/notesMaster1.xml"/></Relationships>
</file>

<file path=ppt/notesSlides/_rels/notesSlide1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3.xml"/><Relationship Id="rId1" Type="http://schemas.openxmlformats.org/officeDocument/2006/relationships/notesMaster" Target="../notesMasters/notesMaster1.xml"/></Relationships>
</file>

<file path=ppt/notesSlides/_rels/notesSlide1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4.xml"/><Relationship Id="rId1" Type="http://schemas.openxmlformats.org/officeDocument/2006/relationships/notesMaster" Target="../notesMasters/notesMaster1.xml"/></Relationships>
</file>

<file path=ppt/notesSlides/_rels/notesSlide1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5.xml"/><Relationship Id="rId1" Type="http://schemas.openxmlformats.org/officeDocument/2006/relationships/notesMaster" Target="../notesMasters/notesMaster1.xml"/></Relationships>
</file>

<file path=ppt/notesSlides/_rels/notesSlide1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6.xml"/><Relationship Id="rId1" Type="http://schemas.openxmlformats.org/officeDocument/2006/relationships/notesMaster" Target="../notesMasters/notesMaster1.xml"/></Relationships>
</file>

<file path=ppt/notesSlides/_rels/notesSlide1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7.xml"/><Relationship Id="rId1" Type="http://schemas.openxmlformats.org/officeDocument/2006/relationships/notesMaster" Target="../notesMasters/notesMaster1.xml"/></Relationships>
</file>

<file path=ppt/notesSlides/_rels/notesSlide1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9.xml"/><Relationship Id="rId1" Type="http://schemas.openxmlformats.org/officeDocument/2006/relationships/notesMaster" Target="../notesMasters/notesMaster1.xml"/></Relationships>
</file>

<file path=ppt/notesSlides/_rels/notesSlide1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2.xml"/><Relationship Id="rId1" Type="http://schemas.openxmlformats.org/officeDocument/2006/relationships/notesMaster" Target="../notesMasters/notesMaster1.xml"/></Relationships>
</file>

<file path=ppt/notesSlides/_rels/notesSlide1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3.xml"/><Relationship Id="rId1" Type="http://schemas.openxmlformats.org/officeDocument/2006/relationships/notesMaster" Target="../notesMasters/notesMaster1.xml"/></Relationships>
</file>

<file path=ppt/notesSlides/_rels/notesSlide1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4.xml"/><Relationship Id="rId1" Type="http://schemas.openxmlformats.org/officeDocument/2006/relationships/notesMaster" Target="../notesMasters/notesMaster1.xml"/></Relationships>
</file>

<file path=ppt/notesSlides/_rels/notesSlide1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5.xml"/><Relationship Id="rId1" Type="http://schemas.openxmlformats.org/officeDocument/2006/relationships/notesMaster" Target="../notesMasters/notesMaster1.xml"/></Relationships>
</file>

<file path=ppt/notesSlides/_rels/notesSlide1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6.xml"/><Relationship Id="rId1" Type="http://schemas.openxmlformats.org/officeDocument/2006/relationships/notesMaster" Target="../notesMasters/notesMaster1.xml"/></Relationships>
</file>

<file path=ppt/notesSlides/_rels/notesSlide1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7.xml"/><Relationship Id="rId1" Type="http://schemas.openxmlformats.org/officeDocument/2006/relationships/notesMaster" Target="../notesMasters/notesMaster1.xml"/></Relationships>
</file>

<file path=ppt/notesSlides/_rels/notesSlide1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8.xml"/><Relationship Id="rId1" Type="http://schemas.openxmlformats.org/officeDocument/2006/relationships/notesMaster" Target="../notesMasters/notesMaster1.xml"/></Relationships>
</file>

<file path=ppt/notesSlides/_rels/notesSlide1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9.xml"/><Relationship Id="rId1" Type="http://schemas.openxmlformats.org/officeDocument/2006/relationships/notesMaster" Target="../notesMasters/notesMaster1.xml"/></Relationships>
</file>

<file path=ppt/notesSlides/_rels/notesSlide1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0.xml"/><Relationship Id="rId1" Type="http://schemas.openxmlformats.org/officeDocument/2006/relationships/notesMaster" Target="../notesMasters/notesMaster1.xml"/></Relationships>
</file>

<file path=ppt/notesSlides/_rels/notesSlide1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1.xml"/><Relationship Id="rId1" Type="http://schemas.openxmlformats.org/officeDocument/2006/relationships/notesMaster" Target="../notesMasters/notesMaster1.xml"/></Relationships>
</file>

<file path=ppt/notesSlides/_rels/notesSlide1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2.xml"/><Relationship Id="rId1" Type="http://schemas.openxmlformats.org/officeDocument/2006/relationships/notesMaster" Target="../notesMasters/notesMaster1.xml"/></Relationships>
</file>

<file path=ppt/notesSlides/_rels/notesSlide1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3.xml"/><Relationship Id="rId1" Type="http://schemas.openxmlformats.org/officeDocument/2006/relationships/notesMaster" Target="../notesMasters/notesMaster1.xml"/></Relationships>
</file>

<file path=ppt/notesSlides/_rels/notesSlide1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5.xml"/><Relationship Id="rId1" Type="http://schemas.openxmlformats.org/officeDocument/2006/relationships/notesMaster" Target="../notesMasters/notesMaster1.xml"/></Relationships>
</file>

<file path=ppt/notesSlides/_rels/notesSlide1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6.xml"/><Relationship Id="rId1" Type="http://schemas.openxmlformats.org/officeDocument/2006/relationships/notesMaster" Target="../notesMasters/notesMaster1.xml"/></Relationships>
</file>

<file path=ppt/notesSlides/_rels/notesSlide1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7.xml"/><Relationship Id="rId1" Type="http://schemas.openxmlformats.org/officeDocument/2006/relationships/notesMaster" Target="../notesMasters/notesMaster1.xml"/></Relationships>
</file>

<file path=ppt/notesSlides/_rels/notesSlide1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9.xml"/><Relationship Id="rId1" Type="http://schemas.openxmlformats.org/officeDocument/2006/relationships/notesMaster" Target="../notesMasters/notesMaster1.xml"/></Relationships>
</file>

<file path=ppt/notesSlides/_rels/notesSlide1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0.xml"/><Relationship Id="rId1" Type="http://schemas.openxmlformats.org/officeDocument/2006/relationships/notesMaster" Target="../notesMasters/notesMaster1.xml"/></Relationships>
</file>

<file path=ppt/notesSlides/_rels/notesSlide1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1.xml"/><Relationship Id="rId1" Type="http://schemas.openxmlformats.org/officeDocument/2006/relationships/notesMaster" Target="../notesMasters/notesMaster1.xml"/></Relationships>
</file>

<file path=ppt/notesSlides/_rels/notesSlide1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2.xml"/><Relationship Id="rId1" Type="http://schemas.openxmlformats.org/officeDocument/2006/relationships/notesMaster" Target="../notesMasters/notesMaster1.xml"/></Relationships>
</file>

<file path=ppt/notesSlides/_rels/notesSlide1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4.xml"/><Relationship Id="rId1" Type="http://schemas.openxmlformats.org/officeDocument/2006/relationships/notesMaster" Target="../notesMasters/notesMaster1.xml"/></Relationships>
</file>

<file path=ppt/notesSlides/_rels/notesSlide1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5.xml"/><Relationship Id="rId1" Type="http://schemas.openxmlformats.org/officeDocument/2006/relationships/notesMaster" Target="../notesMasters/notesMaster1.xml"/></Relationships>
</file>

<file path=ppt/notesSlides/_rels/notesSlide1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6.xml"/><Relationship Id="rId1" Type="http://schemas.openxmlformats.org/officeDocument/2006/relationships/notesMaster" Target="../notesMasters/notesMaster1.xml"/></Relationships>
</file>

<file path=ppt/notesSlides/_rels/notesSlide1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7.xml"/><Relationship Id="rId1" Type="http://schemas.openxmlformats.org/officeDocument/2006/relationships/notesMaster" Target="../notesMasters/notesMaster1.xml"/></Relationships>
</file>

<file path=ppt/notesSlides/_rels/notesSlide1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8.xml"/><Relationship Id="rId1" Type="http://schemas.openxmlformats.org/officeDocument/2006/relationships/notesMaster" Target="../notesMasters/notesMaster1.xml"/></Relationships>
</file>

<file path=ppt/notesSlides/_rels/notesSlide1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9.xml"/><Relationship Id="rId1" Type="http://schemas.openxmlformats.org/officeDocument/2006/relationships/notesMaster" Target="../notesMasters/notesMaster1.xml"/></Relationships>
</file>

<file path=ppt/notesSlides/_rels/notesSlide1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0.xml"/><Relationship Id="rId1" Type="http://schemas.openxmlformats.org/officeDocument/2006/relationships/notesMaster" Target="../notesMasters/notesMaster1.xml"/></Relationships>
</file>

<file path=ppt/notesSlides/_rels/notesSlide1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1.xml"/><Relationship Id="rId1" Type="http://schemas.openxmlformats.org/officeDocument/2006/relationships/notesMaster" Target="../notesMasters/notesMaster1.xml"/></Relationships>
</file>

<file path=ppt/notesSlides/_rels/notesSlide1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2.xml"/><Relationship Id="rId1" Type="http://schemas.openxmlformats.org/officeDocument/2006/relationships/notesMaster" Target="../notesMasters/notesMaster1.xml"/></Relationships>
</file>

<file path=ppt/notesSlides/_rels/notesSlide1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3.xml"/><Relationship Id="rId1" Type="http://schemas.openxmlformats.org/officeDocument/2006/relationships/notesMaster" Target="../notesMasters/notesMaster1.xml"/></Relationships>
</file>

<file path=ppt/notesSlides/_rels/notesSlide1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4.xml"/><Relationship Id="rId1" Type="http://schemas.openxmlformats.org/officeDocument/2006/relationships/notesMaster" Target="../notesMasters/notesMaster1.xml"/></Relationships>
</file>

<file path=ppt/notesSlides/_rels/notesSlide1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5.xml"/><Relationship Id="rId1" Type="http://schemas.openxmlformats.org/officeDocument/2006/relationships/notesMaster" Target="../notesMasters/notesMaster1.xml"/></Relationships>
</file>

<file path=ppt/notesSlides/_rels/notesSlide1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6.xml"/><Relationship Id="rId1" Type="http://schemas.openxmlformats.org/officeDocument/2006/relationships/notesMaster" Target="../notesMasters/notesMaster1.xml"/></Relationships>
</file>

<file path=ppt/notesSlides/_rels/notesSlide1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7.xml"/><Relationship Id="rId1" Type="http://schemas.openxmlformats.org/officeDocument/2006/relationships/notesMaster" Target="../notesMasters/notesMaster1.xml"/></Relationships>
</file>

<file path=ppt/notesSlides/_rels/notesSlide1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8.xml"/><Relationship Id="rId1" Type="http://schemas.openxmlformats.org/officeDocument/2006/relationships/notesMaster" Target="../notesMasters/notesMaster1.xml"/></Relationships>
</file>

<file path=ppt/notesSlides/_rels/notesSlide1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9.xml"/><Relationship Id="rId1" Type="http://schemas.openxmlformats.org/officeDocument/2006/relationships/notesMaster" Target="../notesMasters/notesMaster1.xml"/></Relationships>
</file>

<file path=ppt/notesSlides/_rels/notesSlide1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0.xml"/><Relationship Id="rId1" Type="http://schemas.openxmlformats.org/officeDocument/2006/relationships/notesMaster" Target="../notesMasters/notesMaster1.xml"/></Relationships>
</file>

<file path=ppt/notesSlides/_rels/notesSlide1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5.xml"/><Relationship Id="rId1" Type="http://schemas.openxmlformats.org/officeDocument/2006/relationships/notesMaster" Target="../notesMasters/notesMaster1.xml"/></Relationships>
</file>

<file path=ppt/notesSlides/_rels/notesSlide17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1.xml"/><Relationship Id="rId1" Type="http://schemas.openxmlformats.org/officeDocument/2006/relationships/notesMaster" Target="../notesMasters/notesMaster1.xml"/></Relationships>
</file>

<file path=ppt/notesSlides/_rels/notesSlide17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2.xml"/><Relationship Id="rId1" Type="http://schemas.openxmlformats.org/officeDocument/2006/relationships/notesMaster" Target="../notesMasters/notesMaster1.xml"/></Relationships>
</file>

<file path=ppt/notesSlides/_rels/notesSlide17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3.xml"/><Relationship Id="rId1" Type="http://schemas.openxmlformats.org/officeDocument/2006/relationships/notesMaster" Target="../notesMasters/notesMaster1.xml"/></Relationships>
</file>

<file path=ppt/notesSlides/_rels/notesSlide17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4.xml"/><Relationship Id="rId1" Type="http://schemas.openxmlformats.org/officeDocument/2006/relationships/notesMaster" Target="../notesMasters/notesMaster1.xml"/></Relationships>
</file>

<file path=ppt/notesSlides/_rels/notesSlide17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5.xml"/><Relationship Id="rId1" Type="http://schemas.openxmlformats.org/officeDocument/2006/relationships/notesMaster" Target="../notesMasters/notesMaster1.xml"/></Relationships>
</file>

<file path=ppt/notesSlides/_rels/notesSlide17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6.xml"/><Relationship Id="rId1" Type="http://schemas.openxmlformats.org/officeDocument/2006/relationships/notesMaster" Target="../notesMasters/notesMaster1.xml"/></Relationships>
</file>

<file path=ppt/notesSlides/_rels/notesSlide17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7.xml"/><Relationship Id="rId1" Type="http://schemas.openxmlformats.org/officeDocument/2006/relationships/notesMaster" Target="../notesMasters/notesMaster1.xml"/></Relationships>
</file>

<file path=ppt/notesSlides/_rels/notesSlide18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8.xml"/><Relationship Id="rId1" Type="http://schemas.openxmlformats.org/officeDocument/2006/relationships/notesMaster" Target="../notesMasters/notesMaster1.xml"/></Relationships>
</file>

<file path=ppt/notesSlides/_rels/notesSlide18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9.xml"/><Relationship Id="rId1" Type="http://schemas.openxmlformats.org/officeDocument/2006/relationships/notesMaster" Target="../notesMasters/notesMaster1.xml"/></Relationships>
</file>

<file path=ppt/notesSlides/_rels/notesSlide18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0.xml"/><Relationship Id="rId1" Type="http://schemas.openxmlformats.org/officeDocument/2006/relationships/notesMaster" Target="../notesMasters/notesMaster1.xml"/></Relationships>
</file>

<file path=ppt/notesSlides/_rels/notesSlide18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1.xml"/><Relationship Id="rId1" Type="http://schemas.openxmlformats.org/officeDocument/2006/relationships/notesMaster" Target="../notesMasters/notesMaster1.xml"/></Relationships>
</file>

<file path=ppt/notesSlides/_rels/notesSlide18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2.xml"/><Relationship Id="rId1" Type="http://schemas.openxmlformats.org/officeDocument/2006/relationships/notesMaster" Target="../notesMasters/notesMaster1.xml"/></Relationships>
</file>

<file path=ppt/notesSlides/_rels/notesSlide18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3.xml"/><Relationship Id="rId1" Type="http://schemas.openxmlformats.org/officeDocument/2006/relationships/notesMaster" Target="../notesMasters/notesMaster1.xml"/></Relationships>
</file>

<file path=ppt/notesSlides/_rels/notesSlide18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4.xml"/><Relationship Id="rId1" Type="http://schemas.openxmlformats.org/officeDocument/2006/relationships/notesMaster" Target="../notesMasters/notesMaster1.xml"/></Relationships>
</file>

<file path=ppt/notesSlides/_rels/notesSlide18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5.xml"/><Relationship Id="rId1" Type="http://schemas.openxmlformats.org/officeDocument/2006/relationships/notesMaster" Target="../notesMasters/notesMaster1.xml"/></Relationships>
</file>

<file path=ppt/notesSlides/_rels/notesSlide18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6.xml"/><Relationship Id="rId1" Type="http://schemas.openxmlformats.org/officeDocument/2006/relationships/notesMaster" Target="../notesMasters/notesMaster1.xml"/></Relationships>
</file>

<file path=ppt/notesSlides/_rels/notesSlide18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7.xml"/><Relationship Id="rId1" Type="http://schemas.openxmlformats.org/officeDocument/2006/relationships/notesMaster" Target="../notesMasters/notesMaster1.xml"/></Relationships>
</file>

<file path=ppt/notesSlides/_rels/notesSlide19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8.xml"/><Relationship Id="rId1" Type="http://schemas.openxmlformats.org/officeDocument/2006/relationships/notesMaster" Target="../notesMasters/notesMaster1.xml"/></Relationships>
</file>

<file path=ppt/notesSlides/_rels/notesSlide19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9.xml"/><Relationship Id="rId1" Type="http://schemas.openxmlformats.org/officeDocument/2006/relationships/notesMaster" Target="../notesMasters/notesMaster1.xml"/></Relationships>
</file>

<file path=ppt/notesSlides/_rels/notesSlide19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0.xml"/><Relationship Id="rId1" Type="http://schemas.openxmlformats.org/officeDocument/2006/relationships/notesMaster" Target="../notesMasters/notesMaster1.xml"/></Relationships>
</file>

<file path=ppt/notesSlides/_rels/notesSlide19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1.xml"/><Relationship Id="rId1" Type="http://schemas.openxmlformats.org/officeDocument/2006/relationships/notesMaster" Target="../notesMasters/notesMaster1.xml"/></Relationships>
</file>

<file path=ppt/notesSlides/_rels/notesSlide19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2.xml"/><Relationship Id="rId1" Type="http://schemas.openxmlformats.org/officeDocument/2006/relationships/notesMaster" Target="../notesMasters/notesMaster1.xml"/></Relationships>
</file>

<file path=ppt/notesSlides/_rels/notesSlide19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3.xml"/><Relationship Id="rId1" Type="http://schemas.openxmlformats.org/officeDocument/2006/relationships/notesMaster" Target="../notesMasters/notesMaster1.xml"/></Relationships>
</file>

<file path=ppt/notesSlides/_rels/notesSlide19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4.xml"/><Relationship Id="rId1" Type="http://schemas.openxmlformats.org/officeDocument/2006/relationships/notesMaster" Target="../notesMasters/notesMaster1.xml"/></Relationships>
</file>

<file path=ppt/notesSlides/_rels/notesSlide19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5.xml"/><Relationship Id="rId1" Type="http://schemas.openxmlformats.org/officeDocument/2006/relationships/notesMaster" Target="../notesMasters/notesMaster1.xml"/></Relationships>
</file>

<file path=ppt/notesSlides/_rels/notesSlide19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6.xml"/><Relationship Id="rId1" Type="http://schemas.openxmlformats.org/officeDocument/2006/relationships/notesMaster" Target="../notesMasters/notesMaster1.xml"/></Relationships>
</file>

<file path=ppt/notesSlides/_rels/notesSlide19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7.xml"/><Relationship Id="rId1" Type="http://schemas.openxmlformats.org/officeDocument/2006/relationships/notesMaster" Target="../notesMasters/notesMaster1.xml"/></Relationships>
</file>

<file path=ppt/notesSlides/_rels/notesSlide20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8.xml"/><Relationship Id="rId1" Type="http://schemas.openxmlformats.org/officeDocument/2006/relationships/notesMaster" Target="../notesMasters/notesMaster1.xml"/></Relationships>
</file>

<file path=ppt/notesSlides/_rels/notesSlide20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9.xml"/><Relationship Id="rId1" Type="http://schemas.openxmlformats.org/officeDocument/2006/relationships/notesMaster" Target="../notesMasters/notesMaster1.xml"/></Relationships>
</file>

<file path=ppt/notesSlides/_rels/notesSlide20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0.xml"/><Relationship Id="rId1" Type="http://schemas.openxmlformats.org/officeDocument/2006/relationships/notesMaster" Target="../notesMasters/notesMaster1.xml"/></Relationships>
</file>

<file path=ppt/notesSlides/_rels/notesSlide20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1.xml"/><Relationship Id="rId1" Type="http://schemas.openxmlformats.org/officeDocument/2006/relationships/notesMaster" Target="../notesMasters/notesMaster1.xml"/></Relationships>
</file>

<file path=ppt/notesSlides/_rels/notesSlide20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2.xml"/><Relationship Id="rId1" Type="http://schemas.openxmlformats.org/officeDocument/2006/relationships/notesMaster" Target="../notesMasters/notesMaster1.xml"/></Relationships>
</file>

<file path=ppt/notesSlides/_rels/notesSlide20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3.xml"/><Relationship Id="rId1" Type="http://schemas.openxmlformats.org/officeDocument/2006/relationships/notesMaster" Target="../notesMasters/notesMaster1.xml"/></Relationships>
</file>

<file path=ppt/notesSlides/_rels/notesSlide20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4.xml"/><Relationship Id="rId1" Type="http://schemas.openxmlformats.org/officeDocument/2006/relationships/notesMaster" Target="../notesMasters/notesMaster1.xml"/></Relationships>
</file>

<file path=ppt/notesSlides/_rels/notesSlide20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5.xml"/><Relationship Id="rId1" Type="http://schemas.openxmlformats.org/officeDocument/2006/relationships/notesMaster" Target="../notesMasters/notesMaster1.xml"/></Relationships>
</file>

<file path=ppt/notesSlides/_rels/notesSlide20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6.xml"/><Relationship Id="rId1" Type="http://schemas.openxmlformats.org/officeDocument/2006/relationships/notesMaster" Target="../notesMasters/notesMaster1.xml"/></Relationships>
</file>

<file path=ppt/notesSlides/_rels/notesSlide20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7.xml"/><Relationship Id="rId1" Type="http://schemas.openxmlformats.org/officeDocument/2006/relationships/notesMaster" Target="../notesMasters/notesMaster1.xml"/></Relationships>
</file>

<file path=ppt/notesSlides/_rels/notesSlide2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9.xml"/><Relationship Id="rId1" Type="http://schemas.openxmlformats.org/officeDocument/2006/relationships/notesMaster" Target="../notesMasters/notesMaster1.xml"/></Relationships>
</file>

<file path=ppt/notesSlides/_rels/notesSlide2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0.xml"/><Relationship Id="rId1" Type="http://schemas.openxmlformats.org/officeDocument/2006/relationships/notesMaster" Target="../notesMasters/notesMaster1.xml"/></Relationships>
</file>

<file path=ppt/notesSlides/_rels/notesSlide2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1.xml"/><Relationship Id="rId1" Type="http://schemas.openxmlformats.org/officeDocument/2006/relationships/notesMaster" Target="../notesMasters/notesMaster1.xml"/></Relationships>
</file>

<file path=ppt/notesSlides/_rels/notesSlide2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2.xml"/><Relationship Id="rId1" Type="http://schemas.openxmlformats.org/officeDocument/2006/relationships/notesMaster" Target="../notesMasters/notesMaster1.xml"/></Relationships>
</file>

<file path=ppt/notesSlides/_rels/notesSlide2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3.xml"/><Relationship Id="rId1" Type="http://schemas.openxmlformats.org/officeDocument/2006/relationships/notesMaster" Target="../notesMasters/notesMaster1.xml"/></Relationships>
</file>

<file path=ppt/notesSlides/_rels/notesSlide2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4.xml"/><Relationship Id="rId1" Type="http://schemas.openxmlformats.org/officeDocument/2006/relationships/notesMaster" Target="../notesMasters/notesMaster1.xml"/></Relationships>
</file>

<file path=ppt/notesSlides/_rels/notesSlide2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5.xml"/><Relationship Id="rId1" Type="http://schemas.openxmlformats.org/officeDocument/2006/relationships/notesMaster" Target="../notesMasters/notesMaster1.xml"/></Relationships>
</file>

<file path=ppt/notesSlides/_rels/notesSlide2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6.xml"/><Relationship Id="rId1" Type="http://schemas.openxmlformats.org/officeDocument/2006/relationships/notesMaster" Target="../notesMasters/notesMaster1.xml"/></Relationships>
</file>

<file path=ppt/notesSlides/_rels/notesSlide2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7.xml"/><Relationship Id="rId1" Type="http://schemas.openxmlformats.org/officeDocument/2006/relationships/notesMaster" Target="../notesMasters/notesMaster1.xml"/></Relationships>
</file>

<file path=ppt/notesSlides/_rels/notesSlide2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8.xml"/><Relationship Id="rId1" Type="http://schemas.openxmlformats.org/officeDocument/2006/relationships/notesMaster" Target="../notesMasters/notesMaster1.xml"/></Relationships>
</file>

<file path=ppt/notesSlides/_rels/notesSlide2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9.xml"/><Relationship Id="rId1" Type="http://schemas.openxmlformats.org/officeDocument/2006/relationships/notesMaster" Target="../notesMasters/notesMaster1.xml"/></Relationships>
</file>

<file path=ppt/notesSlides/_rels/notesSlide2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0.xml"/><Relationship Id="rId1" Type="http://schemas.openxmlformats.org/officeDocument/2006/relationships/notesMaster" Target="../notesMasters/notesMaster1.xml"/></Relationships>
</file>

<file path=ppt/notesSlides/_rels/notesSlide2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1.xml"/><Relationship Id="rId1" Type="http://schemas.openxmlformats.org/officeDocument/2006/relationships/notesMaster" Target="../notesMasters/notesMaster1.xml"/></Relationships>
</file>

<file path=ppt/notesSlides/_rels/notesSlide2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2.xml"/><Relationship Id="rId1" Type="http://schemas.openxmlformats.org/officeDocument/2006/relationships/notesMaster" Target="../notesMasters/notesMaster1.xml"/></Relationships>
</file>

<file path=ppt/notesSlides/_rels/notesSlide2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3.xml"/><Relationship Id="rId1" Type="http://schemas.openxmlformats.org/officeDocument/2006/relationships/notesMaster" Target="../notesMasters/notesMaster1.xml"/></Relationships>
</file>

<file path=ppt/notesSlides/_rels/notesSlide2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4.xml"/><Relationship Id="rId1" Type="http://schemas.openxmlformats.org/officeDocument/2006/relationships/notesMaster" Target="../notesMasters/notesMaster1.xml"/></Relationships>
</file>

<file path=ppt/notesSlides/_rels/notesSlide2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5.xml"/><Relationship Id="rId1" Type="http://schemas.openxmlformats.org/officeDocument/2006/relationships/notesMaster" Target="../notesMasters/notesMaster1.xml"/></Relationships>
</file>

<file path=ppt/notesSlides/_rels/notesSlide2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6.xml"/><Relationship Id="rId1" Type="http://schemas.openxmlformats.org/officeDocument/2006/relationships/notesMaster" Target="../notesMasters/notesMaster1.xml"/></Relationships>
</file>

<file path=ppt/notesSlides/_rels/notesSlide2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7.xml"/><Relationship Id="rId1" Type="http://schemas.openxmlformats.org/officeDocument/2006/relationships/notesMaster" Target="../notesMasters/notesMaster1.xml"/></Relationships>
</file>

<file path=ppt/notesSlides/_rels/notesSlide2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8.xml"/><Relationship Id="rId1" Type="http://schemas.openxmlformats.org/officeDocument/2006/relationships/notesMaster" Target="../notesMasters/notesMaster1.xml"/></Relationships>
</file>

<file path=ppt/notesSlides/_rels/notesSlide2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9.xml"/><Relationship Id="rId1" Type="http://schemas.openxmlformats.org/officeDocument/2006/relationships/notesMaster" Target="../notesMasters/notesMaster1.xml"/></Relationships>
</file>

<file path=ppt/notesSlides/_rels/notesSlide2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0.xml"/><Relationship Id="rId1" Type="http://schemas.openxmlformats.org/officeDocument/2006/relationships/notesMaster" Target="../notesMasters/notesMaster1.xml"/></Relationships>
</file>

<file path=ppt/notesSlides/_rels/notesSlide2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1.xml"/><Relationship Id="rId1" Type="http://schemas.openxmlformats.org/officeDocument/2006/relationships/notesMaster" Target="../notesMasters/notesMaster1.xml"/></Relationships>
</file>

<file path=ppt/notesSlides/_rels/notesSlide2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2.xml"/><Relationship Id="rId1" Type="http://schemas.openxmlformats.org/officeDocument/2006/relationships/notesMaster" Target="../notesMasters/notesMaster1.xml"/></Relationships>
</file>

<file path=ppt/notesSlides/_rels/notesSlide2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3.xml"/><Relationship Id="rId1" Type="http://schemas.openxmlformats.org/officeDocument/2006/relationships/notesMaster" Target="../notesMasters/notesMaster1.xml"/></Relationships>
</file>

<file path=ppt/notesSlides/_rels/notesSlide2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4.xml"/><Relationship Id="rId1" Type="http://schemas.openxmlformats.org/officeDocument/2006/relationships/notesMaster" Target="../notesMasters/notesMaster1.xml"/></Relationships>
</file>

<file path=ppt/notesSlides/_rels/notesSlide2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5.xml"/><Relationship Id="rId1" Type="http://schemas.openxmlformats.org/officeDocument/2006/relationships/notesMaster" Target="../notesMasters/notesMaster1.xml"/></Relationships>
</file>

<file path=ppt/notesSlides/_rels/notesSlide2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6.xml"/><Relationship Id="rId1" Type="http://schemas.openxmlformats.org/officeDocument/2006/relationships/notesMaster" Target="../notesMasters/notesMaster1.xml"/></Relationships>
</file>

<file path=ppt/notesSlides/_rels/notesSlide2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7.xml"/><Relationship Id="rId1" Type="http://schemas.openxmlformats.org/officeDocument/2006/relationships/notesMaster" Target="../notesMasters/notesMaster1.xml"/></Relationships>
</file>

<file path=ppt/notesSlides/_rels/notesSlide2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8.xml"/><Relationship Id="rId1" Type="http://schemas.openxmlformats.org/officeDocument/2006/relationships/notesMaster" Target="../notesMasters/notesMaster1.xml"/></Relationships>
</file>

<file path=ppt/notesSlides/_rels/notesSlide2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9.xml"/><Relationship Id="rId1" Type="http://schemas.openxmlformats.org/officeDocument/2006/relationships/notesMaster" Target="../notesMasters/notesMaster1.xml"/></Relationships>
</file>

<file path=ppt/notesSlides/_rels/notesSlide2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0.xml"/><Relationship Id="rId1" Type="http://schemas.openxmlformats.org/officeDocument/2006/relationships/notesMaster" Target="../notesMasters/notesMaster1.xml"/></Relationships>
</file>

<file path=ppt/notesSlides/_rels/notesSlide2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1.xml"/><Relationship Id="rId1" Type="http://schemas.openxmlformats.org/officeDocument/2006/relationships/notesMaster" Target="../notesMasters/notesMaster1.xml"/></Relationships>
</file>

<file path=ppt/notesSlides/_rels/notesSlide2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2.xml"/><Relationship Id="rId1" Type="http://schemas.openxmlformats.org/officeDocument/2006/relationships/notesMaster" Target="../notesMasters/notesMaster1.xml"/></Relationships>
</file>

<file path=ppt/notesSlides/_rels/notesSlide2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3.xml"/><Relationship Id="rId1" Type="http://schemas.openxmlformats.org/officeDocument/2006/relationships/notesMaster" Target="../notesMasters/notesMaster1.xml"/></Relationships>
</file>

<file path=ppt/notesSlides/_rels/notesSlide2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4.xml"/><Relationship Id="rId1" Type="http://schemas.openxmlformats.org/officeDocument/2006/relationships/notesMaster" Target="../notesMasters/notesMaster1.xml"/></Relationships>
</file>

<file path=ppt/notesSlides/_rels/notesSlide2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5.xml"/><Relationship Id="rId1" Type="http://schemas.openxmlformats.org/officeDocument/2006/relationships/notesMaster" Target="../notesMasters/notesMaster1.xml"/></Relationships>
</file>

<file path=ppt/notesSlides/_rels/notesSlide2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6.xml"/><Relationship Id="rId1" Type="http://schemas.openxmlformats.org/officeDocument/2006/relationships/notesMaster" Target="../notesMasters/notesMaster1.xml"/></Relationships>
</file>

<file path=ppt/notesSlides/_rels/notesSlide2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7.xml"/><Relationship Id="rId1" Type="http://schemas.openxmlformats.org/officeDocument/2006/relationships/notesMaster" Target="../notesMasters/notesMaster1.xml"/></Relationships>
</file>

<file path=ppt/notesSlides/_rels/notesSlide2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8.xml"/><Relationship Id="rId1" Type="http://schemas.openxmlformats.org/officeDocument/2006/relationships/notesMaster" Target="../notesMasters/notesMaster1.xml"/></Relationships>
</file>

<file path=ppt/notesSlides/_rels/notesSlide2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9.xml"/><Relationship Id="rId1" Type="http://schemas.openxmlformats.org/officeDocument/2006/relationships/notesMaster" Target="../notesMasters/notesMaster1.xml"/></Relationships>
</file>

<file path=ppt/notesSlides/_rels/notesSlide2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0.xml"/><Relationship Id="rId1" Type="http://schemas.openxmlformats.org/officeDocument/2006/relationships/notesMaster" Target="../notesMasters/notesMaster1.xml"/></Relationships>
</file>

<file path=ppt/notesSlides/_rels/notesSlide2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1.xml"/><Relationship Id="rId1" Type="http://schemas.openxmlformats.org/officeDocument/2006/relationships/notesMaster" Target="../notesMasters/notesMaster1.xml"/></Relationships>
</file>

<file path=ppt/notesSlides/_rels/notesSlide2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2.xml"/><Relationship Id="rId1" Type="http://schemas.openxmlformats.org/officeDocument/2006/relationships/notesMaster" Target="../notesMasters/notesMaster1.xml"/></Relationships>
</file>

<file path=ppt/notesSlides/_rels/notesSlide2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3.xml"/><Relationship Id="rId1" Type="http://schemas.openxmlformats.org/officeDocument/2006/relationships/notesMaster" Target="../notesMasters/notesMaster1.xml"/></Relationships>
</file>

<file path=ppt/notesSlides/_rels/notesSlide2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4.xml"/><Relationship Id="rId1" Type="http://schemas.openxmlformats.org/officeDocument/2006/relationships/notesMaster" Target="../notesMasters/notesMaster1.xml"/></Relationships>
</file>

<file path=ppt/notesSlides/_rels/notesSlide2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5.xml"/><Relationship Id="rId1" Type="http://schemas.openxmlformats.org/officeDocument/2006/relationships/notesMaster" Target="../notesMasters/notesMaster1.xml"/></Relationships>
</file>

<file path=ppt/notesSlides/_rels/notesSlide2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6.xml"/><Relationship Id="rId1" Type="http://schemas.openxmlformats.org/officeDocument/2006/relationships/notesMaster" Target="../notesMasters/notesMaster1.xml"/></Relationships>
</file>

<file path=ppt/notesSlides/_rels/notesSlide2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7.xml"/><Relationship Id="rId1" Type="http://schemas.openxmlformats.org/officeDocument/2006/relationships/notesMaster" Target="../notesMasters/notesMaster1.xml"/></Relationships>
</file>

<file path=ppt/notesSlides/_rels/notesSlide2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8.xml"/><Relationship Id="rId1" Type="http://schemas.openxmlformats.org/officeDocument/2006/relationships/notesMaster" Target="../notesMasters/notesMaster1.xml"/></Relationships>
</file>

<file path=ppt/notesSlides/_rels/notesSlide2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9.xml"/><Relationship Id="rId1" Type="http://schemas.openxmlformats.org/officeDocument/2006/relationships/notesMaster" Target="../notesMasters/notesMaster1.xml"/></Relationships>
</file>

<file path=ppt/notesSlides/_rels/notesSlide2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0.xml"/><Relationship Id="rId1" Type="http://schemas.openxmlformats.org/officeDocument/2006/relationships/notesMaster" Target="../notesMasters/notesMaster1.xml"/></Relationships>
</file>

<file path=ppt/notesSlides/_rels/notesSlide2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1.xml"/><Relationship Id="rId1" Type="http://schemas.openxmlformats.org/officeDocument/2006/relationships/notesMaster" Target="../notesMasters/notesMaster1.xml"/></Relationships>
</file>

<file path=ppt/notesSlides/_rels/notesSlide2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2.xml"/><Relationship Id="rId1" Type="http://schemas.openxmlformats.org/officeDocument/2006/relationships/notesMaster" Target="../notesMasters/notesMaster1.xml"/></Relationships>
</file>

<file path=ppt/notesSlides/_rels/notesSlide2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3.xml"/><Relationship Id="rId1" Type="http://schemas.openxmlformats.org/officeDocument/2006/relationships/notesMaster" Target="../notesMasters/notesMaster1.xml"/></Relationships>
</file>

<file path=ppt/notesSlides/_rels/notesSlide2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6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166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6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269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7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371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7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473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76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7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678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8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781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8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883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8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985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8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985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088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9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190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6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269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9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293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9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395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9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497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0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0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702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0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805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0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907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0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009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1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112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214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1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317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419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2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521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4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2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726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2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829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3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931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033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3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136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3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238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341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4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443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4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443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4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545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48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750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853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5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955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5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057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160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262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3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238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365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467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569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2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7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774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877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979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8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081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184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286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389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491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593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6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98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901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0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003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0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105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0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208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310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1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413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1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515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1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617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0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2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822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2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925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2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027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129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3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232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3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334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3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437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7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3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539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7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4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641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7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4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8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4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846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8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4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949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8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5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051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8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5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153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8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5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256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8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5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358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8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6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461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8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894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8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3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437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8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6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563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9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665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9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68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9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7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870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9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7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973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9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7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075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9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7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177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9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8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280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9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8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382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9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8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485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9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8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587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0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8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382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0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8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485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0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8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587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0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8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689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0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8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689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0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2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0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2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0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2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0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894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0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9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997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9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099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0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201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304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0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406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0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509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1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611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1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713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16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1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918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2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021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2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123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2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225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2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328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3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430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3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533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3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635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3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737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0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4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942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659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2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021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4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045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4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147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4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249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5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352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5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352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5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454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5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557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659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659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6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761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4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6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966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6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069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7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171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7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273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7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376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7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478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8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581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8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683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8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785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6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966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88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88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9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990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9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093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9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093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9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195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9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297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0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400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0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502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0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605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0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707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0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707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0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707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0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707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0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707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0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707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2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014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1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117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219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2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424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7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2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526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7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2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629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7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8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833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7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6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7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3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038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7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141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7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4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243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8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4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345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8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4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448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8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550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8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653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8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653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8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75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755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8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5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857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8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0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8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062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8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165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9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267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9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472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9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57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574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9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6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677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9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7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779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9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8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881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9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4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9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2086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9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7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2701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19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4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345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20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1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2189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20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2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2291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20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2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2291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20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2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2291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20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2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2291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20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2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2291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20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2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2291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20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2393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20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49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2496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20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5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2598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2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7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2701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2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80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2803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2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90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2905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2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08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2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110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2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21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213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2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110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2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1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315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2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41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417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2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5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520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2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62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622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2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72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725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2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2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827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2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9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929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2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2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2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13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134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2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23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237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2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33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339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2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44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441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2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5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544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2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64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646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2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74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749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2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5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544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2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95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953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2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56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2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67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670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2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13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134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2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15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158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2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26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261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2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36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363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2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36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363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2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4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465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2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56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568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2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56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568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2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67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670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2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77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773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2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87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875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2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97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977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2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0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2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18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182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2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18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182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2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8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285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2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38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387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2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48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489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2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9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592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2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6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694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2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79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797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2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89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899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2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00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001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2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4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2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20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206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2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00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001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2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00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001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2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00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001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2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00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001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notesSlides/notesSlide2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7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473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A98BC8CC-0269-4CDC-9F60-C4C3D681C5D1}" type="datetime4">
              <a:rPr lang="nl-NL" smtClean="0"/>
              <a:pPr>
                <a:defRPr/>
              </a:pPr>
              <a:t>30 maart 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Harry Broeders</a:t>
            </a:r>
            <a:endParaRPr lang="en-GB"/>
          </a:p>
        </p:txBody>
      </p:sp>
      <p:sp>
        <p:nvSpPr>
          <p:cNvPr id="4" name="Tijdelijke aanduiding voor koptekst 3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OGOPRG</a:t>
            </a:r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1" descr="Logo-n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6813" y="5951538"/>
            <a:ext cx="253365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4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33375"/>
            <a:ext cx="8496300" cy="424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8BA3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4841" name="Rectangle 25"/>
          <p:cNvSpPr>
            <a:spLocks noGrp="1" noChangeArrowheads="1"/>
          </p:cNvSpPr>
          <p:nvPr>
            <p:ph type="ctrTitle" sz="quarter"/>
          </p:nvPr>
        </p:nvSpPr>
        <p:spPr>
          <a:xfrm>
            <a:off x="358775" y="4767263"/>
            <a:ext cx="8461375" cy="809625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3600"/>
            </a:lvl1pPr>
          </a:lstStyle>
          <a:p>
            <a:pPr lvl="0"/>
            <a:r>
              <a:rPr lang="en-GB" noProof="0" smtClean="0"/>
              <a:t>Titel</a:t>
            </a:r>
          </a:p>
        </p:txBody>
      </p:sp>
      <p:sp>
        <p:nvSpPr>
          <p:cNvPr id="34842" name="Rectangle 2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358775" y="5792788"/>
            <a:ext cx="5757863" cy="719137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0" indent="0">
              <a:buFont typeface="Wingdings" pitchFamily="2" charset="2"/>
              <a:buNone/>
              <a:defRPr sz="3600" b="1"/>
            </a:lvl1pPr>
          </a:lstStyle>
          <a:p>
            <a:pPr lvl="0"/>
            <a:r>
              <a:rPr lang="en-GB" noProof="0" smtClean="0"/>
              <a:t>Ondertitel</a:t>
            </a:r>
          </a:p>
        </p:txBody>
      </p:sp>
    </p:spTree>
    <p:extLst>
      <p:ext uri="{BB962C8B-B14F-4D97-AF65-F5344CB8AC3E}">
        <p14:creationId xmlns:p14="http://schemas.microsoft.com/office/powerpoint/2010/main" val="17556184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Klik om de stijl te bewerken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dirty="0" smtClean="0"/>
              <a:t>Klik om de modelstijlen te bewerken</a:t>
            </a:r>
          </a:p>
          <a:p>
            <a:pPr lvl="1"/>
            <a:r>
              <a:rPr lang="nl-NL" dirty="0" smtClean="0"/>
              <a:t>Tweede niveau</a:t>
            </a:r>
          </a:p>
          <a:p>
            <a:pPr lvl="2"/>
            <a:r>
              <a:rPr lang="nl-NL" dirty="0" smtClean="0"/>
              <a:t>Derde niveau</a:t>
            </a:r>
          </a:p>
          <a:p>
            <a:pPr lvl="3"/>
            <a:r>
              <a:rPr lang="nl-NL" dirty="0" smtClean="0"/>
              <a:t>Vierde niveau</a:t>
            </a:r>
          </a:p>
          <a:p>
            <a:pPr lvl="4"/>
            <a:r>
              <a:rPr lang="nl-NL" dirty="0" smtClean="0"/>
              <a:t>Vijfde niveau</a:t>
            </a:r>
            <a:endParaRPr lang="nl-NL" dirty="0"/>
          </a:p>
        </p:txBody>
      </p:sp>
      <p:sp>
        <p:nvSpPr>
          <p:cNvPr id="4" name="Rectangle 39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fld id="{D2A42F0C-68A5-4EB1-91AA-70DE4C54FB1B}" type="slidenum">
              <a:rPr lang="en-US" smtClean="0"/>
              <a:pPr>
                <a:defRPr/>
              </a:pPr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54775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358775" y="1268413"/>
            <a:ext cx="4133850" cy="52562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5025" y="1268413"/>
            <a:ext cx="4135438" cy="52562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Rectangle 39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DD0240-9287-41EA-83F6-C4249387DA72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51584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Rectangle 39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9383D3-B8E0-475E-B312-B5A74E378F47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2483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el, tekst en inhou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58775" y="358775"/>
            <a:ext cx="8421688" cy="684213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sz="half" idx="1"/>
          </p:nvPr>
        </p:nvSpPr>
        <p:spPr>
          <a:xfrm>
            <a:off x="358775" y="1268413"/>
            <a:ext cx="4133850" cy="5256212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5025" y="1268413"/>
            <a:ext cx="4135438" cy="5256212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Rectangle 39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870C68-C3C1-42FD-A7D8-A3A9BEDB28D3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53928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el, tekst en 2 inhoudselemen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58775" y="358775"/>
            <a:ext cx="8421688" cy="684213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sz="half" idx="1"/>
          </p:nvPr>
        </p:nvSpPr>
        <p:spPr>
          <a:xfrm>
            <a:off x="358775" y="1268413"/>
            <a:ext cx="4133850" cy="5256212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quarter" idx="2"/>
          </p:nvPr>
        </p:nvSpPr>
        <p:spPr>
          <a:xfrm>
            <a:off x="4645025" y="1268413"/>
            <a:ext cx="4135438" cy="2551112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inhoud 4"/>
          <p:cNvSpPr>
            <a:spLocks noGrp="1"/>
          </p:cNvSpPr>
          <p:nvPr>
            <p:ph sz="quarter" idx="3"/>
          </p:nvPr>
        </p:nvSpPr>
        <p:spPr>
          <a:xfrm>
            <a:off x="4645025" y="3971925"/>
            <a:ext cx="4135438" cy="2552700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6" name="Rectangle 39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5DC425-7BF5-4C97-B6A8-1ABDA605E7AB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37826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992807-2B34-46D1-B2AC-204A347C1E10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74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358775" y="1268413"/>
            <a:ext cx="4133850" cy="52562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5025" y="1268413"/>
            <a:ext cx="4135438" cy="52562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73A8C7-A9F8-4848-ACE3-9920E4C29100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38097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3E04E7-EE0B-457D-9E28-084ADD0F193F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98830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1" descr="Logo-n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6813" y="5951538"/>
            <a:ext cx="253365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4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33375"/>
            <a:ext cx="8496300" cy="424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8BA3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4841" name="Rectangle 25"/>
          <p:cNvSpPr>
            <a:spLocks noGrp="1" noChangeArrowheads="1"/>
          </p:cNvSpPr>
          <p:nvPr>
            <p:ph type="ctrTitle" sz="quarter"/>
          </p:nvPr>
        </p:nvSpPr>
        <p:spPr>
          <a:xfrm>
            <a:off x="358775" y="4767263"/>
            <a:ext cx="8461375" cy="809625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3600"/>
            </a:lvl1pPr>
          </a:lstStyle>
          <a:p>
            <a:pPr lvl="0"/>
            <a:r>
              <a:rPr lang="en-GB" noProof="0" smtClean="0"/>
              <a:t>Titel</a:t>
            </a:r>
          </a:p>
        </p:txBody>
      </p:sp>
      <p:sp>
        <p:nvSpPr>
          <p:cNvPr id="34842" name="Rectangle 2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358775" y="5792788"/>
            <a:ext cx="5757863" cy="719137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0" indent="0">
              <a:buFont typeface="Wingdings" pitchFamily="2" charset="2"/>
              <a:buNone/>
              <a:defRPr sz="3600" b="1"/>
            </a:lvl1pPr>
          </a:lstStyle>
          <a:p>
            <a:pPr lvl="0"/>
            <a:r>
              <a:rPr lang="en-GB" noProof="0" smtClean="0"/>
              <a:t>Ondertitel</a:t>
            </a:r>
          </a:p>
        </p:txBody>
      </p:sp>
    </p:spTree>
    <p:extLst>
      <p:ext uri="{BB962C8B-B14F-4D97-AF65-F5344CB8AC3E}">
        <p14:creationId xmlns:p14="http://schemas.microsoft.com/office/powerpoint/2010/main" val="34816326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1.vml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2.jpe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oleObject" Target="../embeddings/oleObject1.bin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9.xml"/><Relationship Id="rId7" Type="http://schemas.openxmlformats.org/officeDocument/2006/relationships/oleObject" Target="../embeddings/oleObject2.bin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vmlDrawing" Target="../drawings/vmlDrawing2.v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0.xml"/><Relationship Id="rId9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6"/>
          <p:cNvSpPr>
            <a:spLocks noGrp="1" noChangeArrowheads="1"/>
          </p:cNvSpPr>
          <p:nvPr>
            <p:ph type="title"/>
          </p:nvPr>
        </p:nvSpPr>
        <p:spPr bwMode="auto">
          <a:xfrm>
            <a:off x="358775" y="358775"/>
            <a:ext cx="8421688" cy="684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Titel</a:t>
            </a:r>
          </a:p>
        </p:txBody>
      </p:sp>
      <p:sp>
        <p:nvSpPr>
          <p:cNvPr id="1027" name="Rectangle 27"/>
          <p:cNvSpPr>
            <a:spLocks noGrp="1" noChangeArrowheads="1"/>
          </p:cNvSpPr>
          <p:nvPr>
            <p:ph type="body" idx="1"/>
          </p:nvPr>
        </p:nvSpPr>
        <p:spPr bwMode="auto">
          <a:xfrm>
            <a:off x="358775" y="1268413"/>
            <a:ext cx="8421688" cy="525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dirty="0" smtClean="0"/>
              <a:t>Klik om de opmaakprofielen van de </a:t>
            </a:r>
            <a:r>
              <a:rPr lang="nl-NL" dirty="0" err="1" smtClean="0"/>
              <a:t>modeltekst</a:t>
            </a:r>
            <a:r>
              <a:rPr lang="nl-NL" dirty="0" smtClean="0"/>
              <a:t> te bewerken</a:t>
            </a:r>
          </a:p>
          <a:p>
            <a:pPr lvl="1"/>
            <a:r>
              <a:rPr lang="nl-NL" dirty="0" smtClean="0"/>
              <a:t>Tweede niveau</a:t>
            </a:r>
          </a:p>
          <a:p>
            <a:pPr lvl="2"/>
            <a:r>
              <a:rPr lang="nl-NL" dirty="0" smtClean="0"/>
              <a:t>Derde niveau</a:t>
            </a:r>
          </a:p>
          <a:p>
            <a:pPr lvl="3"/>
            <a:r>
              <a:rPr lang="nl-NL" dirty="0" smtClean="0"/>
              <a:t>Vierde niveau</a:t>
            </a:r>
          </a:p>
          <a:p>
            <a:pPr lvl="4"/>
            <a:r>
              <a:rPr lang="nl-NL" dirty="0" smtClean="0"/>
              <a:t>Vijfde niveau</a:t>
            </a:r>
          </a:p>
        </p:txBody>
      </p:sp>
      <p:sp>
        <p:nvSpPr>
          <p:cNvPr id="1028" name="Line 34"/>
          <p:cNvSpPr>
            <a:spLocks noChangeShapeType="1"/>
          </p:cNvSpPr>
          <p:nvPr/>
        </p:nvSpPr>
        <p:spPr bwMode="auto">
          <a:xfrm>
            <a:off x="323850" y="1052513"/>
            <a:ext cx="8424863" cy="0"/>
          </a:xfrm>
          <a:prstGeom prst="line">
            <a:avLst/>
          </a:prstGeom>
          <a:noFill/>
          <a:ln w="5715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 anchor="ctr">
            <a:spAutoFit/>
          </a:bodyPr>
          <a:lstStyle/>
          <a:p>
            <a:endParaRPr lang="nl-NL" dirty="0">
              <a:latin typeface="Calibri" pitchFamily="34" charset="0"/>
            </a:endParaRPr>
          </a:p>
        </p:txBody>
      </p:sp>
      <p:graphicFrame>
        <p:nvGraphicFramePr>
          <p:cNvPr id="1029" name="Object 38"/>
          <p:cNvGraphicFramePr>
            <a:graphicFrameLocks noChangeAspect="1"/>
          </p:cNvGraphicFramePr>
          <p:nvPr/>
        </p:nvGraphicFramePr>
        <p:xfrm>
          <a:off x="7956550" y="333375"/>
          <a:ext cx="812800" cy="534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5" name="Tekening" r:id="rId9" imgW="809623" imgH="533541" progId="WPDraw30.Drawing">
                  <p:embed/>
                </p:oleObj>
              </mc:Choice>
              <mc:Fallback>
                <p:oleObj name="Tekening" r:id="rId9" imgW="809623" imgH="533541" progId="WPDraw30.Drawing">
                  <p:embed/>
                  <p:pic>
                    <p:nvPicPr>
                      <p:cNvPr id="0" name="Object 3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56550" y="333375"/>
                        <a:ext cx="812800" cy="5349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8575" algn="ctr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30" name="Picture 33" descr="Logo-ned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6176963"/>
            <a:ext cx="2047875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831" name="Rectangle 3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77050" y="6165850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SzTx/>
              <a:buFontTx/>
              <a:buNone/>
              <a:defRPr kumimoji="0" sz="1600" smtClean="0">
                <a:solidFill>
                  <a:schemeClr val="tx1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B3361156-253F-44F0-82B4-8ACA355DE45B}" type="slidenum">
              <a:rPr lang="en-US" smtClean="0"/>
              <a:pPr>
                <a:defRPr/>
              </a:pPr>
              <a:t>‹nr.›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678" r:id="rId2"/>
    <p:sldLayoutId id="2147483680" r:id="rId3"/>
    <p:sldLayoutId id="2147483682" r:id="rId4"/>
    <p:sldLayoutId id="2147483688" r:id="rId5"/>
    <p:sldLayoutId id="2147483689" r:id="rId6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4800" b="1">
          <a:solidFill>
            <a:schemeClr val="hlink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4800" b="1">
          <a:solidFill>
            <a:schemeClr val="hlink"/>
          </a:solidFill>
          <a:latin typeface="Univers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4800" b="1">
          <a:solidFill>
            <a:schemeClr val="hlink"/>
          </a:solidFill>
          <a:latin typeface="Univers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4800" b="1">
          <a:solidFill>
            <a:schemeClr val="hlink"/>
          </a:solidFill>
          <a:latin typeface="Univers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4800" b="1">
          <a:solidFill>
            <a:schemeClr val="hlink"/>
          </a:solidFill>
          <a:latin typeface="Univers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kumimoji="1" sz="4800" b="1">
          <a:solidFill>
            <a:schemeClr val="hlink"/>
          </a:solidFill>
          <a:latin typeface="Univers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kumimoji="1" sz="4800" b="1">
          <a:solidFill>
            <a:schemeClr val="hlink"/>
          </a:solidFill>
          <a:latin typeface="Univers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kumimoji="1" sz="4800" b="1">
          <a:solidFill>
            <a:schemeClr val="hlink"/>
          </a:solidFill>
          <a:latin typeface="Univers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kumimoji="1" sz="4800" b="1">
          <a:solidFill>
            <a:schemeClr val="hlink"/>
          </a:solidFill>
          <a:latin typeface="Univers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90000"/>
        <a:buFont typeface="Wingdings" pitchFamily="2" charset="2"/>
        <a:buChar char="l"/>
        <a:defRPr kumimoji="1"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90000"/>
        <a:buFont typeface="Wingdings" pitchFamily="2" charset="2"/>
        <a:buChar char="l"/>
        <a:defRPr kumimoji="1"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Char char="l"/>
        <a:defRPr kumimoji="1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90000"/>
        <a:buFont typeface="Wingdings" pitchFamily="2" charset="2"/>
        <a:buChar char="l"/>
        <a:defRPr kumimoji="1" sz="16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90000"/>
        <a:buFont typeface="Wingdings" pitchFamily="2" charset="2"/>
        <a:buChar char="l"/>
        <a:defRPr kumimoji="1" sz="14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90000"/>
        <a:buFont typeface="Wingdings" pitchFamily="2" charset="2"/>
        <a:buChar char="l"/>
        <a:defRPr kumimoji="1" sz="14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90000"/>
        <a:buFont typeface="Wingdings" pitchFamily="2" charset="2"/>
        <a:buChar char="l"/>
        <a:defRPr kumimoji="1" sz="14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90000"/>
        <a:buFont typeface="Wingdings" pitchFamily="2" charset="2"/>
        <a:buChar char="l"/>
        <a:defRPr kumimoji="1" sz="14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90000"/>
        <a:buFont typeface="Wingdings" pitchFamily="2" charset="2"/>
        <a:buChar char="l"/>
        <a:defRPr kumimoji="1" sz="1400">
          <a:solidFill>
            <a:schemeClr val="tx1"/>
          </a:solidFill>
          <a:latin typeface="+mn-lt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58775" y="358775"/>
            <a:ext cx="8421688" cy="684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dirty="0" smtClean="0"/>
              <a:t>Titel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58775" y="1268413"/>
            <a:ext cx="8421688" cy="525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dirty="0" smtClean="0"/>
              <a:t>Klik om de opmaakprofielen van de </a:t>
            </a:r>
            <a:r>
              <a:rPr lang="nl-NL" dirty="0" err="1" smtClean="0"/>
              <a:t>modeltekst</a:t>
            </a:r>
            <a:r>
              <a:rPr lang="nl-NL" dirty="0" smtClean="0"/>
              <a:t> te bewerken</a:t>
            </a:r>
          </a:p>
          <a:p>
            <a:pPr lvl="1"/>
            <a:r>
              <a:rPr lang="nl-NL" dirty="0" smtClean="0"/>
              <a:t>Tweede niveau</a:t>
            </a:r>
          </a:p>
          <a:p>
            <a:pPr lvl="2"/>
            <a:r>
              <a:rPr lang="nl-NL" dirty="0" smtClean="0"/>
              <a:t>Derde niveau</a:t>
            </a:r>
          </a:p>
          <a:p>
            <a:pPr lvl="3"/>
            <a:r>
              <a:rPr lang="nl-NL" dirty="0" smtClean="0"/>
              <a:t>Vierde niveau</a:t>
            </a:r>
          </a:p>
          <a:p>
            <a:pPr lvl="4"/>
            <a:r>
              <a:rPr lang="nl-NL" dirty="0" smtClean="0"/>
              <a:t>Vijfde niveau</a:t>
            </a:r>
          </a:p>
        </p:txBody>
      </p:sp>
      <p:sp>
        <p:nvSpPr>
          <p:cNvPr id="2052" name="Line 5"/>
          <p:cNvSpPr>
            <a:spLocks noChangeShapeType="1"/>
          </p:cNvSpPr>
          <p:nvPr/>
        </p:nvSpPr>
        <p:spPr bwMode="auto">
          <a:xfrm>
            <a:off x="323850" y="1052513"/>
            <a:ext cx="8424863" cy="0"/>
          </a:xfrm>
          <a:prstGeom prst="line">
            <a:avLst/>
          </a:prstGeom>
          <a:noFill/>
          <a:ln w="5715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 anchor="ctr">
            <a:spAutoFit/>
          </a:bodyPr>
          <a:lstStyle/>
          <a:p>
            <a:endParaRPr lang="nl-NL" dirty="0">
              <a:latin typeface="Calibri" pitchFamily="34" charset="0"/>
            </a:endParaRPr>
          </a:p>
        </p:txBody>
      </p:sp>
      <p:graphicFrame>
        <p:nvGraphicFramePr>
          <p:cNvPr id="2053" name="Object 8"/>
          <p:cNvGraphicFramePr>
            <a:graphicFrameLocks noChangeAspect="1"/>
          </p:cNvGraphicFramePr>
          <p:nvPr userDrawn="1"/>
        </p:nvGraphicFramePr>
        <p:xfrm>
          <a:off x="8045450" y="115888"/>
          <a:ext cx="695325" cy="792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8" name="Tekening" r:id="rId7" imgW="885864" imgH="1009699" progId="WPDraw30.Drawing">
                  <p:embed/>
                </p:oleObj>
              </mc:Choice>
              <mc:Fallback>
                <p:oleObj name="Tekening" r:id="rId7" imgW="885864" imgH="1009699" progId="WPDraw30.Drawing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45450" y="115888"/>
                        <a:ext cx="695325" cy="792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8575" algn="ctr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054" name="Picture 6" descr="Logo-ned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6176963"/>
            <a:ext cx="2047875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9273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77050" y="6165850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SzTx/>
              <a:buFontTx/>
              <a:buNone/>
              <a:defRPr kumimoji="0" sz="1600" smtClean="0">
                <a:solidFill>
                  <a:schemeClr val="tx1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E4853639-3723-4C19-A5F6-1A67EE782B9D}" type="slidenum">
              <a:rPr lang="en-US" smtClean="0"/>
              <a:pPr>
                <a:defRPr/>
              </a:pPr>
              <a:t>‹nr.›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3" r:id="rId2"/>
    <p:sldLayoutId id="2147483695" r:id="rId3"/>
    <p:sldLayoutId id="2147483702" r:id="rId4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4800" b="1">
          <a:solidFill>
            <a:schemeClr val="hlink"/>
          </a:solidFill>
          <a:latin typeface="Calibri" pitchFamily="34" charset="0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4800" b="1">
          <a:solidFill>
            <a:schemeClr val="hlink"/>
          </a:solidFill>
          <a:latin typeface="Univers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4800" b="1">
          <a:solidFill>
            <a:schemeClr val="hlink"/>
          </a:solidFill>
          <a:latin typeface="Univers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4800" b="1">
          <a:solidFill>
            <a:schemeClr val="hlink"/>
          </a:solidFill>
          <a:latin typeface="Univers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4800" b="1">
          <a:solidFill>
            <a:schemeClr val="hlink"/>
          </a:solidFill>
          <a:latin typeface="Univers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4800" b="1">
          <a:solidFill>
            <a:schemeClr val="hlink"/>
          </a:solidFill>
          <a:latin typeface="Univers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4800" b="1">
          <a:solidFill>
            <a:schemeClr val="hlink"/>
          </a:solidFill>
          <a:latin typeface="Univers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4800" b="1">
          <a:solidFill>
            <a:schemeClr val="hlink"/>
          </a:solidFill>
          <a:latin typeface="Univers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4800" b="1">
          <a:solidFill>
            <a:schemeClr val="hlink"/>
          </a:solidFill>
          <a:latin typeface="Univers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90000"/>
        <a:buFont typeface="Wingdings" pitchFamily="2" charset="2"/>
        <a:buChar char="l"/>
        <a:defRPr kumimoji="1" sz="2800">
          <a:solidFill>
            <a:schemeClr val="tx1"/>
          </a:solidFill>
          <a:latin typeface="Calibri" pitchFamily="34" charset="0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90000"/>
        <a:buFont typeface="Wingdings" pitchFamily="2" charset="2"/>
        <a:buChar char="l"/>
        <a:defRPr kumimoji="1" sz="2400">
          <a:solidFill>
            <a:schemeClr val="tx1"/>
          </a:solidFill>
          <a:latin typeface="Calibri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Char char="l"/>
        <a:defRPr kumimoji="1">
          <a:solidFill>
            <a:schemeClr val="tx1"/>
          </a:solidFill>
          <a:latin typeface="Calibri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90000"/>
        <a:buFont typeface="Wingdings" pitchFamily="2" charset="2"/>
        <a:buChar char="l"/>
        <a:defRPr kumimoji="1" sz="1600">
          <a:solidFill>
            <a:schemeClr val="tx1"/>
          </a:solidFill>
          <a:latin typeface="Calibri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90000"/>
        <a:buFont typeface="Wingdings" pitchFamily="2" charset="2"/>
        <a:buChar char="l"/>
        <a:defRPr kumimoji="1" sz="1400">
          <a:solidFill>
            <a:schemeClr val="tx1"/>
          </a:solidFill>
          <a:latin typeface="Calibri" pitchFamily="34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90000"/>
        <a:buFont typeface="Wingdings" pitchFamily="2" charset="2"/>
        <a:buChar char="l"/>
        <a:defRPr kumimoji="1" sz="14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90000"/>
        <a:buFont typeface="Wingdings" pitchFamily="2" charset="2"/>
        <a:buChar char="l"/>
        <a:defRPr kumimoji="1" sz="14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90000"/>
        <a:buFont typeface="Wingdings" pitchFamily="2" charset="2"/>
        <a:buChar char="l"/>
        <a:defRPr kumimoji="1" sz="14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90000"/>
        <a:buFont typeface="Wingdings" pitchFamily="2" charset="2"/>
        <a:buChar char="l"/>
        <a:defRPr kumimoji="1" sz="1400">
          <a:solidFill>
            <a:schemeClr val="tx1"/>
          </a:solidFill>
          <a:latin typeface="+mn-lt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112.xml"/><Relationship Id="rId13" Type="http://schemas.openxmlformats.org/officeDocument/2006/relationships/slide" Target="slide198.xml"/><Relationship Id="rId18" Type="http://schemas.openxmlformats.org/officeDocument/2006/relationships/slide" Target="slide45.xml"/><Relationship Id="rId3" Type="http://schemas.openxmlformats.org/officeDocument/2006/relationships/slide" Target="slide2.xml"/><Relationship Id="rId21" Type="http://schemas.openxmlformats.org/officeDocument/2006/relationships/slide" Target="slide159.xml"/><Relationship Id="rId7" Type="http://schemas.openxmlformats.org/officeDocument/2006/relationships/slide" Target="slide76.xml"/><Relationship Id="rId12" Type="http://schemas.openxmlformats.org/officeDocument/2006/relationships/slide" Target="slide148.xml"/><Relationship Id="rId17" Type="http://schemas.openxmlformats.org/officeDocument/2006/relationships/slide" Target="slide13.xml"/><Relationship Id="rId2" Type="http://schemas.openxmlformats.org/officeDocument/2006/relationships/notesSlide" Target="../notesSlides/notesSlide1.xml"/><Relationship Id="rId16" Type="http://schemas.openxmlformats.org/officeDocument/2006/relationships/slide" Target="slide266.xml"/><Relationship Id="rId20" Type="http://schemas.openxmlformats.org/officeDocument/2006/relationships/slide" Target="slide133.xml"/><Relationship Id="rId1" Type="http://schemas.openxmlformats.org/officeDocument/2006/relationships/slideLayout" Target="../slideLayouts/slideLayout2.xml"/><Relationship Id="rId6" Type="http://schemas.openxmlformats.org/officeDocument/2006/relationships/slide" Target="slide61.xml"/><Relationship Id="rId11" Type="http://schemas.openxmlformats.org/officeDocument/2006/relationships/slide" Target="slide179.xml"/><Relationship Id="rId5" Type="http://schemas.openxmlformats.org/officeDocument/2006/relationships/slide" Target="slide33.xml"/><Relationship Id="rId15" Type="http://schemas.openxmlformats.org/officeDocument/2006/relationships/slide" Target="slide230.xml"/><Relationship Id="rId23" Type="http://schemas.openxmlformats.org/officeDocument/2006/relationships/slide" Target="slide255.xml"/><Relationship Id="rId10" Type="http://schemas.openxmlformats.org/officeDocument/2006/relationships/slide" Target="slide146.xml"/><Relationship Id="rId19" Type="http://schemas.openxmlformats.org/officeDocument/2006/relationships/slide" Target="slide88.xml"/><Relationship Id="rId4" Type="http://schemas.openxmlformats.org/officeDocument/2006/relationships/slide" Target="slide25.xml"/><Relationship Id="rId9" Type="http://schemas.openxmlformats.org/officeDocument/2006/relationships/slide" Target="slide122.xml"/><Relationship Id="rId14" Type="http://schemas.openxmlformats.org/officeDocument/2006/relationships/slide" Target="slide244.xml"/><Relationship Id="rId22" Type="http://schemas.openxmlformats.org/officeDocument/2006/relationships/slide" Target="slide21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bd.eduweb.hhs.nl/ogoprg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8.wmf"/><Relationship Id="rId4" Type="http://schemas.openxmlformats.org/officeDocument/2006/relationships/oleObject" Target="../embeddings/oleObject3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13.wmf"/><Relationship Id="rId4" Type="http://schemas.openxmlformats.org/officeDocument/2006/relationships/oleObject" Target="../embeddings/oleObject4.bin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21.wmf"/><Relationship Id="rId4" Type="http://schemas.openxmlformats.org/officeDocument/2006/relationships/oleObject" Target="../embeddings/oleObject5.bin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4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4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4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4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4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4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4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4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4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4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4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4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4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72.xml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3.xml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4.xml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75.xml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6.xml"/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7.xml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8.xml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9.xml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0.xml"/><Relationship Id="rId1" Type="http://schemas.openxmlformats.org/officeDocument/2006/relationships/slideLayout" Target="../slideLayouts/slideLayout4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1.xml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2.xml"/><Relationship Id="rId1" Type="http://schemas.openxmlformats.org/officeDocument/2006/relationships/slideLayout" Target="../slideLayouts/slideLayout4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3.xml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4.xml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5.xml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6.xml"/><Relationship Id="rId1" Type="http://schemas.openxmlformats.org/officeDocument/2006/relationships/slideLayout" Target="../slideLayouts/slideLayout4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87.xml"/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8.xml"/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9.xml"/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0.xml"/><Relationship Id="rId1" Type="http://schemas.openxmlformats.org/officeDocument/2006/relationships/slideLayout" Target="../slideLayouts/slideLayout4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91.xml"/><Relationship Id="rId1" Type="http://schemas.openxmlformats.org/officeDocument/2006/relationships/slideLayout" Target="../slideLayouts/slideLayout5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9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93.xml"/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94.xml"/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5.xml"/><Relationship Id="rId1" Type="http://schemas.openxmlformats.org/officeDocument/2006/relationships/slideLayout" Target="../slideLayouts/slideLayout4.xml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96.xml"/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7.xml"/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8.xml"/><Relationship Id="rId1" Type="http://schemas.openxmlformats.org/officeDocument/2006/relationships/slideLayout" Target="../slideLayouts/slideLayout4.xml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99.xml"/><Relationship Id="rId1" Type="http://schemas.openxmlformats.org/officeDocument/2006/relationships/slideLayout" Target="../slideLayouts/slideLayout4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0.xml"/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1.xml"/><Relationship Id="rId1" Type="http://schemas.openxmlformats.org/officeDocument/2006/relationships/slideLayout" Target="../slideLayouts/slideLayout4.xml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02.xml"/><Relationship Id="rId1" Type="http://schemas.openxmlformats.org/officeDocument/2006/relationships/slideLayout" Target="../slideLayouts/slideLayout4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3.xml"/><Relationship Id="rId1" Type="http://schemas.openxmlformats.org/officeDocument/2006/relationships/slideLayout" Target="../slideLayouts/slideLayout2.xml"/></Relationships>
</file>

<file path=ppt/slides/_rels/slide1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4.xml"/><Relationship Id="rId1" Type="http://schemas.openxmlformats.org/officeDocument/2006/relationships/slideLayout" Target="../slideLayouts/slideLayout2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5.xml"/><Relationship Id="rId1" Type="http://schemas.openxmlformats.org/officeDocument/2006/relationships/slideLayout" Target="../slideLayouts/slideLayout4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6.xml"/><Relationship Id="rId1" Type="http://schemas.openxmlformats.org/officeDocument/2006/relationships/slideLayout" Target="../slideLayouts/slideLayout4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7.xml"/><Relationship Id="rId1" Type="http://schemas.openxmlformats.org/officeDocument/2006/relationships/slideLayout" Target="../slideLayouts/slideLayout4.xml"/></Relationships>
</file>

<file path=ppt/slides/_rels/slide1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08.xml"/><Relationship Id="rId1" Type="http://schemas.openxmlformats.org/officeDocument/2006/relationships/slideLayout" Target="../slideLayouts/slideLayout2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9.xml"/><Relationship Id="rId1" Type="http://schemas.openxmlformats.org/officeDocument/2006/relationships/slideLayout" Target="../slideLayouts/slideLayout1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0.xml"/><Relationship Id="rId1" Type="http://schemas.openxmlformats.org/officeDocument/2006/relationships/slideLayout" Target="../slideLayouts/slideLayout2.xml"/></Relationships>
</file>

<file path=ppt/slides/_rels/slide1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11.xml"/><Relationship Id="rId1" Type="http://schemas.openxmlformats.org/officeDocument/2006/relationships/slideLayout" Target="../slideLayouts/slideLayout2.xml"/></Relationships>
</file>

<file path=ppt/slides/_rels/slide1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12.xml"/><Relationship Id="rId1" Type="http://schemas.openxmlformats.org/officeDocument/2006/relationships/slideLayout" Target="../slideLayouts/slideLayout2.xml"/></Relationships>
</file>

<file path=ppt/slides/_rels/slide1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13.xml"/><Relationship Id="rId1" Type="http://schemas.openxmlformats.org/officeDocument/2006/relationships/slideLayout" Target="../slideLayouts/slideLayout2.xml"/></Relationships>
</file>

<file path=ppt/slides/_rels/slide1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14.xml"/><Relationship Id="rId1" Type="http://schemas.openxmlformats.org/officeDocument/2006/relationships/slideLayout" Target="../slideLayouts/slideLayout2.xml"/></Relationships>
</file>

<file path=ppt/slides/_rels/slide1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5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41.jpeg"/><Relationship Id="rId5" Type="http://schemas.openxmlformats.org/officeDocument/2006/relationships/image" Target="../media/image40.wmf"/><Relationship Id="rId4" Type="http://schemas.openxmlformats.org/officeDocument/2006/relationships/oleObject" Target="../embeddings/oleObject6.bin"/></Relationships>
</file>

<file path=ppt/slides/_rels/slide1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116.xml"/><Relationship Id="rId1" Type="http://schemas.openxmlformats.org/officeDocument/2006/relationships/slideLayout" Target="../slideLayouts/slideLayout2.xml"/></Relationships>
</file>

<file path=ppt/slides/_rels/slide1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117.xml"/><Relationship Id="rId1" Type="http://schemas.openxmlformats.org/officeDocument/2006/relationships/slideLayout" Target="../slideLayouts/slideLayout2.xml"/></Relationships>
</file>

<file path=ppt/slides/_rels/slide1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18.xml"/><Relationship Id="rId1" Type="http://schemas.openxmlformats.org/officeDocument/2006/relationships/slideLayout" Target="../slideLayouts/slideLayout2.xml"/></Relationships>
</file>

<file path=ppt/slides/_rels/slide1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9.xml"/><Relationship Id="rId1" Type="http://schemas.openxmlformats.org/officeDocument/2006/relationships/slideLayout" Target="../slideLayouts/slideLayout1.xml"/></Relationships>
</file>

<file path=ppt/slides/_rels/slide1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120.xml"/><Relationship Id="rId1" Type="http://schemas.openxmlformats.org/officeDocument/2006/relationships/slideLayout" Target="../slideLayouts/slideLayout2.xml"/></Relationships>
</file>

<file path=ppt/slides/_rels/slide1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121.xml"/><Relationship Id="rId1" Type="http://schemas.openxmlformats.org/officeDocument/2006/relationships/slideLayout" Target="../slideLayouts/slideLayout4.xml"/></Relationships>
</file>

<file path=ppt/slides/_rels/slide1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122.xml"/><Relationship Id="rId1" Type="http://schemas.openxmlformats.org/officeDocument/2006/relationships/slideLayout" Target="../slideLayouts/slideLayout4.xml"/></Relationships>
</file>

<file path=ppt/slides/_rels/slide1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123.xml"/><Relationship Id="rId1" Type="http://schemas.openxmlformats.org/officeDocument/2006/relationships/slideLayout" Target="../slideLayouts/slideLayout3.xml"/></Relationships>
</file>

<file path=ppt/slides/_rels/slide1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4.xml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48.wmf"/><Relationship Id="rId4" Type="http://schemas.openxmlformats.org/officeDocument/2006/relationships/oleObject" Target="../embeddings/oleObject7.bin"/></Relationships>
</file>

<file path=ppt/slides/_rels/slide1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5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49.wmf"/><Relationship Id="rId4" Type="http://schemas.openxmlformats.org/officeDocument/2006/relationships/oleObject" Target="../embeddings/oleObject8.bin"/></Relationships>
</file>

<file path=ppt/slides/_rels/slide1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6.xml"/><Relationship Id="rId1" Type="http://schemas.openxmlformats.org/officeDocument/2006/relationships/slideLayout" Target="../slideLayouts/slideLayout3.xml"/></Relationships>
</file>

<file path=ppt/slides/_rels/slide1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7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5" Type="http://schemas.openxmlformats.org/officeDocument/2006/relationships/image" Target="../media/image49.wmf"/><Relationship Id="rId4" Type="http://schemas.openxmlformats.org/officeDocument/2006/relationships/oleObject" Target="../embeddings/oleObject9.bin"/></Relationships>
</file>

<file path=ppt/slides/_rels/slide1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12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png"/></Relationships>
</file>

<file path=ppt/slides/_rels/slide1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29.xml"/><Relationship Id="rId1" Type="http://schemas.openxmlformats.org/officeDocument/2006/relationships/slideLayout" Target="../slideLayouts/slideLayout2.xml"/></Relationships>
</file>

<file path=ppt/slides/_rels/slide1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0.xml"/><Relationship Id="rId1" Type="http://schemas.openxmlformats.org/officeDocument/2006/relationships/slideLayout" Target="../slideLayouts/slideLayout1.xml"/></Relationships>
</file>

<file path=ppt/slides/_rels/slide1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1.xml"/><Relationship Id="rId1" Type="http://schemas.openxmlformats.org/officeDocument/2006/relationships/slideLayout" Target="../slideLayouts/slideLayout4.xml"/></Relationships>
</file>

<file path=ppt/slides/_rels/slide1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132.xml"/><Relationship Id="rId1" Type="http://schemas.openxmlformats.org/officeDocument/2006/relationships/slideLayout" Target="../slideLayouts/slideLayout4.xml"/></Relationships>
</file>

<file path=ppt/slides/_rels/slide1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3.xml"/><Relationship Id="rId1" Type="http://schemas.openxmlformats.org/officeDocument/2006/relationships/slideLayout" Target="../slideLayouts/slideLayout4.xml"/></Relationships>
</file>

<file path=ppt/slides/_rels/slide1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4.xml"/><Relationship Id="rId1" Type="http://schemas.openxmlformats.org/officeDocument/2006/relationships/slideLayout" Target="../slideLayouts/slideLayout4.xml"/></Relationships>
</file>

<file path=ppt/slides/_rels/slide1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5.xml"/><Relationship Id="rId1" Type="http://schemas.openxmlformats.org/officeDocument/2006/relationships/slideLayout" Target="../slideLayouts/slideLayout4.xml"/></Relationships>
</file>

<file path=ppt/slides/_rels/slide1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1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136.xml"/><Relationship Id="rId1" Type="http://schemas.openxmlformats.org/officeDocument/2006/relationships/slideLayout" Target="../slideLayouts/slideLayout2.xml"/></Relationships>
</file>

<file path=ppt/slides/_rels/slide1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137.xml"/><Relationship Id="rId1" Type="http://schemas.openxmlformats.org/officeDocument/2006/relationships/slideLayout" Target="../slideLayouts/slideLayout2.xml"/></Relationships>
</file>

<file path=ppt/slides/_rels/slide1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38.xml"/><Relationship Id="rId1" Type="http://schemas.openxmlformats.org/officeDocument/2006/relationships/slideLayout" Target="../slideLayouts/slideLayout2.xml"/></Relationships>
</file>

<file path=ppt/slides/_rels/slide1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39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bd.eduweb.hhs.nl/ogoprg/pdf/proeftentamen_1.pdf" TargetMode="External"/><Relationship Id="rId4" Type="http://schemas.openxmlformats.org/officeDocument/2006/relationships/image" Target="../media/image56.png"/></Relationships>
</file>

<file path=ppt/slides/_rels/slide1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0.xml"/><Relationship Id="rId1" Type="http://schemas.openxmlformats.org/officeDocument/2006/relationships/slideLayout" Target="../slideLayouts/slideLayout1.xml"/></Relationships>
</file>

<file path=ppt/slides/_rels/slide1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4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2.xml"/><Relationship Id="rId1" Type="http://schemas.openxmlformats.org/officeDocument/2006/relationships/slideLayout" Target="../slideLayouts/slideLayout1.xml"/></Relationships>
</file>

<file path=ppt/slides/_rels/slide1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14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8.png"/></Relationships>
</file>

<file path=ppt/slides/_rels/slide1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4.xml"/><Relationship Id="rId1" Type="http://schemas.openxmlformats.org/officeDocument/2006/relationships/slideLayout" Target="../slideLayouts/slideLayout7.xml"/></Relationships>
</file>

<file path=ppt/slides/_rels/slide1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notesSlide" Target="../notesSlides/notesSlide145.xml"/><Relationship Id="rId1" Type="http://schemas.openxmlformats.org/officeDocument/2006/relationships/slideLayout" Target="../slideLayouts/slideLayout9.xml"/></Relationships>
</file>

<file path=ppt/slides/_rels/slide1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notesSlide" Target="../notesSlides/notesSlide146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61.png"/></Relationships>
</file>

<file path=ppt/slides/_rels/slide1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notesSlide" Target="../notesSlides/notesSlide147.xml"/><Relationship Id="rId1" Type="http://schemas.openxmlformats.org/officeDocument/2006/relationships/slideLayout" Target="../slideLayouts/slideLayout9.xml"/></Relationships>
</file>

<file path=ppt/slides/_rels/slide15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8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64.wmf"/><Relationship Id="rId5" Type="http://schemas.openxmlformats.org/officeDocument/2006/relationships/oleObject" Target="../embeddings/oleObject11.bin"/><Relationship Id="rId4" Type="http://schemas.openxmlformats.org/officeDocument/2006/relationships/image" Target="../media/image63.wmf"/></Relationships>
</file>

<file path=ppt/slides/_rels/slide1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8.xml"/><Relationship Id="rId1" Type="http://schemas.openxmlformats.org/officeDocument/2006/relationships/slideLayout" Target="../slideLayouts/slideLayout7.xml"/></Relationships>
</file>

<file path=ppt/slides/_rels/slide1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9.xml"/><Relationship Id="rId1" Type="http://schemas.openxmlformats.org/officeDocument/2006/relationships/slideLayout" Target="../slideLayouts/slideLayout7.xml"/></Relationships>
</file>

<file path=ppt/slides/_rels/slide1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notesSlide" Target="../notesSlides/notesSlide150.xml"/><Relationship Id="rId1" Type="http://schemas.openxmlformats.org/officeDocument/2006/relationships/slideLayout" Target="../slideLayouts/slideLayout7.xml"/></Relationships>
</file>

<file path=ppt/slides/_rels/slide1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9.xml"/></Relationships>
</file>

<file path=ppt/slides/_rels/slide1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1.xml"/><Relationship Id="rId1" Type="http://schemas.openxmlformats.org/officeDocument/2006/relationships/slideLayout" Target="../slideLayouts/slideLayout10.xml"/></Relationships>
</file>

<file path=ppt/slides/_rels/slide1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notesSlide" Target="../notesSlides/notesSlide15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8.png"/></Relationships>
</file>

<file path=ppt/slides/_rels/slide1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notesSlide" Target="../notesSlides/notesSlide15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0.png"/></Relationships>
</file>

<file path=ppt/slides/_rels/slide1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notesSlide" Target="../notesSlides/notesSlide154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67.png"/></Relationships>
</file>

<file path=ppt/slides/_rels/slide1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7.xml"/></Relationships>
</file>

<file path=ppt/slides/_rels/slide1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notesSlide" Target="../notesSlides/notesSlide155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72.png"/></Relationships>
</file>

<file path=ppt/slides/_rels/slide1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notesSlide" Target="../notesSlides/notesSlide156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75.png"/></Relationships>
</file>

<file path=ppt/slides/_rels/slide1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notesSlide" Target="../notesSlides/notesSlide157.xml"/><Relationship Id="rId1" Type="http://schemas.openxmlformats.org/officeDocument/2006/relationships/slideLayout" Target="../slideLayouts/slideLayout9.xml"/></Relationships>
</file>

<file path=ppt/slides/_rels/slide1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notesSlide" Target="../notesSlides/notesSlide158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77.png"/></Relationships>
</file>

<file path=ppt/slides/_rels/slide1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notesSlide" Target="../notesSlides/notesSlide159.xml"/><Relationship Id="rId1" Type="http://schemas.openxmlformats.org/officeDocument/2006/relationships/slideLayout" Target="../slideLayouts/slideLayout7.xml"/></Relationships>
</file>

<file path=ppt/slides/_rels/slide1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notesSlide" Target="../notesSlides/notesSlide16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1.png"/><Relationship Id="rId4" Type="http://schemas.openxmlformats.org/officeDocument/2006/relationships/image" Target="../media/image80.png"/></Relationships>
</file>

<file path=ppt/slides/_rels/slide1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notesSlide" Target="../notesSlides/notesSlide16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4.png"/><Relationship Id="rId4" Type="http://schemas.openxmlformats.org/officeDocument/2006/relationships/image" Target="../media/image83.jpeg"/></Relationships>
</file>

<file path=ppt/slides/_rels/slide1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notesSlide" Target="../notesSlides/notesSlide162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86.png"/><Relationship Id="rId4" Type="http://schemas.openxmlformats.org/officeDocument/2006/relationships/image" Target="../media/image72.png"/></Relationships>
</file>

<file path=ppt/slides/_rels/slide1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notesSlide" Target="../notesSlides/notesSlide163.xml"/><Relationship Id="rId1" Type="http://schemas.openxmlformats.org/officeDocument/2006/relationships/slideLayout" Target="../slideLayouts/slideLayout9.xml"/></Relationships>
</file>

<file path=ppt/slides/_rels/slide1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notesSlide" Target="../notesSlides/notesSlide164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89.png"/></Relationships>
</file>

<file path=ppt/slides/_rels/slide1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notesSlide" Target="../notesSlides/notesSlide165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86.png"/></Relationships>
</file>

<file path=ppt/slides/_rels/slide1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notesSlide" Target="../notesSlides/notesSlide166.xml"/><Relationship Id="rId1" Type="http://schemas.openxmlformats.org/officeDocument/2006/relationships/slideLayout" Target="../slideLayouts/slideLayout9.xml"/></Relationships>
</file>

<file path=ppt/slides/_rels/slide1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2" Type="http://schemas.openxmlformats.org/officeDocument/2006/relationships/notesSlide" Target="../notesSlides/notesSlide167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89.png"/></Relationships>
</file>

<file path=ppt/slides/_rels/slide1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notesSlide" Target="../notesSlides/notesSlide168.xml"/><Relationship Id="rId1" Type="http://schemas.openxmlformats.org/officeDocument/2006/relationships/slideLayout" Target="../slideLayouts/slideLayout9.xml"/></Relationships>
</file>

<file path=ppt/slides/_rels/slide1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6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4.png"/><Relationship Id="rId4" Type="http://schemas.openxmlformats.org/officeDocument/2006/relationships/image" Target="../media/image6.png"/></Relationships>
</file>

<file path=ppt/slides/_rels/slide17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0.xml"/><Relationship Id="rId1" Type="http://schemas.openxmlformats.org/officeDocument/2006/relationships/slideLayout" Target="../slideLayouts/slideLayout1.xml"/></Relationships>
</file>

<file path=ppt/slides/_rels/slide1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notesSlide" Target="../notesSlides/notesSlide171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96.png"/></Relationships>
</file>

<file path=ppt/slides/_rels/slide1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9.xml"/></Relationships>
</file>

<file path=ppt/slides/_rels/slide1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9.xml"/></Relationships>
</file>

<file path=ppt/slides/_rels/slide1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png"/><Relationship Id="rId1" Type="http://schemas.openxmlformats.org/officeDocument/2006/relationships/slideLayout" Target="../slideLayouts/slideLayout9.xml"/></Relationships>
</file>

<file path=ppt/slides/_rels/slide1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9.xml"/></Relationships>
</file>

<file path=ppt/slides/_rels/slide1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png"/><Relationship Id="rId2" Type="http://schemas.openxmlformats.org/officeDocument/2006/relationships/notesSlide" Target="../notesSlides/notesSlide17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2.png"/></Relationships>
</file>

<file path=ppt/slides/_rels/slide1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2.xml"/></Relationships>
</file>

<file path=ppt/slides/_rels/slide1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2.xml"/></Relationships>
</file>

<file path=ppt/slides/_rels/slide1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2.xml"/></Relationships>
</file>

<file path=ppt/slides/_rels/slide1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2" Type="http://schemas.openxmlformats.org/officeDocument/2006/relationships/image" Target="../media/image105.png"/><Relationship Id="rId1" Type="http://schemas.openxmlformats.org/officeDocument/2006/relationships/slideLayout" Target="../slideLayouts/slideLayout2.xml"/></Relationships>
</file>

<file path=ppt/slides/_rels/slide1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/Relationships>
</file>

<file path=ppt/slides/_rels/slide1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png"/><Relationship Id="rId2" Type="http://schemas.openxmlformats.org/officeDocument/2006/relationships/notesSlide" Target="../notesSlides/notesSlide173.xml"/><Relationship Id="rId1" Type="http://schemas.openxmlformats.org/officeDocument/2006/relationships/slideLayout" Target="../slideLayouts/slideLayout7.xml"/></Relationships>
</file>

<file path=ppt/slides/_rels/slide1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png"/><Relationship Id="rId2" Type="http://schemas.openxmlformats.org/officeDocument/2006/relationships/notesSlide" Target="../notesSlides/notesSlide17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2.png"/></Relationships>
</file>

<file path=ppt/slides/_rels/slide19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5.xml"/><Relationship Id="rId1" Type="http://schemas.openxmlformats.org/officeDocument/2006/relationships/slideLayout" Target="../slideLayouts/slideLayout2.xml"/></Relationships>
</file>

<file path=ppt/slides/_rels/slide1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notesSlide" Target="../notesSlides/notesSlide17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3.png"/></Relationships>
</file>

<file path=ppt/slides/_rels/slide1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png"/><Relationship Id="rId2" Type="http://schemas.openxmlformats.org/officeDocument/2006/relationships/notesSlide" Target="../notesSlides/notesSlide177.xml"/><Relationship Id="rId1" Type="http://schemas.openxmlformats.org/officeDocument/2006/relationships/slideLayout" Target="../slideLayouts/slideLayout2.xml"/></Relationships>
</file>

<file path=ppt/slides/_rels/slide19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8.xml"/><Relationship Id="rId1" Type="http://schemas.openxmlformats.org/officeDocument/2006/relationships/slideLayout" Target="../slideLayouts/slideLayout4.xml"/></Relationships>
</file>

<file path=ppt/slides/_rels/slide1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7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19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0.xml"/><Relationship Id="rId1" Type="http://schemas.openxmlformats.org/officeDocument/2006/relationships/slideLayout" Target="../slideLayouts/slideLayout1.xml"/></Relationships>
</file>

<file path=ppt/slides/_rels/slide19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1.xml"/><Relationship Id="rId1" Type="http://schemas.openxmlformats.org/officeDocument/2006/relationships/slideLayout" Target="../slideLayouts/slideLayout2.xml"/></Relationships>
</file>

<file path=ppt/slides/_rels/slide2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png"/><Relationship Id="rId2" Type="http://schemas.openxmlformats.org/officeDocument/2006/relationships/notesSlide" Target="../notesSlides/notesSlide182.xml"/><Relationship Id="rId1" Type="http://schemas.openxmlformats.org/officeDocument/2006/relationships/slideLayout" Target="../slideLayouts/slideLayout7.xml"/></Relationships>
</file>

<file path=ppt/slides/_rels/slide20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3.xml"/><Relationship Id="rId1" Type="http://schemas.openxmlformats.org/officeDocument/2006/relationships/slideLayout" Target="../slideLayouts/slideLayout9.xml"/></Relationships>
</file>

<file path=ppt/slides/_rels/slide2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png"/><Relationship Id="rId2" Type="http://schemas.openxmlformats.org/officeDocument/2006/relationships/notesSlide" Target="../notesSlides/notesSlide184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86.png"/></Relationships>
</file>

<file path=ppt/slides/_rels/slide20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5.xml"/><Relationship Id="rId1" Type="http://schemas.openxmlformats.org/officeDocument/2006/relationships/slideLayout" Target="../slideLayouts/slideLayout7.xml"/></Relationships>
</file>

<file path=ppt/slides/_rels/slide2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png"/><Relationship Id="rId2" Type="http://schemas.openxmlformats.org/officeDocument/2006/relationships/notesSlide" Target="../notesSlides/notesSlide186.xml"/><Relationship Id="rId1" Type="http://schemas.openxmlformats.org/officeDocument/2006/relationships/slideLayout" Target="../slideLayouts/slideLayout7.xml"/></Relationships>
</file>

<file path=ppt/slides/_rels/slide2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png"/><Relationship Id="rId2" Type="http://schemas.openxmlformats.org/officeDocument/2006/relationships/notesSlide" Target="../notesSlides/notesSlide187.xml"/><Relationship Id="rId1" Type="http://schemas.openxmlformats.org/officeDocument/2006/relationships/slideLayout" Target="../slideLayouts/slideLayout7.xml"/></Relationships>
</file>

<file path=ppt/slides/_rels/slide20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png"/><Relationship Id="rId2" Type="http://schemas.openxmlformats.org/officeDocument/2006/relationships/notesSlide" Target="../notesSlides/notesSlide188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15.png"/><Relationship Id="rId4" Type="http://schemas.openxmlformats.org/officeDocument/2006/relationships/image" Target="../media/image117.png"/></Relationships>
</file>

<file path=ppt/slides/_rels/slide2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png"/><Relationship Id="rId2" Type="http://schemas.openxmlformats.org/officeDocument/2006/relationships/notesSlide" Target="../notesSlides/notesSlide189.xml"/><Relationship Id="rId1" Type="http://schemas.openxmlformats.org/officeDocument/2006/relationships/slideLayout" Target="../slideLayouts/slideLayout9.xml"/></Relationships>
</file>

<file path=ppt/slides/_rels/slide2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png"/><Relationship Id="rId2" Type="http://schemas.openxmlformats.org/officeDocument/2006/relationships/notesSlide" Target="../notesSlides/notesSlide190.xml"/><Relationship Id="rId1" Type="http://schemas.openxmlformats.org/officeDocument/2006/relationships/slideLayout" Target="../slideLayouts/slideLayout9.xml"/></Relationships>
</file>

<file path=ppt/slides/_rels/slide2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png"/><Relationship Id="rId2" Type="http://schemas.openxmlformats.org/officeDocument/2006/relationships/notesSlide" Target="../notesSlides/notesSlide191.xml"/><Relationship Id="rId1" Type="http://schemas.openxmlformats.org/officeDocument/2006/relationships/slideLayout" Target="../slideLayouts/slideLayout9.xml"/></Relationships>
</file>

<file path=ppt/slides/_rels/slide2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png"/><Relationship Id="rId2" Type="http://schemas.openxmlformats.org/officeDocument/2006/relationships/notesSlide" Target="../notesSlides/notesSlide192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22.png"/></Relationships>
</file>

<file path=ppt/slides/_rels/slide2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png"/><Relationship Id="rId2" Type="http://schemas.openxmlformats.org/officeDocument/2006/relationships/notesSlide" Target="../notesSlides/notesSlide193.xml"/><Relationship Id="rId1" Type="http://schemas.openxmlformats.org/officeDocument/2006/relationships/slideLayout" Target="../slideLayouts/slideLayout9.xml"/></Relationships>
</file>

<file path=ppt/slides/_rels/slide2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png"/><Relationship Id="rId2" Type="http://schemas.openxmlformats.org/officeDocument/2006/relationships/notesSlide" Target="../notesSlides/notesSlide194.xml"/><Relationship Id="rId1" Type="http://schemas.openxmlformats.org/officeDocument/2006/relationships/slideLayout" Target="../slideLayouts/slideLayout9.xml"/></Relationships>
</file>

<file path=ppt/slides/_rels/slide2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png"/><Relationship Id="rId2" Type="http://schemas.openxmlformats.org/officeDocument/2006/relationships/notesSlide" Target="../notesSlides/notesSlide195.xml"/><Relationship Id="rId1" Type="http://schemas.openxmlformats.org/officeDocument/2006/relationships/slideLayout" Target="../slideLayouts/slideLayout9.xml"/></Relationships>
</file>

<file path=ppt/slides/_rels/slide2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96.xml"/><Relationship Id="rId1" Type="http://schemas.openxmlformats.org/officeDocument/2006/relationships/slideLayout" Target="../slideLayouts/slideLayout7.xml"/></Relationships>
</file>

<file path=ppt/slides/_rels/slide2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png"/><Relationship Id="rId2" Type="http://schemas.openxmlformats.org/officeDocument/2006/relationships/notesSlide" Target="../notesSlides/notesSlide197.xml"/><Relationship Id="rId1" Type="http://schemas.openxmlformats.org/officeDocument/2006/relationships/slideLayout" Target="../slideLayouts/slideLayout9.xml"/></Relationships>
</file>

<file path=ppt/slides/_rels/slide2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9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2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9.xml"/><Relationship Id="rId1" Type="http://schemas.openxmlformats.org/officeDocument/2006/relationships/slideLayout" Target="../slideLayouts/slideLayout10.xml"/></Relationships>
</file>

<file path=ppt/slides/_rels/slide2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0.xml"/><Relationship Id="rId1" Type="http://schemas.openxmlformats.org/officeDocument/2006/relationships/slideLayout" Target="../slideLayouts/slideLayout7.xml"/></Relationships>
</file>

<file path=ppt/slides/_rels/slide2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png"/><Relationship Id="rId2" Type="http://schemas.openxmlformats.org/officeDocument/2006/relationships/notesSlide" Target="../notesSlides/notesSlide20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8.png"/></Relationships>
</file>

<file path=ppt/slides/_rels/slide2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9.png"/><Relationship Id="rId2" Type="http://schemas.openxmlformats.org/officeDocument/2006/relationships/notesSlide" Target="../notesSlides/notesSlide202.xml"/><Relationship Id="rId1" Type="http://schemas.openxmlformats.org/officeDocument/2006/relationships/slideLayout" Target="../slideLayouts/slideLayout7.xml"/></Relationships>
</file>

<file path=ppt/slides/_rels/slide2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png"/><Relationship Id="rId2" Type="http://schemas.openxmlformats.org/officeDocument/2006/relationships/notesSlide" Target="../notesSlides/notesSlide20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2.png"/></Relationships>
</file>

<file path=ppt/slides/_rels/slide2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png"/><Relationship Id="rId2" Type="http://schemas.openxmlformats.org/officeDocument/2006/relationships/notesSlide" Target="../notesSlides/notesSlide204.xml"/><Relationship Id="rId1" Type="http://schemas.openxmlformats.org/officeDocument/2006/relationships/slideLayout" Target="../slideLayouts/slideLayout7.xml"/></Relationships>
</file>

<file path=ppt/slides/_rels/slide2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png"/><Relationship Id="rId2" Type="http://schemas.openxmlformats.org/officeDocument/2006/relationships/notesSlide" Target="../notesSlides/notesSlide205.xml"/><Relationship Id="rId1" Type="http://schemas.openxmlformats.org/officeDocument/2006/relationships/slideLayout" Target="../slideLayouts/slideLayout7.xml"/></Relationships>
</file>

<file path=ppt/slides/_rels/slide2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png"/><Relationship Id="rId2" Type="http://schemas.openxmlformats.org/officeDocument/2006/relationships/notesSlide" Target="../notesSlides/notesSlide206.xml"/><Relationship Id="rId1" Type="http://schemas.openxmlformats.org/officeDocument/2006/relationships/slideLayout" Target="../slideLayouts/slideLayout7.xml"/></Relationships>
</file>

<file path=ppt/slides/_rels/slide2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07.xml"/><Relationship Id="rId1" Type="http://schemas.openxmlformats.org/officeDocument/2006/relationships/slideLayout" Target="../slideLayouts/slideLayout7.xml"/></Relationships>
</file>

<file path=ppt/slides/_rels/slide2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png"/><Relationship Id="rId2" Type="http://schemas.openxmlformats.org/officeDocument/2006/relationships/notesSlide" Target="../notesSlides/notesSlide208.xml"/><Relationship Id="rId1" Type="http://schemas.openxmlformats.org/officeDocument/2006/relationships/slideLayout" Target="../slideLayouts/slideLayout9.xml"/></Relationships>
</file>

<file path=ppt/slides/_rels/slide2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9.xml"/><Relationship Id="rId1" Type="http://schemas.openxmlformats.org/officeDocument/2006/relationships/slideLayout" Target="../slideLayouts/slideLayout7.xml"/></Relationships>
</file>

<file path=ppt/slides/_rels/slide2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2.png"/><Relationship Id="rId1" Type="http://schemas.openxmlformats.org/officeDocument/2006/relationships/slideLayout" Target="../slideLayouts/slideLayout9.xml"/></Relationships>
</file>

<file path=ppt/slides/_rels/slide2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2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1.xml"/><Relationship Id="rId1" Type="http://schemas.openxmlformats.org/officeDocument/2006/relationships/slideLayout" Target="../slideLayouts/slideLayout1.xml"/></Relationships>
</file>

<file path=ppt/slides/_rels/slide2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3.png"/><Relationship Id="rId2" Type="http://schemas.openxmlformats.org/officeDocument/2006/relationships/notesSlide" Target="../notesSlides/notesSlide212.xml"/><Relationship Id="rId1" Type="http://schemas.openxmlformats.org/officeDocument/2006/relationships/slideLayout" Target="../slideLayouts/slideLayout4.xml"/></Relationships>
</file>

<file path=ppt/slides/_rels/slide2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3.xml"/><Relationship Id="rId1" Type="http://schemas.openxmlformats.org/officeDocument/2006/relationships/slideLayout" Target="../slideLayouts/slideLayout2.xml"/></Relationships>
</file>

<file path=ppt/slides/_rels/slide2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4.png"/><Relationship Id="rId2" Type="http://schemas.openxmlformats.org/officeDocument/2006/relationships/notesSlide" Target="../notesSlides/notesSlide2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5.png"/></Relationships>
</file>

<file path=ppt/slides/_rels/slide2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6.wmf"/><Relationship Id="rId2" Type="http://schemas.openxmlformats.org/officeDocument/2006/relationships/notesSlide" Target="../notesSlides/notesSlide2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7.wmf"/></Relationships>
</file>

<file path=ppt/slides/_rels/slide2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4.png"/><Relationship Id="rId2" Type="http://schemas.openxmlformats.org/officeDocument/2006/relationships/notesSlide" Target="../notesSlides/notesSlide216.xml"/><Relationship Id="rId1" Type="http://schemas.openxmlformats.org/officeDocument/2006/relationships/slideLayout" Target="../slideLayouts/slideLayout2.xml"/></Relationships>
</file>

<file path=ppt/slides/_rels/slide2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3.png"/><Relationship Id="rId2" Type="http://schemas.openxmlformats.org/officeDocument/2006/relationships/notesSlide" Target="../notesSlides/notesSlide217.xml"/><Relationship Id="rId1" Type="http://schemas.openxmlformats.org/officeDocument/2006/relationships/slideLayout" Target="../slideLayouts/slideLayout2.xml"/></Relationships>
</file>

<file path=ppt/slides/_rels/slide2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8.xml"/><Relationship Id="rId1" Type="http://schemas.openxmlformats.org/officeDocument/2006/relationships/slideLayout" Target="../slideLayouts/slideLayout2.xml"/></Relationships>
</file>

<file path=ppt/slides/_rels/slide2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9.xml"/><Relationship Id="rId1" Type="http://schemas.openxmlformats.org/officeDocument/2006/relationships/slideLayout" Target="../slideLayouts/slideLayout2.xml"/></Relationships>
</file>

<file path=ppt/slides/_rels/slide2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0.xml"/><Relationship Id="rId1" Type="http://schemas.openxmlformats.org/officeDocument/2006/relationships/slideLayout" Target="../slideLayouts/slideLayout2.xml"/></Relationships>
</file>

<file path=ppt/slides/_rels/slide2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notesSlide" Target="../notesSlides/notesSlide221.xml"/><Relationship Id="rId1" Type="http://schemas.openxmlformats.org/officeDocument/2006/relationships/slideLayout" Target="../slideLayouts/slideLayout2.xml"/></Relationships>
</file>

<file path=ppt/slides/_rels/slide24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2.xml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139.png"/><Relationship Id="rId5" Type="http://schemas.openxmlformats.org/officeDocument/2006/relationships/image" Target="../media/image138.wmf"/><Relationship Id="rId4" Type="http://schemas.openxmlformats.org/officeDocument/2006/relationships/oleObject" Target="../embeddings/oleObject12.bin"/></Relationships>
</file>

<file path=ppt/slides/_rels/slide2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png"/><Relationship Id="rId2" Type="http://schemas.openxmlformats.org/officeDocument/2006/relationships/notesSlide" Target="../notesSlides/notesSlide223.xml"/><Relationship Id="rId1" Type="http://schemas.openxmlformats.org/officeDocument/2006/relationships/slideLayout" Target="../slideLayouts/slideLayout2.xml"/></Relationships>
</file>

<file path=ppt/slides/_rels/slide2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24.xml"/><Relationship Id="rId1" Type="http://schemas.openxmlformats.org/officeDocument/2006/relationships/slideLayout" Target="../slideLayouts/slideLayout2.xml"/></Relationships>
</file>

<file path=ppt/slides/_rels/slide2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5.xml"/><Relationship Id="rId1" Type="http://schemas.openxmlformats.org/officeDocument/2006/relationships/slideLayout" Target="../slideLayouts/slideLayout1.xml"/></Relationships>
</file>

<file path=ppt/slides/_rels/slide2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png"/><Relationship Id="rId2" Type="http://schemas.openxmlformats.org/officeDocument/2006/relationships/notesSlide" Target="../notesSlides/notesSlide22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1.png"/><Relationship Id="rId4" Type="http://schemas.openxmlformats.org/officeDocument/2006/relationships/image" Target="../media/image133.png"/></Relationships>
</file>

<file path=ppt/slides/_rels/slide2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2.wmf"/><Relationship Id="rId2" Type="http://schemas.openxmlformats.org/officeDocument/2006/relationships/notesSlide" Target="../notesSlides/notesSlide227.xml"/><Relationship Id="rId1" Type="http://schemas.openxmlformats.org/officeDocument/2006/relationships/slideLayout" Target="../slideLayouts/slideLayout4.xml"/></Relationships>
</file>

<file path=ppt/slides/_rels/slide2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2.wmf"/><Relationship Id="rId2" Type="http://schemas.openxmlformats.org/officeDocument/2006/relationships/notesSlide" Target="../notesSlides/notesSlide22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3.png"/></Relationships>
</file>

<file path=ppt/slides/_rels/slide24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9.xml"/><Relationship Id="rId7" Type="http://schemas.openxmlformats.org/officeDocument/2006/relationships/oleObject" Target="../embeddings/oleObject14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142.wmf"/><Relationship Id="rId5" Type="http://schemas.openxmlformats.org/officeDocument/2006/relationships/image" Target="../media/image138.wmf"/><Relationship Id="rId4" Type="http://schemas.openxmlformats.org/officeDocument/2006/relationships/oleObject" Target="../embeddings/oleObject13.bin"/></Relationships>
</file>

<file path=ppt/slides/_rels/slide2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0.xml"/><Relationship Id="rId1" Type="http://schemas.openxmlformats.org/officeDocument/2006/relationships/slideLayout" Target="../slideLayouts/slideLayout2.xml"/></Relationships>
</file>

<file path=ppt/slides/_rels/slide2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2.wmf"/><Relationship Id="rId2" Type="http://schemas.openxmlformats.org/officeDocument/2006/relationships/notesSlide" Target="../notesSlides/notesSlide231.xml"/><Relationship Id="rId1" Type="http://schemas.openxmlformats.org/officeDocument/2006/relationships/slideLayout" Target="../slideLayouts/slideLayout4.xml"/></Relationships>
</file>

<file path=ppt/slides/_rels/slide25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2.xml"/><Relationship Id="rId7" Type="http://schemas.openxmlformats.org/officeDocument/2006/relationships/oleObject" Target="../embeddings/oleObject16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142.wmf"/><Relationship Id="rId5" Type="http://schemas.openxmlformats.org/officeDocument/2006/relationships/image" Target="../media/image138.wmf"/><Relationship Id="rId4" Type="http://schemas.openxmlformats.org/officeDocument/2006/relationships/oleObject" Target="../embeddings/oleObject15.bin"/></Relationships>
</file>

<file path=ppt/slides/_rels/slide2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4.png"/><Relationship Id="rId2" Type="http://schemas.openxmlformats.org/officeDocument/2006/relationships/notesSlide" Target="../notesSlides/notesSlide233.xml"/><Relationship Id="rId1" Type="http://schemas.openxmlformats.org/officeDocument/2006/relationships/slideLayout" Target="../slideLayouts/slideLayout2.xml"/></Relationships>
</file>

<file path=ppt/slides/_rels/slide2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4.xml"/><Relationship Id="rId1" Type="http://schemas.openxmlformats.org/officeDocument/2006/relationships/slideLayout" Target="../slideLayouts/slideLayout2.xml"/></Relationships>
</file>

<file path=ppt/slides/_rels/slide2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35.xml"/><Relationship Id="rId1" Type="http://schemas.openxmlformats.org/officeDocument/2006/relationships/slideLayout" Target="../slideLayouts/slideLayout2.xml"/></Relationships>
</file>

<file path=ppt/slides/_rels/slide2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6.xml"/><Relationship Id="rId1" Type="http://schemas.openxmlformats.org/officeDocument/2006/relationships/slideLayout" Target="../slideLayouts/slideLayout1.xml"/></Relationships>
</file>

<file path=ppt/slides/_rels/slide2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5.jpeg"/><Relationship Id="rId2" Type="http://schemas.openxmlformats.org/officeDocument/2006/relationships/notesSlide" Target="../notesSlides/notesSlide237.xml"/><Relationship Id="rId1" Type="http://schemas.openxmlformats.org/officeDocument/2006/relationships/slideLayout" Target="../slideLayouts/slideLayout2.xml"/></Relationships>
</file>

<file path=ppt/slides/_rels/slide2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6.png"/><Relationship Id="rId2" Type="http://schemas.openxmlformats.org/officeDocument/2006/relationships/notesSlide" Target="../notesSlides/notesSlide238.xml"/><Relationship Id="rId1" Type="http://schemas.openxmlformats.org/officeDocument/2006/relationships/slideLayout" Target="../slideLayouts/slideLayout2.xml"/></Relationships>
</file>

<file path=ppt/slides/_rels/slide2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7.png"/><Relationship Id="rId2" Type="http://schemas.openxmlformats.org/officeDocument/2006/relationships/notesSlide" Target="../notesSlides/notesSlide239.xml"/><Relationship Id="rId1" Type="http://schemas.openxmlformats.org/officeDocument/2006/relationships/slideLayout" Target="../slideLayouts/slideLayout2.xml"/></Relationships>
</file>

<file path=ppt/slides/_rels/slide2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0.xml"/><Relationship Id="rId1" Type="http://schemas.openxmlformats.org/officeDocument/2006/relationships/slideLayout" Target="../slideLayouts/slideLayout2.xml"/></Relationships>
</file>

<file path=ppt/slides/_rels/slide2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1.xml"/><Relationship Id="rId1" Type="http://schemas.openxmlformats.org/officeDocument/2006/relationships/slideLayout" Target="../slideLayouts/slideLayout2.xml"/></Relationships>
</file>

<file path=ppt/slides/_rels/slide2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8.png"/><Relationship Id="rId2" Type="http://schemas.openxmlformats.org/officeDocument/2006/relationships/notesSlide" Target="../notesSlides/notesSlide242.xml"/><Relationship Id="rId1" Type="http://schemas.openxmlformats.org/officeDocument/2006/relationships/slideLayout" Target="../slideLayouts/slideLayout7.xml"/></Relationships>
</file>

<file path=ppt/slides/_rels/slide2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9.png"/><Relationship Id="rId2" Type="http://schemas.openxmlformats.org/officeDocument/2006/relationships/notesSlide" Target="../notesSlides/notesSlide243.xml"/><Relationship Id="rId1" Type="http://schemas.openxmlformats.org/officeDocument/2006/relationships/slideLayout" Target="../slideLayouts/slideLayout7.xml"/></Relationships>
</file>

<file path=ppt/slides/_rels/slide2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44.xml"/><Relationship Id="rId1" Type="http://schemas.openxmlformats.org/officeDocument/2006/relationships/slideLayout" Target="../slideLayouts/slideLayout7.xml"/></Relationships>
</file>

<file path=ppt/slides/_rels/slide2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5.xml"/><Relationship Id="rId1" Type="http://schemas.openxmlformats.org/officeDocument/2006/relationships/slideLayout" Target="../slideLayouts/slideLayout7.xml"/></Relationships>
</file>

<file path=ppt/slides/_rels/slide265.xml.rels><?xml version="1.0" encoding="UTF-8" standalone="yes"?>
<Relationships xmlns="http://schemas.openxmlformats.org/package/2006/relationships"><Relationship Id="rId3" Type="http://schemas.openxmlformats.org/officeDocument/2006/relationships/hyperlink" Target="mailto:bd@hhs.nl" TargetMode="External"/><Relationship Id="rId2" Type="http://schemas.openxmlformats.org/officeDocument/2006/relationships/notesSlide" Target="../notesSlides/notesSlide246.xml"/><Relationship Id="rId1" Type="http://schemas.openxmlformats.org/officeDocument/2006/relationships/slideLayout" Target="../slideLayouts/slideLayout7.xml"/></Relationships>
</file>

<file path=ppt/slides/_rels/slide2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7.xml"/><Relationship Id="rId1" Type="http://schemas.openxmlformats.org/officeDocument/2006/relationships/slideLayout" Target="../slideLayouts/slideLayout1.xml"/></Relationships>
</file>

<file path=ppt/slides/_rels/slide2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8.xml"/><Relationship Id="rId1" Type="http://schemas.openxmlformats.org/officeDocument/2006/relationships/slideLayout" Target="../slideLayouts/slideLayout2.xml"/></Relationships>
</file>

<file path=ppt/slides/_rels/slide26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9.xml"/><Relationship Id="rId1" Type="http://schemas.openxmlformats.org/officeDocument/2006/relationships/slideLayout" Target="../slideLayouts/slideLayout4.xml"/></Relationships>
</file>

<file path=ppt/slides/_rels/slide26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0.xml"/><Relationship Id="rId1" Type="http://schemas.openxmlformats.org/officeDocument/2006/relationships/slideLayout" Target="../slideLayouts/slideLayout4.xml"/></Relationships>
</file>

<file path=ppt/slides/_rels/slide27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1.xml"/><Relationship Id="rId1" Type="http://schemas.openxmlformats.org/officeDocument/2006/relationships/slideLayout" Target="../slideLayouts/slideLayout2.xml"/></Relationships>
</file>

<file path=ppt/slides/_rels/slide27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2.xml"/><Relationship Id="rId1" Type="http://schemas.openxmlformats.org/officeDocument/2006/relationships/slideLayout" Target="../slideLayouts/slideLayout2.xml"/></Relationships>
</file>

<file path=ppt/slides/_rels/slide27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3.xml"/><Relationship Id="rId1" Type="http://schemas.openxmlformats.org/officeDocument/2006/relationships/slideLayout" Target="../slideLayouts/slideLayout2.xml"/></Relationships>
</file>

<file path=ppt/slides/_rels/slide27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4.xml"/><Relationship Id="rId1" Type="http://schemas.openxmlformats.org/officeDocument/2006/relationships/slideLayout" Target="../slideLayouts/slideLayout4.xml"/></Relationships>
</file>

<file path=ppt/slides/_rels/slide27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5.xml"/><Relationship Id="rId1" Type="http://schemas.openxmlformats.org/officeDocument/2006/relationships/slideLayout" Target="../slideLayouts/slideLayout2.xml"/></Relationships>
</file>

<file path=ppt/slides/_rels/slide2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4.png"/><Relationship Id="rId2" Type="http://schemas.openxmlformats.org/officeDocument/2006/relationships/notesSlide" Target="../notesSlides/notesSlide256.xml"/><Relationship Id="rId1" Type="http://schemas.openxmlformats.org/officeDocument/2006/relationships/slideLayout" Target="../slideLayouts/slideLayout2.xml"/></Relationships>
</file>

<file path=ppt/slides/_rels/slide27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7.xml"/><Relationship Id="rId1" Type="http://schemas.openxmlformats.org/officeDocument/2006/relationships/slideLayout" Target="../slideLayouts/slideLayout2.xml"/></Relationships>
</file>

<file path=ppt/slides/_rels/slide27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8.xml"/><Relationship Id="rId1" Type="http://schemas.openxmlformats.org/officeDocument/2006/relationships/slideLayout" Target="../slideLayouts/slideLayout2.xml"/></Relationships>
</file>

<file path=ppt/slides/_rels/slide27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9.xml"/><Relationship Id="rId1" Type="http://schemas.openxmlformats.org/officeDocument/2006/relationships/slideLayout" Target="../slideLayouts/slideLayout4.xml"/></Relationships>
</file>

<file path=ppt/slides/_rels/slide27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0.xml"/><Relationship Id="rId1" Type="http://schemas.openxmlformats.org/officeDocument/2006/relationships/slideLayout" Target="../slideLayouts/slideLayout4.xml"/></Relationships>
</file>

<file path=ppt/slides/_rels/slide28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1.xml"/><Relationship Id="rId1" Type="http://schemas.openxmlformats.org/officeDocument/2006/relationships/slideLayout" Target="../slideLayouts/slideLayout2.xml"/></Relationships>
</file>

<file path=ppt/slides/_rels/slide28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2.xml"/><Relationship Id="rId1" Type="http://schemas.openxmlformats.org/officeDocument/2006/relationships/slideLayout" Target="../slideLayouts/slideLayout2.xml"/></Relationships>
</file>

<file path=ppt/slides/_rels/slide28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3.xml"/><Relationship Id="rId1" Type="http://schemas.openxmlformats.org/officeDocument/2006/relationships/slideLayout" Target="../slideLayouts/slideLayout2.xml"/></Relationships>
</file>

<file path=ppt/slides/_rels/slide28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4.xml"/><Relationship Id="rId1" Type="http://schemas.openxmlformats.org/officeDocument/2006/relationships/slideLayout" Target="../slideLayouts/slideLayout2.xml"/></Relationships>
</file>

<file path=ppt/slides/_rels/slide2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5.xml"/><Relationship Id="rId1" Type="http://schemas.openxmlformats.org/officeDocument/2006/relationships/slideLayout" Target="../slideLayouts/slideLayout2.xml"/></Relationships>
</file>

<file path=ppt/slides/_rels/slide2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81E82092-A15F-4978-AEAA-B2E56805035C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0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Inhoud</a:t>
            </a:r>
            <a:endParaRPr lang="nl-NL" dirty="0" smtClean="0"/>
          </a:p>
        </p:txBody>
      </p:sp>
      <p:sp>
        <p:nvSpPr>
          <p:cNvPr id="4101" name="AutoShape 4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23850" y="1178700"/>
            <a:ext cx="993775" cy="371513"/>
          </a:xfrm>
          <a:prstGeom prst="actionButtonBlank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>
            <a:spAutoFit/>
          </a:bodyPr>
          <a:lstStyle/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sz="1800" b="1" dirty="0">
                <a:solidFill>
                  <a:schemeClr val="tx1"/>
                </a:solidFill>
                <a:latin typeface="Calibri" pitchFamily="34" charset="0"/>
                <a:hlinkClick r:id="rId3" action="ppaction://hlinksldjump"/>
              </a:rPr>
              <a:t>Les </a:t>
            </a:r>
            <a:r>
              <a:rPr lang="en-US" sz="1800" b="1" dirty="0" smtClean="0">
                <a:solidFill>
                  <a:schemeClr val="tx1"/>
                </a:solidFill>
                <a:latin typeface="Calibri" pitchFamily="34" charset="0"/>
                <a:hlinkClick r:id="rId3" action="ppaction://hlinksldjump"/>
              </a:rPr>
              <a:t>1</a:t>
            </a:r>
            <a:endParaRPr lang="nl-NL" sz="1800" b="1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102" name="AutoShape 21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23850" y="2049375"/>
            <a:ext cx="993775" cy="371513"/>
          </a:xfrm>
          <a:prstGeom prst="actionButtonBlank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>
            <a:spAutoFit/>
          </a:bodyPr>
          <a:lstStyle/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sz="1800" b="1" dirty="0">
                <a:solidFill>
                  <a:schemeClr val="tx1"/>
                </a:solidFill>
                <a:latin typeface="Calibri" pitchFamily="34" charset="0"/>
                <a:hlinkClick r:id="rId4" action="ppaction://hlinksldjump"/>
              </a:rPr>
              <a:t>Les 3</a:t>
            </a:r>
            <a:endParaRPr lang="nl-NL" sz="1800" b="1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103" name="AutoShape 22">
            <a:hlinkClick r:id="rId5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1403350" y="1178700"/>
            <a:ext cx="993775" cy="371513"/>
          </a:xfrm>
          <a:prstGeom prst="actionButtonBlank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>
            <a:spAutoFit/>
          </a:bodyPr>
          <a:lstStyle/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sz="1800" b="1" dirty="0">
                <a:solidFill>
                  <a:schemeClr val="tx1"/>
                </a:solidFill>
                <a:latin typeface="Calibri" pitchFamily="34" charset="0"/>
                <a:hlinkClick r:id="rId5" action="ppaction://hlinksldjump"/>
              </a:rPr>
              <a:t>Les </a:t>
            </a:r>
            <a:r>
              <a:rPr lang="en-US" sz="1800" b="1" dirty="0" smtClean="0">
                <a:solidFill>
                  <a:schemeClr val="tx1"/>
                </a:solidFill>
                <a:latin typeface="Calibri" pitchFamily="34" charset="0"/>
                <a:hlinkClick r:id="rId5" action="ppaction://hlinksldjump"/>
              </a:rPr>
              <a:t>4</a:t>
            </a:r>
            <a:endParaRPr lang="nl-NL" sz="1800" b="1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104" name="AutoShape 23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1403350" y="2049375"/>
            <a:ext cx="993775" cy="371513"/>
          </a:xfrm>
          <a:prstGeom prst="actionButtonBlank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>
            <a:spAutoFit/>
          </a:bodyPr>
          <a:lstStyle/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sz="1800" b="1" dirty="0">
                <a:solidFill>
                  <a:schemeClr val="tx1"/>
                </a:solidFill>
                <a:latin typeface="Calibri" pitchFamily="34" charset="0"/>
                <a:hlinkClick r:id="rId6" action="ppaction://hlinksldjump"/>
              </a:rPr>
              <a:t>Les 6</a:t>
            </a:r>
            <a:endParaRPr lang="nl-NL" sz="1800" b="1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105" name="AutoShape 24">
            <a:hlinkClick r:id="rId5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2484438" y="1178700"/>
            <a:ext cx="993775" cy="371513"/>
          </a:xfrm>
          <a:prstGeom prst="actionButtonBlank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>
            <a:spAutoFit/>
          </a:bodyPr>
          <a:lstStyle/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sz="1800" b="1" dirty="0">
                <a:solidFill>
                  <a:schemeClr val="tx1"/>
                </a:solidFill>
                <a:latin typeface="Calibri" pitchFamily="34" charset="0"/>
                <a:hlinkClick r:id="rId7" action="ppaction://hlinksldjump"/>
              </a:rPr>
              <a:t>Les </a:t>
            </a:r>
            <a:r>
              <a:rPr lang="en-US" sz="1800" b="1" dirty="0" smtClean="0">
                <a:solidFill>
                  <a:schemeClr val="tx1"/>
                </a:solidFill>
                <a:latin typeface="Calibri" pitchFamily="34" charset="0"/>
                <a:hlinkClick r:id="rId7" action="ppaction://hlinksldjump"/>
              </a:rPr>
              <a:t>7</a:t>
            </a:r>
            <a:endParaRPr lang="nl-NL" sz="1800" b="1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106" name="AutoShape 25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2484438" y="2049375"/>
            <a:ext cx="993775" cy="371513"/>
          </a:xfrm>
          <a:prstGeom prst="actionButtonBlank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>
            <a:spAutoFit/>
          </a:bodyPr>
          <a:lstStyle/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sz="1800" b="1" dirty="0">
                <a:solidFill>
                  <a:schemeClr val="tx1"/>
                </a:solidFill>
                <a:latin typeface="Calibri" pitchFamily="34" charset="0"/>
                <a:hlinkClick r:id="rId8" action="ppaction://hlinksldjump"/>
              </a:rPr>
              <a:t>Les 9</a:t>
            </a:r>
            <a:endParaRPr lang="nl-NL" sz="1800" b="1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107" name="AutoShape 26">
            <a:hlinkClick r:id="rId5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563938" y="1178700"/>
            <a:ext cx="1152525" cy="371513"/>
          </a:xfrm>
          <a:prstGeom prst="actionButtonBlank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>
            <a:spAutoFit/>
          </a:bodyPr>
          <a:lstStyle/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sz="1800" b="1" dirty="0">
                <a:solidFill>
                  <a:schemeClr val="tx1"/>
                </a:solidFill>
                <a:latin typeface="Calibri" pitchFamily="34" charset="0"/>
                <a:hlinkClick r:id="rId9" action="ppaction://hlinksldjump"/>
              </a:rPr>
              <a:t>Les </a:t>
            </a:r>
            <a:r>
              <a:rPr lang="en-US" sz="1800" b="1" dirty="0" smtClean="0">
                <a:solidFill>
                  <a:schemeClr val="tx1"/>
                </a:solidFill>
                <a:latin typeface="Calibri" pitchFamily="34" charset="0"/>
                <a:hlinkClick r:id="rId9" action="ppaction://hlinksldjump"/>
              </a:rPr>
              <a:t>10</a:t>
            </a:r>
            <a:endParaRPr lang="nl-NL" sz="1800" b="1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108" name="AutoShape 27">
            <a:hlinkClick r:id="rId5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563938" y="2049375"/>
            <a:ext cx="1152525" cy="371513"/>
          </a:xfrm>
          <a:prstGeom prst="actionButtonBlank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>
            <a:spAutoFit/>
          </a:bodyPr>
          <a:lstStyle/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sz="1800" b="1" dirty="0">
                <a:solidFill>
                  <a:schemeClr val="tx1"/>
                </a:solidFill>
                <a:latin typeface="Calibri" pitchFamily="34" charset="0"/>
                <a:hlinkClick r:id="rId10" action="ppaction://hlinksldjump"/>
              </a:rPr>
              <a:t>Les 12</a:t>
            </a:r>
            <a:endParaRPr lang="nl-NL" sz="1800" b="1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109" name="AutoShape 28">
            <a:hlinkClick r:id="rId5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4787900" y="2049375"/>
            <a:ext cx="1152525" cy="371513"/>
          </a:xfrm>
          <a:prstGeom prst="actionButtonBlank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>
            <a:spAutoFit/>
          </a:bodyPr>
          <a:lstStyle/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sz="1800" b="1" dirty="0">
                <a:solidFill>
                  <a:schemeClr val="tx1"/>
                </a:solidFill>
                <a:latin typeface="Calibri" pitchFamily="34" charset="0"/>
                <a:hlinkClick r:id="rId11" action="ppaction://hlinksldjump"/>
              </a:rPr>
              <a:t>Les 15</a:t>
            </a:r>
            <a:endParaRPr lang="nl-NL" sz="1800" b="1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110" name="AutoShape 29">
            <a:hlinkClick r:id="rId5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4787900" y="1178700"/>
            <a:ext cx="1152525" cy="371513"/>
          </a:xfrm>
          <a:prstGeom prst="actionButtonBlank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>
            <a:spAutoFit/>
          </a:bodyPr>
          <a:lstStyle/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sz="1800" b="1" dirty="0">
                <a:solidFill>
                  <a:schemeClr val="tx1"/>
                </a:solidFill>
                <a:latin typeface="Calibri" pitchFamily="34" charset="0"/>
                <a:hlinkClick r:id="rId12" action="ppaction://hlinksldjump"/>
              </a:rPr>
              <a:t>Les </a:t>
            </a:r>
            <a:r>
              <a:rPr lang="en-US" sz="1800" b="1" dirty="0" smtClean="0">
                <a:solidFill>
                  <a:schemeClr val="tx1"/>
                </a:solidFill>
                <a:latin typeface="Calibri" pitchFamily="34" charset="0"/>
                <a:hlinkClick r:id="rId12" action="ppaction://hlinksldjump"/>
              </a:rPr>
              <a:t>13</a:t>
            </a:r>
            <a:endParaRPr lang="nl-NL" sz="1800" b="1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111" name="AutoShape 30">
            <a:hlinkClick r:id="rId5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011863" y="1178700"/>
            <a:ext cx="1152525" cy="371513"/>
          </a:xfrm>
          <a:prstGeom prst="actionButtonBlank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>
            <a:spAutoFit/>
          </a:bodyPr>
          <a:lstStyle/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sz="1800" b="1" dirty="0">
                <a:solidFill>
                  <a:schemeClr val="tx1"/>
                </a:solidFill>
                <a:latin typeface="Calibri" pitchFamily="34" charset="0"/>
                <a:hlinkClick r:id="rId13" action="ppaction://hlinksldjump"/>
              </a:rPr>
              <a:t>Les </a:t>
            </a:r>
            <a:r>
              <a:rPr lang="en-US" sz="1800" b="1" dirty="0" smtClean="0">
                <a:solidFill>
                  <a:schemeClr val="tx1"/>
                </a:solidFill>
                <a:latin typeface="Calibri" pitchFamily="34" charset="0"/>
                <a:hlinkClick r:id="rId13" action="ppaction://hlinksldjump"/>
              </a:rPr>
              <a:t>16</a:t>
            </a:r>
            <a:endParaRPr lang="nl-NL" sz="1800" b="1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112" name="AutoShape 31">
            <a:hlinkClick r:id="rId5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235825" y="1178700"/>
            <a:ext cx="1152525" cy="371513"/>
          </a:xfrm>
          <a:prstGeom prst="actionButtonBlank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>
            <a:spAutoFit/>
          </a:bodyPr>
          <a:lstStyle/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sz="1800" b="1" dirty="0">
                <a:solidFill>
                  <a:schemeClr val="tx1"/>
                </a:solidFill>
                <a:latin typeface="Calibri" pitchFamily="34" charset="0"/>
                <a:hlinkClick r:id="rId14" action="ppaction://hlinksldjump"/>
              </a:rPr>
              <a:t>Les </a:t>
            </a:r>
            <a:r>
              <a:rPr lang="en-US" sz="1800" b="1" dirty="0" smtClean="0">
                <a:solidFill>
                  <a:schemeClr val="tx1"/>
                </a:solidFill>
                <a:latin typeface="Calibri" pitchFamily="34" charset="0"/>
                <a:hlinkClick r:id="rId14" action="ppaction://hlinksldjump"/>
              </a:rPr>
              <a:t>19</a:t>
            </a:r>
            <a:endParaRPr lang="nl-NL" sz="1800" b="1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113" name="AutoShape 32">
            <a:hlinkClick r:id="rId15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011863" y="2049375"/>
            <a:ext cx="1152525" cy="371513"/>
          </a:xfrm>
          <a:prstGeom prst="actionButtonBlank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>
            <a:spAutoFit/>
          </a:bodyPr>
          <a:lstStyle/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sz="1800" b="1" dirty="0">
                <a:solidFill>
                  <a:schemeClr val="tx1"/>
                </a:solidFill>
                <a:latin typeface="Calibri" pitchFamily="34" charset="0"/>
                <a:hlinkClick r:id="rId15" action="ppaction://hlinksldjump"/>
              </a:rPr>
              <a:t>Les 18</a:t>
            </a:r>
            <a:endParaRPr lang="nl-NL" sz="1800" b="1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114" name="AutoShape 33">
            <a:hlinkClick r:id="rId5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235825" y="2049375"/>
            <a:ext cx="1152525" cy="371513"/>
          </a:xfrm>
          <a:prstGeom prst="actionButtonBlank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>
            <a:spAutoFit/>
          </a:bodyPr>
          <a:lstStyle/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sz="1800" b="1" dirty="0">
                <a:solidFill>
                  <a:schemeClr val="tx1"/>
                </a:solidFill>
                <a:latin typeface="Calibri" pitchFamily="34" charset="0"/>
                <a:hlinkClick r:id="rId16" action="ppaction://hlinksldjump"/>
              </a:rPr>
              <a:t>Les 21</a:t>
            </a:r>
            <a:endParaRPr lang="nl-NL" sz="1800" b="1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8" name="AutoShape 4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23528" y="1617327"/>
            <a:ext cx="993775" cy="371513"/>
          </a:xfrm>
          <a:prstGeom prst="actionButtonBlank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>
            <a:spAutoFit/>
          </a:bodyPr>
          <a:lstStyle/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sz="1800" b="1" dirty="0">
                <a:solidFill>
                  <a:schemeClr val="tx1"/>
                </a:solidFill>
                <a:latin typeface="Calibri" pitchFamily="34" charset="0"/>
                <a:hlinkClick r:id="rId17" action="ppaction://hlinksldjump"/>
              </a:rPr>
              <a:t>Les </a:t>
            </a:r>
            <a:r>
              <a:rPr lang="en-US" sz="1800" b="1" dirty="0" smtClean="0">
                <a:solidFill>
                  <a:schemeClr val="tx1"/>
                </a:solidFill>
                <a:latin typeface="Calibri" pitchFamily="34" charset="0"/>
                <a:hlinkClick r:id="rId17" action="ppaction://hlinksldjump"/>
              </a:rPr>
              <a:t>2</a:t>
            </a:r>
            <a:endParaRPr lang="nl-NL" sz="1800" b="1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9" name="AutoShape 22">
            <a:hlinkClick r:id="rId5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1403028" y="1617327"/>
            <a:ext cx="993775" cy="371513"/>
          </a:xfrm>
          <a:prstGeom prst="actionButtonBlank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>
            <a:spAutoFit/>
          </a:bodyPr>
          <a:lstStyle/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sz="1800" b="1" dirty="0">
                <a:solidFill>
                  <a:schemeClr val="tx1"/>
                </a:solidFill>
                <a:latin typeface="Calibri" pitchFamily="34" charset="0"/>
                <a:hlinkClick r:id="rId18" action="ppaction://hlinksldjump"/>
              </a:rPr>
              <a:t>Les </a:t>
            </a:r>
            <a:r>
              <a:rPr lang="en-US" sz="1800" b="1" dirty="0" smtClean="0">
                <a:solidFill>
                  <a:schemeClr val="tx1"/>
                </a:solidFill>
                <a:latin typeface="Calibri" pitchFamily="34" charset="0"/>
                <a:hlinkClick r:id="rId18" action="ppaction://hlinksldjump"/>
              </a:rPr>
              <a:t>5</a:t>
            </a:r>
            <a:endParaRPr lang="nl-NL" sz="1800" b="1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0" name="AutoShape 24">
            <a:hlinkClick r:id="rId5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2484116" y="1617327"/>
            <a:ext cx="993775" cy="371513"/>
          </a:xfrm>
          <a:prstGeom prst="actionButtonBlank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>
            <a:spAutoFit/>
          </a:bodyPr>
          <a:lstStyle/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sz="1800" b="1" dirty="0">
                <a:solidFill>
                  <a:schemeClr val="tx1"/>
                </a:solidFill>
                <a:latin typeface="Calibri" pitchFamily="34" charset="0"/>
                <a:hlinkClick r:id="rId19" action="ppaction://hlinksldjump"/>
              </a:rPr>
              <a:t>Les </a:t>
            </a:r>
            <a:r>
              <a:rPr lang="en-US" sz="1800" b="1" dirty="0" smtClean="0">
                <a:solidFill>
                  <a:schemeClr val="tx1"/>
                </a:solidFill>
                <a:latin typeface="Calibri" pitchFamily="34" charset="0"/>
                <a:hlinkClick r:id="rId19" action="ppaction://hlinksldjump"/>
              </a:rPr>
              <a:t>8</a:t>
            </a:r>
            <a:endParaRPr lang="nl-NL" sz="1800" b="1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1" name="AutoShape 26">
            <a:hlinkClick r:id="rId5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563616" y="1617327"/>
            <a:ext cx="1152525" cy="371513"/>
          </a:xfrm>
          <a:prstGeom prst="actionButtonBlank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>
            <a:spAutoFit/>
          </a:bodyPr>
          <a:lstStyle/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sz="1800" b="1" dirty="0">
                <a:solidFill>
                  <a:schemeClr val="tx1"/>
                </a:solidFill>
                <a:latin typeface="Calibri" pitchFamily="34" charset="0"/>
                <a:hlinkClick r:id="rId20" action="ppaction://hlinksldjump"/>
              </a:rPr>
              <a:t>Les </a:t>
            </a:r>
            <a:r>
              <a:rPr lang="en-US" sz="1800" b="1" dirty="0" smtClean="0">
                <a:solidFill>
                  <a:schemeClr val="tx1"/>
                </a:solidFill>
                <a:latin typeface="Calibri" pitchFamily="34" charset="0"/>
                <a:hlinkClick r:id="rId20" action="ppaction://hlinksldjump"/>
              </a:rPr>
              <a:t>11</a:t>
            </a:r>
            <a:endParaRPr lang="nl-NL" sz="1800" b="1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2" name="AutoShape 29">
            <a:hlinkClick r:id="rId5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4787578" y="1617327"/>
            <a:ext cx="1152525" cy="371513"/>
          </a:xfrm>
          <a:prstGeom prst="actionButtonBlank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>
            <a:spAutoFit/>
          </a:bodyPr>
          <a:lstStyle/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sz="1800" b="1" dirty="0">
                <a:solidFill>
                  <a:schemeClr val="tx1"/>
                </a:solidFill>
                <a:latin typeface="Calibri" pitchFamily="34" charset="0"/>
                <a:hlinkClick r:id="rId21" action="ppaction://hlinksldjump"/>
              </a:rPr>
              <a:t>Les </a:t>
            </a:r>
            <a:r>
              <a:rPr lang="en-US" sz="1800" b="1" dirty="0" smtClean="0">
                <a:solidFill>
                  <a:schemeClr val="tx1"/>
                </a:solidFill>
                <a:latin typeface="Calibri" pitchFamily="34" charset="0"/>
                <a:hlinkClick r:id="rId21" action="ppaction://hlinksldjump"/>
              </a:rPr>
              <a:t>14</a:t>
            </a:r>
            <a:endParaRPr lang="nl-NL" sz="1800" b="1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3" name="AutoShape 30">
            <a:hlinkClick r:id="rId5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011541" y="1617327"/>
            <a:ext cx="1152525" cy="371513"/>
          </a:xfrm>
          <a:prstGeom prst="actionButtonBlank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>
            <a:spAutoFit/>
          </a:bodyPr>
          <a:lstStyle/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sz="1800" b="1" dirty="0">
                <a:solidFill>
                  <a:schemeClr val="tx1"/>
                </a:solidFill>
                <a:latin typeface="Calibri" pitchFamily="34" charset="0"/>
                <a:hlinkClick r:id="rId22" action="ppaction://hlinksldjump"/>
              </a:rPr>
              <a:t>Les </a:t>
            </a:r>
            <a:r>
              <a:rPr lang="en-US" sz="1800" b="1" dirty="0" smtClean="0">
                <a:solidFill>
                  <a:schemeClr val="tx1"/>
                </a:solidFill>
                <a:latin typeface="Calibri" pitchFamily="34" charset="0"/>
                <a:hlinkClick r:id="rId22" action="ppaction://hlinksldjump"/>
              </a:rPr>
              <a:t>17</a:t>
            </a:r>
            <a:endParaRPr lang="nl-NL" sz="1800" b="1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4" name="AutoShape 31">
            <a:hlinkClick r:id="rId5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235503" y="1617327"/>
            <a:ext cx="1152525" cy="371513"/>
          </a:xfrm>
          <a:prstGeom prst="actionButtonBlank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>
            <a:spAutoFit/>
          </a:bodyPr>
          <a:lstStyle/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sz="1800" b="1" dirty="0">
                <a:solidFill>
                  <a:schemeClr val="tx1"/>
                </a:solidFill>
                <a:latin typeface="Calibri" pitchFamily="34" charset="0"/>
                <a:hlinkClick r:id="rId23" action="ppaction://hlinksldjump"/>
              </a:rPr>
              <a:t>Les </a:t>
            </a:r>
            <a:r>
              <a:rPr lang="en-US" sz="1800" b="1" dirty="0" smtClean="0">
                <a:solidFill>
                  <a:schemeClr val="tx1"/>
                </a:solidFill>
                <a:latin typeface="Calibri" pitchFamily="34" charset="0"/>
                <a:hlinkClick r:id="rId23" action="ppaction://hlinksldjump"/>
              </a:rPr>
              <a:t>20</a:t>
            </a:r>
            <a:endParaRPr lang="nl-NL" sz="1800" b="1" dirty="0">
              <a:solidFill>
                <a:schemeClr val="tx1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Grp="1" noChangeArrowheads="1"/>
          </p:cNvSpPr>
          <p:nvPr>
            <p:ph type="ctrTitle" sz="quarter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tx2"/>
                </a:solidFill>
              </a14:hiddenFill>
            </a:ext>
          </a:extLst>
        </p:spPr>
        <p:txBody>
          <a:bodyPr wrap="none"/>
          <a:lstStyle/>
          <a:p>
            <a:r>
              <a:rPr lang="nl-NL" sz="3600" dirty="0" err="1" smtClean="0"/>
              <a:t>Objectgeoriënteerd</a:t>
            </a:r>
            <a:r>
              <a:rPr lang="nl-NL" sz="3600" dirty="0" smtClean="0"/>
              <a:t> Programmeren in C++ </a:t>
            </a:r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subTitle" sz="quarter" idx="1"/>
          </p:nvPr>
        </p:nvSpPr>
        <p:spPr>
          <a:solidFill>
            <a:schemeClr val="bg1"/>
          </a:solidFill>
        </p:spPr>
        <p:txBody>
          <a:bodyPr/>
          <a:lstStyle/>
          <a:p>
            <a:r>
              <a:rPr lang="en-US" sz="3600" dirty="0" smtClean="0"/>
              <a:t>OGOPRG Les 1</a:t>
            </a:r>
            <a:endParaRPr lang="nl-NL" sz="36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E47969B-C60B-4909-903C-6BE08C73D5D0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6147" name="Rectangle 10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Werkvormen OGOPRG</a:t>
            </a:r>
          </a:p>
        </p:txBody>
      </p:sp>
      <p:sp>
        <p:nvSpPr>
          <p:cNvPr id="6148" name="Rectangle 11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smtClean="0"/>
              <a:t>OGOPRG-co1 + OGOPRG-pr1 = </a:t>
            </a:r>
            <a:r>
              <a:rPr lang="nl-NL" b="1" dirty="0" smtClean="0"/>
              <a:t>112</a:t>
            </a:r>
            <a:r>
              <a:rPr lang="nl-NL" dirty="0" smtClean="0"/>
              <a:t> SBU.</a:t>
            </a:r>
          </a:p>
          <a:p>
            <a:pPr lvl="1"/>
            <a:r>
              <a:rPr lang="nl-NL" dirty="0" smtClean="0"/>
              <a:t>21 uur theorie.</a:t>
            </a:r>
          </a:p>
          <a:p>
            <a:pPr lvl="1"/>
            <a:r>
              <a:rPr lang="nl-NL" dirty="0" smtClean="0"/>
              <a:t>14 uur practicum.</a:t>
            </a:r>
          </a:p>
          <a:p>
            <a:pPr lvl="1"/>
            <a:r>
              <a:rPr lang="nl-NL" dirty="0" smtClean="0"/>
              <a:t>77 uur zelfstudie = </a:t>
            </a:r>
            <a:r>
              <a:rPr lang="nl-NL" b="1" dirty="0" smtClean="0">
                <a:solidFill>
                  <a:schemeClr val="tx2"/>
                </a:solidFill>
              </a:rPr>
              <a:t>9,5 uur/week zelfstudie!</a:t>
            </a:r>
          </a:p>
          <a:p>
            <a:r>
              <a:rPr lang="nl-NL" dirty="0" smtClean="0"/>
              <a:t>Toetsing:</a:t>
            </a:r>
          </a:p>
          <a:p>
            <a:pPr lvl="1"/>
            <a:r>
              <a:rPr lang="nl-NL" dirty="0" smtClean="0"/>
              <a:t>Schriftelijke toets </a:t>
            </a:r>
            <a:r>
              <a:rPr lang="nl-NL" b="1" dirty="0" smtClean="0"/>
              <a:t>OGOPRG-co1</a:t>
            </a:r>
            <a:r>
              <a:rPr lang="nl-NL" dirty="0" smtClean="0"/>
              <a:t> in week 8 en 10 van dit kwartaal.</a:t>
            </a:r>
          </a:p>
          <a:p>
            <a:pPr lvl="1"/>
            <a:r>
              <a:rPr lang="nl-NL" b="1" dirty="0" smtClean="0"/>
              <a:t>OGOPRG-pr1</a:t>
            </a:r>
            <a:r>
              <a:rPr lang="nl-NL" dirty="0" smtClean="0"/>
              <a:t> practicumopgaven worden afgetekend op het practicum. Alle opgaven moeten voldoende zijn.</a:t>
            </a:r>
          </a:p>
          <a:p>
            <a:pPr lvl="1"/>
            <a:endParaRPr lang="nl-NL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DDAD301C-31C3-4DD9-BF44-A1472D4568DC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3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7171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Inhoud</a:t>
            </a:r>
          </a:p>
        </p:txBody>
      </p:sp>
      <p:sp>
        <p:nvSpPr>
          <p:cNvPr id="147465" name="Rectangle 9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nl-NL" sz="2400" dirty="0" smtClean="0"/>
              <a:t> </a:t>
            </a:r>
            <a:r>
              <a:rPr lang="nl-NL" sz="2400" dirty="0" err="1" smtClean="0"/>
              <a:t>Objectgeoriënteerd</a:t>
            </a:r>
            <a:r>
              <a:rPr lang="nl-NL" sz="2400" dirty="0" smtClean="0"/>
              <a:t> Programmeren in C++.</a:t>
            </a:r>
          </a:p>
          <a:p>
            <a:pPr lvl="1">
              <a:lnSpc>
                <a:spcPct val="90000"/>
              </a:lnSpc>
            </a:pPr>
            <a:r>
              <a:rPr lang="nl-NL" sz="2000" dirty="0" err="1" smtClean="0"/>
              <a:t>responsibility</a:t>
            </a:r>
            <a:r>
              <a:rPr lang="nl-NL" sz="2000" dirty="0" smtClean="0"/>
              <a:t> </a:t>
            </a:r>
            <a:r>
              <a:rPr lang="nl-NL" sz="2000" dirty="0" err="1" smtClean="0"/>
              <a:t>driven</a:t>
            </a:r>
            <a:r>
              <a:rPr lang="nl-NL" sz="2000" dirty="0" smtClean="0"/>
              <a:t> design (ontwerpen uitgaande van verantwoordelijkheden). </a:t>
            </a:r>
          </a:p>
          <a:p>
            <a:pPr lvl="1">
              <a:lnSpc>
                <a:spcPct val="90000"/>
              </a:lnSpc>
            </a:pPr>
            <a:r>
              <a:rPr lang="nl-NL" sz="2000" dirty="0" smtClean="0"/>
              <a:t>information </a:t>
            </a:r>
            <a:r>
              <a:rPr lang="nl-NL" sz="2000" dirty="0" err="1" smtClean="0"/>
              <a:t>hiding</a:t>
            </a:r>
            <a:r>
              <a:rPr lang="nl-NL" sz="2000" dirty="0" smtClean="0"/>
              <a:t> (het afschermen van informatie door middel van het scheiden van interface en implementatie). </a:t>
            </a:r>
          </a:p>
          <a:p>
            <a:pPr lvl="1">
              <a:lnSpc>
                <a:spcPct val="90000"/>
              </a:lnSpc>
            </a:pPr>
            <a:r>
              <a:rPr lang="nl-NL" sz="2000" dirty="0" err="1" smtClean="0"/>
              <a:t>abstraction</a:t>
            </a:r>
            <a:r>
              <a:rPr lang="nl-NL" sz="2000" dirty="0" smtClean="0"/>
              <a:t> (het afschermen van complexiteit door middel van het scheiden van interface en implementatie). </a:t>
            </a:r>
          </a:p>
          <a:p>
            <a:pPr lvl="1">
              <a:lnSpc>
                <a:spcPct val="90000"/>
              </a:lnSpc>
            </a:pPr>
            <a:r>
              <a:rPr lang="nl-NL" sz="2000" dirty="0" err="1" smtClean="0"/>
              <a:t>inheritance</a:t>
            </a:r>
            <a:r>
              <a:rPr lang="nl-NL" sz="2000" dirty="0" smtClean="0"/>
              <a:t> (het mogelijk maken van een nieuwe vorm van hergebruik, ... is een ... in plaats van ... heeft een ...). </a:t>
            </a:r>
          </a:p>
          <a:p>
            <a:pPr lvl="1">
              <a:lnSpc>
                <a:spcPct val="90000"/>
              </a:lnSpc>
            </a:pPr>
            <a:r>
              <a:rPr lang="nl-NL" sz="2000" dirty="0" err="1" smtClean="0"/>
              <a:t>polymorphism</a:t>
            </a:r>
            <a:r>
              <a:rPr lang="nl-NL" sz="2000" dirty="0" smtClean="0"/>
              <a:t> (veelvormigheid mogelijk gemaakt door </a:t>
            </a:r>
            <a:r>
              <a:rPr lang="nl-NL" sz="2000" dirty="0" err="1" smtClean="0"/>
              <a:t>dynamic</a:t>
            </a:r>
            <a:r>
              <a:rPr lang="nl-NL" sz="2000" dirty="0" smtClean="0"/>
              <a:t> binding). </a:t>
            </a:r>
          </a:p>
          <a:p>
            <a:pPr>
              <a:lnSpc>
                <a:spcPct val="90000"/>
              </a:lnSpc>
            </a:pPr>
            <a:r>
              <a:rPr lang="nl-NL" sz="2400" dirty="0" err="1" smtClean="0"/>
              <a:t>Objectgeoriënteerd</a:t>
            </a:r>
            <a:r>
              <a:rPr lang="nl-NL" sz="2400" dirty="0" smtClean="0"/>
              <a:t> Ontwerpen met UML.</a:t>
            </a:r>
          </a:p>
          <a:p>
            <a:pPr lvl="1">
              <a:lnSpc>
                <a:spcPct val="90000"/>
              </a:lnSpc>
            </a:pPr>
            <a:r>
              <a:rPr lang="nl-NL" sz="2000" dirty="0" smtClean="0"/>
              <a:t>klasse- en objectdiagrammen. </a:t>
            </a:r>
          </a:p>
          <a:p>
            <a:pPr lvl="1">
              <a:lnSpc>
                <a:spcPct val="90000"/>
              </a:lnSpc>
            </a:pPr>
            <a:r>
              <a:rPr lang="nl-NL" sz="2000" dirty="0" err="1" smtClean="0"/>
              <a:t>use</a:t>
            </a:r>
            <a:r>
              <a:rPr lang="nl-NL" sz="2000" dirty="0" smtClean="0"/>
              <a:t>-case-diagram. </a:t>
            </a:r>
          </a:p>
          <a:p>
            <a:pPr lvl="1">
              <a:lnSpc>
                <a:spcPct val="90000"/>
              </a:lnSpc>
            </a:pPr>
            <a:r>
              <a:rPr lang="nl-NL" sz="2000" dirty="0" err="1" smtClean="0"/>
              <a:t>sequence</a:t>
            </a:r>
            <a:r>
              <a:rPr lang="nl-NL" sz="2000" dirty="0" smtClean="0"/>
              <a:t>- en </a:t>
            </a:r>
            <a:r>
              <a:rPr lang="nl-NL" sz="2000" dirty="0" err="1" smtClean="0"/>
              <a:t>collaborationdiagrammen</a:t>
            </a:r>
            <a:r>
              <a:rPr lang="nl-NL" sz="2000" dirty="0" smtClean="0"/>
              <a:t>. </a:t>
            </a:r>
          </a:p>
          <a:p>
            <a:pPr lvl="1">
              <a:lnSpc>
                <a:spcPct val="90000"/>
              </a:lnSpc>
            </a:pPr>
            <a:r>
              <a:rPr lang="nl-NL" sz="2000" dirty="0" smtClean="0"/>
              <a:t>toestands- en activiteitendiagrammen. </a:t>
            </a:r>
          </a:p>
          <a:p>
            <a:pPr lvl="1">
              <a:lnSpc>
                <a:spcPct val="90000"/>
              </a:lnSpc>
            </a:pPr>
            <a:endParaRPr lang="nl-NL" sz="2000" dirty="0" smtClean="0"/>
          </a:p>
        </p:txBody>
      </p:sp>
      <p:sp>
        <p:nvSpPr>
          <p:cNvPr id="147460" name="WordArt 4"/>
          <p:cNvSpPr>
            <a:spLocks noChangeAspect="1" noChangeArrowheads="1" noChangeShapeType="1" noTextEdit="1"/>
          </p:cNvSpPr>
          <p:nvPr/>
        </p:nvSpPr>
        <p:spPr bwMode="auto">
          <a:xfrm>
            <a:off x="1619250" y="2781300"/>
            <a:ext cx="5761038" cy="2084388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>
              <a:buFont typeface="Wingdings" pitchFamily="2" charset="2"/>
              <a:buNone/>
            </a:pPr>
            <a:r>
              <a:rPr lang="nl-NL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Arial Black"/>
              </a:rPr>
              <a:t>Aanpasbaarheid</a:t>
            </a:r>
          </a:p>
        </p:txBody>
      </p:sp>
      <p:sp>
        <p:nvSpPr>
          <p:cNvPr id="147462" name="WordArt 6"/>
          <p:cNvSpPr>
            <a:spLocks noChangeAspect="1" noChangeArrowheads="1" noChangeShapeType="1" noTextEdit="1"/>
          </p:cNvSpPr>
          <p:nvPr/>
        </p:nvSpPr>
        <p:spPr bwMode="auto">
          <a:xfrm>
            <a:off x="2916238" y="4132263"/>
            <a:ext cx="5468937" cy="197802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>
              <a:buFont typeface="Wingdings" pitchFamily="2" charset="2"/>
              <a:buNone/>
            </a:pPr>
            <a:r>
              <a:rPr lang="nl-NL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Arial Black"/>
              </a:rPr>
              <a:t>Uitbreidbaarheid</a:t>
            </a:r>
          </a:p>
        </p:txBody>
      </p:sp>
      <p:sp>
        <p:nvSpPr>
          <p:cNvPr id="147463" name="WordArt 7"/>
          <p:cNvSpPr>
            <a:spLocks noChangeAspect="1" noChangeArrowheads="1" noChangeShapeType="1" noTextEdit="1"/>
          </p:cNvSpPr>
          <p:nvPr/>
        </p:nvSpPr>
        <p:spPr bwMode="auto">
          <a:xfrm>
            <a:off x="900113" y="1341438"/>
            <a:ext cx="5327650" cy="192722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>
              <a:buFont typeface="Wingdings" pitchFamily="2" charset="2"/>
              <a:buNone/>
            </a:pPr>
            <a:r>
              <a:rPr lang="nl-NL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Arial Black"/>
              </a:rPr>
              <a:t>Herbruikbaarheid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0" fill="hold"/>
                                        <p:tgtEl>
                                          <p:spTgt spid="1474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1000" fill="hold"/>
                                        <p:tgtEl>
                                          <p:spTgt spid="1474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1000" fill="hold"/>
                                        <p:tgtEl>
                                          <p:spTgt spid="1474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1000" fill="hold"/>
                                        <p:tgtEl>
                                          <p:spTgt spid="1474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1000" fill="hold"/>
                                        <p:tgtEl>
                                          <p:spTgt spid="1474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1000" fill="hold"/>
                                        <p:tgtEl>
                                          <p:spTgt spid="14746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1000" fill="hold"/>
                                        <p:tgtEl>
                                          <p:spTgt spid="14746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1000" fill="hold"/>
                                        <p:tgtEl>
                                          <p:spTgt spid="14746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" dur="1000" fill="hold"/>
                                        <p:tgtEl>
                                          <p:spTgt spid="14746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4" dur="1000" fill="hold"/>
                                        <p:tgtEl>
                                          <p:spTgt spid="14746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" dur="1000" fill="hold"/>
                                        <p:tgtEl>
                                          <p:spTgt spid="14746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147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147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147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147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147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147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7465" grpId="0" build="p"/>
      <p:bldP spid="147460" grpId="0" animBg="1"/>
      <p:bldP spid="147462" grpId="0" animBg="1"/>
      <p:bldP spid="14746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jdelijke aanduiding voor dianummer 3"/>
          <p:cNvSpPr>
            <a:spLocks noGrp="1"/>
          </p:cNvSpPr>
          <p:nvPr>
            <p:ph type="sldNum" sz="quarter" idx="10"/>
          </p:nvPr>
        </p:nvSpPr>
        <p:spPr>
          <a:xfrm>
            <a:off x="6877050" y="6165304"/>
            <a:ext cx="2133600" cy="476250"/>
          </a:xfrm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6C29A9EE-F170-4C02-83B2-D37C74754492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4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8195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Plaats in curriculum</a:t>
            </a:r>
          </a:p>
        </p:txBody>
      </p:sp>
      <p:sp>
        <p:nvSpPr>
          <p:cNvPr id="8196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smtClean="0"/>
              <a:t>Bouwt verder op GESPRG en MICPRG.</a:t>
            </a:r>
          </a:p>
          <a:p>
            <a:r>
              <a:rPr lang="nl-NL" dirty="0" smtClean="0"/>
              <a:t>Voorbereiding voor ECV:</a:t>
            </a:r>
          </a:p>
          <a:p>
            <a:pPr lvl="1"/>
            <a:r>
              <a:rPr lang="nl-NL" dirty="0" smtClean="0"/>
              <a:t>RTSYST Real-Time Systemen </a:t>
            </a:r>
            <a:r>
              <a:rPr lang="nl-NL" sz="2000" dirty="0" smtClean="0"/>
              <a:t>(verplicht)</a:t>
            </a:r>
            <a:endParaRPr lang="nl-NL" dirty="0" smtClean="0"/>
          </a:p>
          <a:p>
            <a:pPr lvl="1"/>
            <a:r>
              <a:rPr lang="en-US" dirty="0" smtClean="0"/>
              <a:t>ALGODS </a:t>
            </a:r>
            <a:r>
              <a:rPr lang="en-US" dirty="0" err="1" smtClean="0"/>
              <a:t>Algoritmen</a:t>
            </a:r>
            <a:r>
              <a:rPr lang="en-US" dirty="0" smtClean="0"/>
              <a:t> en </a:t>
            </a:r>
            <a:r>
              <a:rPr lang="en-US" dirty="0" err="1" smtClean="0"/>
              <a:t>Datastructuren</a:t>
            </a:r>
            <a:r>
              <a:rPr lang="en-US" dirty="0" smtClean="0"/>
              <a:t> </a:t>
            </a:r>
            <a:r>
              <a:rPr lang="en-US" sz="2000" dirty="0" smtClean="0"/>
              <a:t>(</a:t>
            </a:r>
            <a:r>
              <a:rPr lang="en-US" sz="2000" dirty="0" err="1" smtClean="0"/>
              <a:t>keuze</a:t>
            </a:r>
            <a:r>
              <a:rPr lang="en-US" sz="2000" dirty="0" smtClean="0"/>
              <a:t>)</a:t>
            </a:r>
            <a:endParaRPr lang="nl-NL" dirty="0" smtClean="0"/>
          </a:p>
          <a:p>
            <a:r>
              <a:rPr lang="en-US" dirty="0" err="1" smtClean="0"/>
              <a:t>Voorbereiding</a:t>
            </a:r>
            <a:r>
              <a:rPr lang="en-US" dirty="0" smtClean="0"/>
              <a:t> </a:t>
            </a:r>
            <a:r>
              <a:rPr lang="en-US" dirty="0" err="1" smtClean="0"/>
              <a:t>voor</a:t>
            </a:r>
            <a:r>
              <a:rPr lang="en-US" dirty="0" smtClean="0"/>
              <a:t> minor Embedded Systems</a:t>
            </a:r>
            <a:endParaRPr lang="nl-NL" dirty="0" smtClean="0"/>
          </a:p>
        </p:txBody>
      </p:sp>
      <p:pic>
        <p:nvPicPr>
          <p:cNvPr id="8197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4652963"/>
            <a:ext cx="2149475" cy="806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4A30C9DB-AD5F-4837-9F3B-A3DA81BB0589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5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921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Leermiddelen</a:t>
            </a:r>
            <a:endParaRPr lang="nl-NL" sz="4400" dirty="0" smtClean="0"/>
          </a:p>
        </p:txBody>
      </p:sp>
      <p:sp>
        <p:nvSpPr>
          <p:cNvPr id="92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8775" y="1268413"/>
            <a:ext cx="6229449" cy="5256212"/>
          </a:xfrm>
        </p:spPr>
        <p:txBody>
          <a:bodyPr/>
          <a:lstStyle/>
          <a:p>
            <a:r>
              <a:rPr lang="en-US" sz="2400" dirty="0" smtClean="0"/>
              <a:t>Blackboard OGOPRG.</a:t>
            </a:r>
          </a:p>
          <a:p>
            <a:r>
              <a:rPr lang="nl-NL" sz="2400" dirty="0" smtClean="0">
                <a:solidFill>
                  <a:schemeClr val="hlink"/>
                </a:solidFill>
                <a:hlinkClick r:id="rId3"/>
              </a:rPr>
              <a:t>http://bd.eduweb.hhs.nl/ogoprg</a:t>
            </a:r>
            <a:r>
              <a:rPr lang="nl-NL" sz="2400" dirty="0" smtClean="0"/>
              <a:t>:</a:t>
            </a:r>
          </a:p>
          <a:p>
            <a:pPr lvl="1"/>
            <a:r>
              <a:rPr lang="nl-NL" sz="2000" dirty="0" smtClean="0"/>
              <a:t>Sheets, </a:t>
            </a:r>
            <a:r>
              <a:rPr lang="nl-NL" sz="2000" dirty="0" err="1" smtClean="0"/>
              <a:t>handouts</a:t>
            </a:r>
            <a:r>
              <a:rPr lang="nl-NL" sz="2000" dirty="0" smtClean="0"/>
              <a:t>.</a:t>
            </a:r>
          </a:p>
          <a:p>
            <a:pPr lvl="1"/>
            <a:r>
              <a:rPr lang="nl-NL" sz="2000" dirty="0" smtClean="0"/>
              <a:t>Studiewijzer.</a:t>
            </a:r>
          </a:p>
          <a:p>
            <a:pPr lvl="1"/>
            <a:r>
              <a:rPr lang="nl-NL" sz="2000" dirty="0" smtClean="0"/>
              <a:t>Practicumopdrachten.</a:t>
            </a:r>
          </a:p>
          <a:p>
            <a:pPr lvl="1"/>
            <a:r>
              <a:rPr lang="nl-NL" sz="2000" dirty="0" smtClean="0"/>
              <a:t>Dictaat: </a:t>
            </a:r>
            <a:r>
              <a:rPr lang="nl-NL" sz="2000" dirty="0" err="1" smtClean="0">
                <a:solidFill>
                  <a:schemeClr val="hlink"/>
                </a:solidFill>
              </a:rPr>
              <a:t>Objectgeoriënteerd</a:t>
            </a:r>
            <a:r>
              <a:rPr lang="nl-NL" sz="2000" dirty="0" smtClean="0">
                <a:solidFill>
                  <a:schemeClr val="hlink"/>
                </a:solidFill>
              </a:rPr>
              <a:t> Programmeren in C++.</a:t>
            </a:r>
          </a:p>
          <a:p>
            <a:r>
              <a:rPr lang="nl-NL" sz="2400" dirty="0" smtClean="0"/>
              <a:t>Boek:</a:t>
            </a:r>
          </a:p>
          <a:p>
            <a:pPr lvl="1"/>
            <a:r>
              <a:rPr lang="nl-NL" sz="2000" dirty="0" smtClean="0"/>
              <a:t>Warmer &amp; </a:t>
            </a:r>
            <a:r>
              <a:rPr lang="nl-NL" sz="2000" dirty="0" err="1" smtClean="0"/>
              <a:t>Kleppe</a:t>
            </a:r>
            <a:r>
              <a:rPr lang="nl-NL" sz="2000" dirty="0" smtClean="0"/>
              <a:t>, </a:t>
            </a:r>
            <a:r>
              <a:rPr lang="nl-NL" sz="2000" dirty="0" smtClean="0">
                <a:solidFill>
                  <a:schemeClr val="hlink"/>
                </a:solidFill>
              </a:rPr>
              <a:t>Praktisch UML</a:t>
            </a:r>
            <a:r>
              <a:rPr lang="nl-NL" sz="2000" dirty="0" smtClean="0"/>
              <a:t>, </a:t>
            </a:r>
            <a:br>
              <a:rPr lang="nl-NL" sz="2000" dirty="0" smtClean="0"/>
            </a:br>
            <a:r>
              <a:rPr lang="nl-NL" sz="2000" dirty="0" smtClean="0"/>
              <a:t>5</a:t>
            </a:r>
            <a:r>
              <a:rPr lang="nl-NL" sz="2000" baseline="30000" dirty="0" smtClean="0"/>
              <a:t>de</a:t>
            </a:r>
            <a:r>
              <a:rPr lang="nl-NL" sz="2000" dirty="0" smtClean="0"/>
              <a:t> editie ISBN 9789043020558.</a:t>
            </a:r>
          </a:p>
          <a:p>
            <a:r>
              <a:rPr lang="nl-NL" sz="2400" dirty="0" smtClean="0"/>
              <a:t>Ontwikkelomgeving:</a:t>
            </a:r>
          </a:p>
          <a:p>
            <a:pPr lvl="1"/>
            <a:r>
              <a:rPr lang="nl-NL" sz="2000" dirty="0" smtClean="0"/>
              <a:t>Microsoft Visual Studio Express 2012 </a:t>
            </a:r>
            <a:r>
              <a:rPr lang="nl-NL" sz="2000" dirty="0" err="1" smtClean="0"/>
              <a:t>for</a:t>
            </a:r>
            <a:r>
              <a:rPr lang="nl-NL" sz="2000" dirty="0" smtClean="0"/>
              <a:t> Windows Desktop. </a:t>
            </a:r>
          </a:p>
          <a:p>
            <a:pPr lvl="1"/>
            <a:r>
              <a:rPr lang="nl-NL" sz="2000" dirty="0" smtClean="0"/>
              <a:t>Visual </a:t>
            </a:r>
            <a:r>
              <a:rPr lang="nl-NL" sz="2000" dirty="0" err="1" smtClean="0"/>
              <a:t>Paradigm</a:t>
            </a:r>
            <a:r>
              <a:rPr lang="nl-NL" sz="2000" dirty="0" smtClean="0"/>
              <a:t> </a:t>
            </a:r>
            <a:r>
              <a:rPr lang="nl-NL" sz="2000" dirty="0" err="1" smtClean="0"/>
              <a:t>for</a:t>
            </a:r>
            <a:r>
              <a:rPr lang="nl-NL" sz="2000" dirty="0" smtClean="0"/>
              <a:t> UML 10.0.</a:t>
            </a:r>
          </a:p>
        </p:txBody>
      </p:sp>
      <p:pic>
        <p:nvPicPr>
          <p:cNvPr id="9223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3789040"/>
            <a:ext cx="1571625" cy="2238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2630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300733"/>
            <a:ext cx="1571625" cy="2200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F24393CC-21B7-4D8F-9770-9D7CF0126E7F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6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024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Een stapje verder...</a:t>
            </a:r>
          </a:p>
        </p:txBody>
      </p:sp>
      <p:sp>
        <p:nvSpPr>
          <p:cNvPr id="5601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8775" y="1773238"/>
            <a:ext cx="8421688" cy="4751387"/>
          </a:xfrm>
        </p:spPr>
        <p:txBody>
          <a:bodyPr/>
          <a:lstStyle/>
          <a:p>
            <a:r>
              <a:rPr lang="nl-NL" dirty="0" smtClean="0"/>
              <a:t>Van </a:t>
            </a:r>
            <a:r>
              <a:rPr lang="nl-NL" dirty="0" smtClean="0">
                <a:solidFill>
                  <a:schemeClr val="hlink"/>
                </a:solidFill>
              </a:rPr>
              <a:t>gestructureerd</a:t>
            </a:r>
            <a:r>
              <a:rPr lang="nl-NL" dirty="0" smtClean="0"/>
              <a:t> naar </a:t>
            </a:r>
            <a:r>
              <a:rPr lang="nl-NL" dirty="0" err="1">
                <a:solidFill>
                  <a:schemeClr val="hlink"/>
                </a:solidFill>
              </a:rPr>
              <a:t>o</a:t>
            </a:r>
            <a:r>
              <a:rPr lang="nl-NL" dirty="0" err="1" smtClean="0">
                <a:solidFill>
                  <a:schemeClr val="hlink"/>
                </a:solidFill>
              </a:rPr>
              <a:t>bjectgeoriënteerd</a:t>
            </a:r>
            <a:r>
              <a:rPr lang="nl-NL" dirty="0" smtClean="0"/>
              <a:t>.</a:t>
            </a:r>
          </a:p>
          <a:p>
            <a:r>
              <a:rPr lang="nl-NL" dirty="0" smtClean="0">
                <a:solidFill>
                  <a:schemeClr val="hlink"/>
                </a:solidFill>
              </a:rPr>
              <a:t>C++</a:t>
            </a:r>
            <a:r>
              <a:rPr lang="nl-NL" dirty="0" smtClean="0"/>
              <a:t> is een uitbreiding op </a:t>
            </a:r>
            <a:r>
              <a:rPr lang="nl-NL" dirty="0" smtClean="0">
                <a:solidFill>
                  <a:schemeClr val="hlink"/>
                </a:solidFill>
              </a:rPr>
              <a:t>C</a:t>
            </a:r>
            <a:r>
              <a:rPr lang="nl-NL" dirty="0" smtClean="0"/>
              <a:t>:</a:t>
            </a:r>
          </a:p>
          <a:p>
            <a:pPr lvl="1"/>
            <a:r>
              <a:rPr lang="nl-NL" dirty="0" smtClean="0"/>
              <a:t>alles wat in C kan, kan ook in C++.</a:t>
            </a:r>
          </a:p>
          <a:p>
            <a:pPr lvl="1"/>
            <a:r>
              <a:rPr lang="nl-NL" dirty="0" smtClean="0"/>
              <a:t> veel wat in C kan, kan in C++ beter (</a:t>
            </a:r>
            <a:r>
              <a:rPr lang="nl-NL" dirty="0" err="1" smtClean="0"/>
              <a:t>struct</a:t>
            </a:r>
            <a:r>
              <a:rPr lang="nl-NL" dirty="0" smtClean="0"/>
              <a:t>, array, c-string </a:t>
            </a:r>
            <a:r>
              <a:rPr lang="nl-NL" dirty="0" err="1" smtClean="0"/>
              <a:t>enz</a:t>
            </a:r>
            <a:r>
              <a:rPr lang="nl-NL" dirty="0" smtClean="0"/>
              <a:t>).</a:t>
            </a:r>
          </a:p>
        </p:txBody>
      </p:sp>
      <p:sp>
        <p:nvSpPr>
          <p:cNvPr id="10245" name="Text Box 4"/>
          <p:cNvSpPr txBox="1">
            <a:spLocks noChangeArrowheads="1"/>
          </p:cNvSpPr>
          <p:nvPr/>
        </p:nvSpPr>
        <p:spPr bwMode="auto">
          <a:xfrm>
            <a:off x="323850" y="1196975"/>
            <a:ext cx="4392613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4400" dirty="0">
              <a:latin typeface="Calibri" pitchFamily="34" charset="0"/>
            </a:endParaRPr>
          </a:p>
        </p:txBody>
      </p:sp>
      <p:sp>
        <p:nvSpPr>
          <p:cNvPr id="10246" name="Text Box 5"/>
          <p:cNvSpPr txBox="1">
            <a:spLocks noChangeArrowheads="1"/>
          </p:cNvSpPr>
          <p:nvPr/>
        </p:nvSpPr>
        <p:spPr bwMode="auto">
          <a:xfrm>
            <a:off x="323850" y="1089025"/>
            <a:ext cx="6106352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3200" dirty="0" smtClean="0">
                <a:latin typeface="Calibri" pitchFamily="34" charset="0"/>
              </a:rPr>
              <a:t>...met </a:t>
            </a:r>
            <a:r>
              <a:rPr lang="nl-NL" sz="3200" dirty="0">
                <a:latin typeface="Calibri" pitchFamily="34" charset="0"/>
              </a:rPr>
              <a:t>programmeren en ontwerpen.</a:t>
            </a:r>
          </a:p>
        </p:txBody>
      </p:sp>
      <p:sp>
        <p:nvSpPr>
          <p:cNvPr id="560139" name="Text Box 11"/>
          <p:cNvSpPr txBox="1">
            <a:spLocks noChangeArrowheads="1"/>
          </p:cNvSpPr>
          <p:nvPr/>
        </p:nvSpPr>
        <p:spPr bwMode="auto">
          <a:xfrm>
            <a:off x="5294717" y="4070350"/>
            <a:ext cx="3527425" cy="1818063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800" dirty="0">
                <a:latin typeface="Calibri" pitchFamily="34" charset="0"/>
              </a:rPr>
              <a:t>GESPRG en MICPRG zijn het </a:t>
            </a:r>
            <a:r>
              <a:rPr lang="nl-NL" sz="2800" b="1" dirty="0">
                <a:latin typeface="Calibri" pitchFamily="34" charset="0"/>
              </a:rPr>
              <a:t>fundament</a:t>
            </a:r>
            <a:r>
              <a:rPr lang="nl-NL" sz="2800" dirty="0">
                <a:latin typeface="Calibri" pitchFamily="34" charset="0"/>
              </a:rPr>
              <a:t> voor OGOPRG.</a:t>
            </a:r>
            <a:br>
              <a:rPr lang="nl-NL" sz="2800" dirty="0">
                <a:latin typeface="Calibri" pitchFamily="34" charset="0"/>
              </a:rPr>
            </a:br>
            <a:r>
              <a:rPr lang="nl-NL" sz="2800" dirty="0">
                <a:latin typeface="Calibri" pitchFamily="34" charset="0"/>
              </a:rPr>
              <a:t>Zie dictaat blz. </a:t>
            </a:r>
            <a:r>
              <a:rPr lang="nl-NL" sz="2800" b="1" dirty="0">
                <a:latin typeface="Calibri" pitchFamily="34" charset="0"/>
              </a:rPr>
              <a:t>1</a:t>
            </a:r>
            <a:r>
              <a:rPr lang="nl-NL" sz="2800" dirty="0" smtClean="0">
                <a:latin typeface="Calibri" pitchFamily="34" charset="0"/>
              </a:rPr>
              <a:t>.</a:t>
            </a:r>
            <a:endParaRPr lang="nl-NL" sz="2800" dirty="0">
              <a:solidFill>
                <a:schemeClr val="folHlink"/>
              </a:solidFill>
              <a:latin typeface="Calibri" pitchFamily="34" charset="0"/>
            </a:endParaRPr>
          </a:p>
        </p:txBody>
      </p:sp>
      <p:graphicFrame>
        <p:nvGraphicFramePr>
          <p:cNvPr id="10248" name="Object 16"/>
          <p:cNvGraphicFramePr>
            <a:graphicFrameLocks noChangeAspect="1"/>
          </p:cNvGraphicFramePr>
          <p:nvPr/>
        </p:nvGraphicFramePr>
        <p:xfrm>
          <a:off x="2627313" y="3716338"/>
          <a:ext cx="2195512" cy="3019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56" name="Tekening" r:id="rId4" imgW="1838325" imgH="2524125" progId="WPDraw30.Drawing">
                  <p:embed/>
                </p:oleObj>
              </mc:Choice>
              <mc:Fallback>
                <p:oleObj name="Tekening" r:id="rId4" imgW="1838325" imgH="2524125" progId="WPDraw30.Drawing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27313" y="3716338"/>
                        <a:ext cx="2195512" cy="3019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8575" algn="ctr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60145" name="WordArt 17"/>
          <p:cNvSpPr>
            <a:spLocks noChangeAspect="1" noChangeArrowheads="1" noChangeShapeType="1" noTextEdit="1"/>
          </p:cNvSpPr>
          <p:nvPr/>
        </p:nvSpPr>
        <p:spPr bwMode="auto">
          <a:xfrm>
            <a:off x="684213" y="1412875"/>
            <a:ext cx="7345362" cy="26574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>
              <a:buFont typeface="Wingdings" pitchFamily="2" charset="2"/>
              <a:buNone/>
            </a:pPr>
            <a:r>
              <a:rPr lang="nl-NL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Arial Black"/>
              </a:rPr>
              <a:t>Waarom?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0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60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60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1000" fill="hold"/>
                                        <p:tgtEl>
                                          <p:spTgt spid="5601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1000" fill="hold"/>
                                        <p:tgtEl>
                                          <p:spTgt spid="56013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014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7CF75A94-8C94-4222-88FD-ECAB4DAFB357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7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pic>
        <p:nvPicPr>
          <p:cNvPr id="5652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1989138"/>
            <a:ext cx="2886075" cy="2592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65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sz="2400" dirty="0" smtClean="0"/>
              <a:t>Gestructureerde programmeertalen: </a:t>
            </a:r>
          </a:p>
          <a:p>
            <a:pPr lvl="1"/>
            <a:r>
              <a:rPr lang="nl-NL" sz="2000" dirty="0" smtClean="0"/>
              <a:t>±1945 assembler, ±1957 FORTRAN, ±1960 Algol60, </a:t>
            </a:r>
            <a:br>
              <a:rPr lang="nl-NL" sz="2000" dirty="0" smtClean="0"/>
            </a:br>
            <a:r>
              <a:rPr lang="nl-NL" sz="2000" dirty="0" smtClean="0"/>
              <a:t>±1972 C (1989 </a:t>
            </a:r>
            <a:r>
              <a:rPr lang="nl-NL" sz="2000" dirty="0" err="1" smtClean="0"/>
              <a:t>std</a:t>
            </a:r>
            <a:r>
              <a:rPr lang="nl-NL" sz="2000" dirty="0" smtClean="0"/>
              <a:t> ANSI C)</a:t>
            </a:r>
          </a:p>
          <a:p>
            <a:r>
              <a:rPr lang="nl-NL" sz="2400" dirty="0" smtClean="0"/>
              <a:t>Software crisis:</a:t>
            </a:r>
          </a:p>
          <a:p>
            <a:pPr lvl="1"/>
            <a:r>
              <a:rPr lang="nl-NL" sz="2000" dirty="0" smtClean="0"/>
              <a:t>Software niet op tijd geleverd.</a:t>
            </a:r>
          </a:p>
          <a:p>
            <a:pPr lvl="1"/>
            <a:r>
              <a:rPr lang="nl-NL" sz="2000" dirty="0" smtClean="0"/>
              <a:t>Software duurder dan afgesproken.</a:t>
            </a:r>
          </a:p>
          <a:p>
            <a:pPr lvl="1"/>
            <a:r>
              <a:rPr lang="nl-NL" sz="2000" dirty="0" smtClean="0"/>
              <a:t>Software niet foutloos.</a:t>
            </a:r>
          </a:p>
          <a:p>
            <a:r>
              <a:rPr lang="nl-NL" sz="2400" dirty="0" smtClean="0"/>
              <a:t>Idee voor de oplossing:</a:t>
            </a:r>
          </a:p>
          <a:p>
            <a:pPr lvl="1"/>
            <a:r>
              <a:rPr lang="nl-NL" sz="2000" dirty="0" smtClean="0"/>
              <a:t>Herbruikbare software componenten maken.</a:t>
            </a:r>
          </a:p>
          <a:p>
            <a:pPr lvl="1"/>
            <a:r>
              <a:rPr lang="nl-NL" sz="2000" dirty="0" smtClean="0"/>
              <a:t>Deze componenten gebruiken bij maken van grote uitbreidbare en </a:t>
            </a:r>
            <a:r>
              <a:rPr lang="nl-NL" sz="2000" dirty="0" err="1" smtClean="0"/>
              <a:t>onderhoudbare</a:t>
            </a:r>
            <a:r>
              <a:rPr lang="nl-NL" sz="2000" dirty="0" smtClean="0"/>
              <a:t> software systemen.</a:t>
            </a:r>
          </a:p>
          <a:p>
            <a:r>
              <a:rPr lang="nl-NL" sz="2400" dirty="0" smtClean="0"/>
              <a:t>Objectgeoriënteerde programmeertalen:</a:t>
            </a:r>
          </a:p>
          <a:p>
            <a:pPr lvl="1"/>
            <a:r>
              <a:rPr lang="nl-NL" sz="2000" dirty="0" smtClean="0"/>
              <a:t>±1967 </a:t>
            </a:r>
            <a:r>
              <a:rPr lang="nl-NL" sz="2000" dirty="0" err="1" smtClean="0"/>
              <a:t>Simula</a:t>
            </a:r>
            <a:r>
              <a:rPr lang="nl-NL" sz="2000" dirty="0" smtClean="0"/>
              <a:t>, ±1976 Smalltalk, ±1983 C++ (1998 </a:t>
            </a:r>
            <a:r>
              <a:rPr lang="nl-NL" sz="2000" dirty="0" err="1" smtClean="0"/>
              <a:t>std</a:t>
            </a:r>
            <a:r>
              <a:rPr lang="nl-NL" sz="2000" dirty="0" smtClean="0"/>
              <a:t> C++), ±1995 Java (Sun), ±2000 C# (Microsoft).</a:t>
            </a:r>
          </a:p>
          <a:p>
            <a:pPr lvl="2"/>
            <a:endParaRPr lang="nl-NL" sz="1600" dirty="0" smtClean="0"/>
          </a:p>
          <a:p>
            <a:pPr lvl="1">
              <a:buFont typeface="Wingdings" pitchFamily="2" charset="2"/>
              <a:buNone/>
            </a:pPr>
            <a:endParaRPr lang="nl-NL" sz="2000" dirty="0" smtClean="0"/>
          </a:p>
        </p:txBody>
      </p:sp>
      <p:sp>
        <p:nvSpPr>
          <p:cNvPr id="1126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Dat is een </a:t>
            </a:r>
            <a:r>
              <a:rPr lang="nl-NL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lang</a:t>
            </a:r>
            <a:r>
              <a:rPr lang="nl-NL" dirty="0" smtClean="0"/>
              <a:t> verhaal...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5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5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5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5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52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52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52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5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52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525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525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525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5251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279FDEE8-21A9-4507-87AB-2C77CB6D0764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8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229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... maar ook een </a:t>
            </a:r>
            <a:r>
              <a:rPr lang="nl-NL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kort</a:t>
            </a:r>
            <a:r>
              <a:rPr lang="nl-NL" dirty="0" smtClean="0"/>
              <a:t> verhaal</a:t>
            </a:r>
          </a:p>
        </p:txBody>
      </p:sp>
      <p:pic>
        <p:nvPicPr>
          <p:cNvPr id="22733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222434"/>
            <a:ext cx="6120680" cy="55463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279FDEE8-21A9-4507-87AB-2C77CB6D0764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9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229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... maar ook een </a:t>
            </a:r>
            <a:r>
              <a:rPr lang="nl-NL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kort</a:t>
            </a:r>
            <a:r>
              <a:rPr lang="nl-NL" dirty="0" smtClean="0"/>
              <a:t> verhaal</a:t>
            </a:r>
          </a:p>
        </p:txBody>
      </p:sp>
      <p:pic>
        <p:nvPicPr>
          <p:cNvPr id="22835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196752"/>
            <a:ext cx="7816911" cy="47112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92923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594665F-47E3-464A-8A89-9BDAFC91FF3C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10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331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Inleiding C++</a:t>
            </a:r>
          </a:p>
        </p:txBody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 err="1"/>
              <a:t>Bjarne</a:t>
            </a:r>
            <a:r>
              <a:rPr lang="en-US" b="1" dirty="0"/>
              <a:t> </a:t>
            </a:r>
            <a:r>
              <a:rPr lang="en-US" b="1" dirty="0" err="1" smtClean="0"/>
              <a:t>Stroustrup</a:t>
            </a:r>
            <a:r>
              <a:rPr lang="en-US" b="1" dirty="0" smtClean="0"/>
              <a:t>: </a:t>
            </a:r>
            <a:br>
              <a:rPr lang="en-US" b="1" dirty="0" smtClean="0"/>
            </a:br>
            <a:r>
              <a:rPr lang="en-US" b="1" dirty="0" smtClean="0"/>
              <a:t>“</a:t>
            </a:r>
            <a:r>
              <a:rPr lang="en-US" dirty="0" smtClean="0"/>
              <a:t>C++ is designed to:</a:t>
            </a:r>
          </a:p>
          <a:p>
            <a:pPr lvl="1"/>
            <a:r>
              <a:rPr lang="en-US" dirty="0" smtClean="0"/>
              <a:t>be a </a:t>
            </a:r>
            <a:r>
              <a:rPr lang="en-US" dirty="0" smtClean="0">
                <a:solidFill>
                  <a:schemeClr val="hlink"/>
                </a:solidFill>
              </a:rPr>
              <a:t>better</a:t>
            </a:r>
            <a:r>
              <a:rPr lang="en-US" dirty="0" smtClean="0"/>
              <a:t> C.</a:t>
            </a:r>
          </a:p>
          <a:p>
            <a:pPr lvl="1"/>
            <a:r>
              <a:rPr lang="en-US" dirty="0" smtClean="0"/>
              <a:t>support </a:t>
            </a:r>
            <a:r>
              <a:rPr lang="en-US" dirty="0" smtClean="0">
                <a:solidFill>
                  <a:schemeClr val="hlink"/>
                </a:solidFill>
              </a:rPr>
              <a:t>data abstraction</a:t>
            </a:r>
            <a:r>
              <a:rPr lang="en-US" dirty="0" smtClean="0"/>
              <a:t>.</a:t>
            </a:r>
          </a:p>
          <a:p>
            <a:pPr lvl="1"/>
            <a:r>
              <a:rPr lang="en-US" dirty="0" smtClean="0"/>
              <a:t>support </a:t>
            </a:r>
            <a:r>
              <a:rPr lang="en-US" dirty="0" smtClean="0">
                <a:solidFill>
                  <a:schemeClr val="hlink"/>
                </a:solidFill>
              </a:rPr>
              <a:t>object-oriented</a:t>
            </a:r>
            <a:r>
              <a:rPr lang="en-US" dirty="0" smtClean="0"/>
              <a:t> programming.</a:t>
            </a:r>
          </a:p>
          <a:p>
            <a:pPr lvl="1"/>
            <a:r>
              <a:rPr lang="en-US" dirty="0" smtClean="0"/>
              <a:t>support </a:t>
            </a:r>
            <a:r>
              <a:rPr lang="en-US" dirty="0" smtClean="0">
                <a:solidFill>
                  <a:schemeClr val="hlink"/>
                </a:solidFill>
              </a:rPr>
              <a:t>generic</a:t>
            </a:r>
            <a:r>
              <a:rPr lang="en-US" dirty="0" smtClean="0"/>
              <a:t> programming.”</a:t>
            </a:r>
          </a:p>
        </p:txBody>
      </p:sp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1403648" y="4653136"/>
            <a:ext cx="4465637" cy="1387176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800" dirty="0">
                <a:latin typeface="Calibri" pitchFamily="34" charset="0"/>
              </a:rPr>
              <a:t>Huiswerk:</a:t>
            </a:r>
            <a:br>
              <a:rPr lang="nl-NL" sz="2800" dirty="0">
                <a:latin typeface="Calibri" pitchFamily="34" charset="0"/>
              </a:rPr>
            </a:br>
            <a:r>
              <a:rPr lang="nl-NL" sz="2800" dirty="0">
                <a:latin typeface="Calibri" pitchFamily="34" charset="0"/>
              </a:rPr>
              <a:t>Dictaat blz. </a:t>
            </a:r>
            <a:r>
              <a:rPr lang="nl-NL" sz="2800" b="1" dirty="0" smtClean="0">
                <a:latin typeface="Calibri" pitchFamily="34" charset="0"/>
              </a:rPr>
              <a:t>1 </a:t>
            </a:r>
            <a:r>
              <a:rPr lang="nl-NL" sz="2800" b="1" dirty="0">
                <a:latin typeface="Calibri" pitchFamily="34" charset="0"/>
              </a:rPr>
              <a:t>t/m </a:t>
            </a:r>
            <a:r>
              <a:rPr lang="nl-NL" sz="2800" b="1" dirty="0" smtClean="0">
                <a:latin typeface="Calibri" pitchFamily="34" charset="0"/>
              </a:rPr>
              <a:t>12</a:t>
            </a:r>
            <a:r>
              <a:rPr lang="nl-NL" sz="2800" b="1" dirty="0">
                <a:latin typeface="Calibri" pitchFamily="34" charset="0"/>
              </a:rPr>
              <a:t/>
            </a:r>
            <a:br>
              <a:rPr lang="nl-NL" sz="2800" b="1" dirty="0">
                <a:latin typeface="Calibri" pitchFamily="34" charset="0"/>
              </a:rPr>
            </a:br>
            <a:r>
              <a:rPr lang="nl-NL" sz="2800" dirty="0">
                <a:latin typeface="Calibri" pitchFamily="34" charset="0"/>
              </a:rPr>
              <a:t>en practicumopdracht 1.</a:t>
            </a:r>
            <a:endParaRPr lang="nl-NL" sz="2800" dirty="0">
              <a:solidFill>
                <a:schemeClr val="folHlink"/>
              </a:solidFill>
              <a:latin typeface="Calibri" pitchFamily="34" charset="0"/>
            </a:endParaRPr>
          </a:p>
        </p:txBody>
      </p:sp>
      <p:pic>
        <p:nvPicPr>
          <p:cNvPr id="22016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160319"/>
            <a:ext cx="2717800" cy="4533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jdelijke aanduiding voor dianumm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69E78286-E200-4E4E-9C65-ACB92F92402A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11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4339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Practicumopdracht 1a</a:t>
            </a:r>
          </a:p>
        </p:txBody>
      </p:sp>
      <p:sp>
        <p:nvSpPr>
          <p:cNvPr id="2" name="Tekstvak 1"/>
          <p:cNvSpPr txBox="1"/>
          <p:nvPr/>
        </p:nvSpPr>
        <p:spPr bwMode="auto">
          <a:xfrm>
            <a:off x="323528" y="1412776"/>
            <a:ext cx="65" cy="307777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rtlCol="0">
            <a:spAutoFit/>
          </a:bodyPr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nl-NL" sz="2000" dirty="0" err="1">
              <a:latin typeface="Calibri" pitchFamily="34" charset="0"/>
            </a:endParaRPr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319573" y="1124744"/>
            <a:ext cx="8824427" cy="55446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no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ts val="0"/>
              </a:spcBef>
              <a:buNone/>
            </a:pP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1800" dirty="0" err="1" smtClean="0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&lt;</a:t>
            </a:r>
            <a:r>
              <a:rPr lang="nl-NL" sz="1800" dirty="0" err="1" smtClean="0">
                <a:solidFill>
                  <a:srgbClr val="A31515"/>
                </a:solidFill>
                <a:latin typeface="Consolas"/>
              </a:rPr>
              <a:t>iostream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&gt;</a:t>
            </a:r>
            <a:endParaRPr lang="nl-NL" sz="1800" dirty="0" smtClean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1800" dirty="0" err="1" smtClean="0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&lt;string&gt;</a:t>
            </a:r>
            <a:endParaRPr lang="nl-NL" sz="1800" dirty="0" smtClean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1800" dirty="0" err="1" smtClean="0">
                <a:solidFill>
                  <a:srgbClr val="0000FF"/>
                </a:solidFill>
                <a:latin typeface="Consolas"/>
              </a:rPr>
              <a:t>using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1800" dirty="0" err="1" smtClean="0">
                <a:solidFill>
                  <a:srgbClr val="0000FF"/>
                </a:solidFill>
                <a:latin typeface="Consolas"/>
              </a:rPr>
              <a:t>namespace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1800" dirty="0" err="1" smtClean="0">
                <a:solidFill>
                  <a:prstClr val="black"/>
                </a:solidFill>
                <a:latin typeface="Consolas"/>
              </a:rPr>
              <a:t>std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;</a:t>
            </a:r>
          </a:p>
          <a:p>
            <a:pPr>
              <a:spcBef>
                <a:spcPts val="0"/>
              </a:spcBef>
              <a:buNone/>
            </a:pPr>
            <a:endParaRPr lang="nl-NL" sz="1800" dirty="0" smtClean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1800" dirty="0" err="1" smtClean="0">
                <a:solidFill>
                  <a:prstClr val="black"/>
                </a:solidFill>
                <a:latin typeface="Consolas"/>
              </a:rPr>
              <a:t>main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() {</a:t>
            </a:r>
          </a:p>
          <a:p>
            <a:pPr>
              <a:spcBef>
                <a:spcPts val="0"/>
              </a:spcBef>
              <a:buNone/>
            </a:pPr>
            <a:r>
              <a:rPr lang="fr-FR" sz="1800" dirty="0" smtClean="0">
                <a:solidFill>
                  <a:prstClr val="black"/>
                </a:solidFill>
                <a:latin typeface="Consolas"/>
              </a:rPr>
              <a:t>    cout &lt;&lt; </a:t>
            </a:r>
            <a:r>
              <a:rPr lang="fr-FR" sz="18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fr-FR" sz="1800" dirty="0" err="1" smtClean="0">
                <a:solidFill>
                  <a:srgbClr val="A31515"/>
                </a:solidFill>
                <a:latin typeface="Consolas"/>
              </a:rPr>
              <a:t>Geef</a:t>
            </a:r>
            <a:r>
              <a:rPr lang="fr-FR" sz="1800" dirty="0" smtClean="0">
                <a:solidFill>
                  <a:srgbClr val="A31515"/>
                </a:solidFill>
                <a:latin typeface="Consolas"/>
              </a:rPr>
              <a:t> je email </a:t>
            </a:r>
            <a:r>
              <a:rPr lang="fr-FR" sz="1800" dirty="0" err="1" smtClean="0">
                <a:solidFill>
                  <a:srgbClr val="A31515"/>
                </a:solidFill>
                <a:latin typeface="Consolas"/>
              </a:rPr>
              <a:t>adres</a:t>
            </a:r>
            <a:r>
              <a:rPr lang="fr-FR" sz="1800" dirty="0" smtClean="0">
                <a:solidFill>
                  <a:srgbClr val="A31515"/>
                </a:solidFill>
                <a:latin typeface="Consolas"/>
              </a:rPr>
              <a:t>: "</a:t>
            </a:r>
            <a:r>
              <a:rPr lang="fr-FR" sz="1800" dirty="0" smtClean="0">
                <a:solidFill>
                  <a:prstClr val="black"/>
                </a:solidFill>
                <a:latin typeface="Consolas"/>
              </a:rPr>
              <a:t>;</a:t>
            </a:r>
          </a:p>
          <a:p>
            <a:pPr>
              <a:spcBef>
                <a:spcPts val="0"/>
              </a:spcBef>
              <a:buNone/>
            </a:pP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   string </a:t>
            </a:r>
            <a:r>
              <a:rPr lang="nl-NL" sz="1800" dirty="0" err="1" smtClean="0">
                <a:solidFill>
                  <a:prstClr val="black"/>
                </a:solidFill>
                <a:latin typeface="Consolas"/>
              </a:rPr>
              <a:t>mailAdres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;</a:t>
            </a:r>
          </a:p>
          <a:p>
            <a:pPr>
              <a:spcBef>
                <a:spcPts val="0"/>
              </a:spcBef>
              <a:buNone/>
            </a:pP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1800" dirty="0" err="1" smtClean="0">
                <a:solidFill>
                  <a:prstClr val="black"/>
                </a:solidFill>
                <a:latin typeface="Consolas"/>
              </a:rPr>
              <a:t>cin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&gt;&gt; </a:t>
            </a:r>
            <a:r>
              <a:rPr lang="nl-NL" sz="1800" dirty="0" err="1" smtClean="0">
                <a:solidFill>
                  <a:prstClr val="black"/>
                </a:solidFill>
                <a:latin typeface="Consolas"/>
              </a:rPr>
              <a:t>mailAdres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;</a:t>
            </a:r>
          </a:p>
          <a:p>
            <a:pPr>
              <a:spcBef>
                <a:spcPts val="0"/>
              </a:spcBef>
              <a:buNone/>
            </a:pP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   string::</a:t>
            </a:r>
            <a:r>
              <a:rPr lang="nl-NL" sz="1800" dirty="0" err="1" smtClean="0">
                <a:solidFill>
                  <a:prstClr val="black"/>
                </a:solidFill>
                <a:latin typeface="Consolas"/>
              </a:rPr>
              <a:t>size_type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1800" dirty="0" err="1" smtClean="0">
                <a:solidFill>
                  <a:prstClr val="black"/>
                </a:solidFill>
                <a:latin typeface="Consolas"/>
              </a:rPr>
              <a:t>indexAt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= </a:t>
            </a:r>
            <a:r>
              <a:rPr lang="nl-NL" sz="1800" dirty="0" err="1" smtClean="0">
                <a:solidFill>
                  <a:prstClr val="black"/>
                </a:solidFill>
                <a:latin typeface="Consolas"/>
              </a:rPr>
              <a:t>mailAdres.find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(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"@"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);</a:t>
            </a:r>
          </a:p>
          <a:p>
            <a:pPr>
              <a:spcBef>
                <a:spcPts val="0"/>
              </a:spcBef>
              <a:buNone/>
            </a:pP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    </a:t>
            </a:r>
            <a:r>
              <a:rPr lang="nl-NL" sz="1800" dirty="0" err="1" smtClean="0">
                <a:solidFill>
                  <a:srgbClr val="0000FF"/>
                </a:solidFill>
                <a:latin typeface="Consolas"/>
              </a:rPr>
              <a:t>if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(</a:t>
            </a:r>
            <a:r>
              <a:rPr lang="nl-NL" sz="1800" dirty="0" err="1" smtClean="0">
                <a:solidFill>
                  <a:prstClr val="black"/>
                </a:solidFill>
                <a:latin typeface="Consolas"/>
              </a:rPr>
              <a:t>indexAt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!= string::</a:t>
            </a:r>
            <a:r>
              <a:rPr lang="nl-NL" sz="1800" dirty="0" err="1" smtClean="0">
                <a:solidFill>
                  <a:prstClr val="black"/>
                </a:solidFill>
                <a:latin typeface="Consolas"/>
              </a:rPr>
              <a:t>npos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) {</a:t>
            </a:r>
          </a:p>
          <a:p>
            <a:pPr>
              <a:spcBef>
                <a:spcPts val="0"/>
              </a:spcBef>
              <a:buNone/>
            </a:pP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       </a:t>
            </a:r>
            <a:r>
              <a:rPr lang="nl-NL" sz="1800" dirty="0" err="1" smtClean="0">
                <a:solidFill>
                  <a:prstClr val="black"/>
                </a:solidFill>
                <a:latin typeface="Consolas"/>
              </a:rPr>
              <a:t>cout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&lt;&lt; 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"Gebruiker: " 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&lt;&lt; </a:t>
            </a:r>
            <a:r>
              <a:rPr lang="nl-NL" sz="1800" dirty="0" err="1" smtClean="0">
                <a:solidFill>
                  <a:prstClr val="black"/>
                </a:solidFill>
                <a:latin typeface="Consolas"/>
              </a:rPr>
              <a:t>mailAdres.substr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(0, </a:t>
            </a:r>
            <a:r>
              <a:rPr lang="nl-NL" sz="1800" dirty="0" err="1" smtClean="0">
                <a:solidFill>
                  <a:prstClr val="black"/>
                </a:solidFill>
                <a:latin typeface="Consolas"/>
              </a:rPr>
              <a:t>indexAt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) &lt;&lt; </a:t>
            </a:r>
            <a:r>
              <a:rPr lang="nl-NL" sz="1800" dirty="0" err="1" smtClean="0">
                <a:solidFill>
                  <a:prstClr val="black"/>
                </a:solidFill>
                <a:latin typeface="Consolas"/>
              </a:rPr>
              <a:t>endl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;</a:t>
            </a:r>
          </a:p>
          <a:p>
            <a:pPr>
              <a:spcBef>
                <a:spcPts val="0"/>
              </a:spcBef>
              <a:buNone/>
            </a:pPr>
            <a:r>
              <a:rPr lang="nl-NL" sz="18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      </a:t>
            </a:r>
            <a:r>
              <a:rPr lang="nl-NL" sz="1800" dirty="0" err="1" smtClean="0">
                <a:solidFill>
                  <a:prstClr val="black"/>
                </a:solidFill>
                <a:latin typeface="Consolas"/>
              </a:rPr>
              <a:t>cout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&lt;&lt; 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"Machine: "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&lt;&lt; </a:t>
            </a:r>
            <a:r>
              <a:rPr lang="nl-NL" sz="1800" dirty="0" err="1" smtClean="0">
                <a:solidFill>
                  <a:prstClr val="black"/>
                </a:solidFill>
                <a:latin typeface="Consolas"/>
              </a:rPr>
              <a:t>mailAdres.substr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(</a:t>
            </a:r>
            <a:r>
              <a:rPr lang="nl-NL" sz="1800" dirty="0" err="1" smtClean="0">
                <a:solidFill>
                  <a:prstClr val="black"/>
                </a:solidFill>
                <a:latin typeface="Consolas"/>
              </a:rPr>
              <a:t>indexAt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+ 1) &lt;&lt; </a:t>
            </a:r>
            <a:r>
              <a:rPr lang="nl-NL" sz="1800" dirty="0" err="1" smtClean="0">
                <a:solidFill>
                  <a:prstClr val="black"/>
                </a:solidFill>
                <a:latin typeface="Consolas"/>
              </a:rPr>
              <a:t>endl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;</a:t>
            </a:r>
          </a:p>
          <a:p>
            <a:pPr>
              <a:spcBef>
                <a:spcPts val="0"/>
              </a:spcBef>
              <a:buNone/>
            </a:pP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   }</a:t>
            </a:r>
          </a:p>
          <a:p>
            <a:pPr>
              <a:spcBef>
                <a:spcPts val="0"/>
              </a:spcBef>
              <a:buNone/>
            </a:pP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    </a:t>
            </a:r>
            <a:r>
              <a:rPr lang="nl-NL" sz="1800" dirty="0" err="1" smtClean="0">
                <a:solidFill>
                  <a:srgbClr val="0000FF"/>
                </a:solidFill>
                <a:latin typeface="Consolas"/>
              </a:rPr>
              <a:t>else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{</a:t>
            </a:r>
          </a:p>
          <a:p>
            <a:pPr>
              <a:spcBef>
                <a:spcPts val="0"/>
              </a:spcBef>
              <a:buNone/>
            </a:pP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       </a:t>
            </a:r>
            <a:r>
              <a:rPr lang="nl-NL" sz="1800" dirty="0" err="1" smtClean="0">
                <a:solidFill>
                  <a:prstClr val="black"/>
                </a:solidFill>
                <a:latin typeface="Consolas"/>
              </a:rPr>
              <a:t>cout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&lt;&lt; </a:t>
            </a:r>
            <a:r>
              <a:rPr lang="nl-NL" sz="1800" dirty="0" err="1" smtClean="0">
                <a:solidFill>
                  <a:prstClr val="black"/>
                </a:solidFill>
                <a:latin typeface="Consolas"/>
              </a:rPr>
              <a:t>mailAdres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&lt;&lt; 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" is geen geldig email adres!" 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&lt;&lt; </a:t>
            </a:r>
            <a:r>
              <a:rPr lang="nl-NL" sz="1800" dirty="0" err="1" smtClean="0">
                <a:solidFill>
                  <a:prstClr val="black"/>
                </a:solidFill>
                <a:latin typeface="Consolas"/>
              </a:rPr>
              <a:t>endl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;</a:t>
            </a:r>
          </a:p>
          <a:p>
            <a:pPr>
              <a:spcBef>
                <a:spcPts val="0"/>
              </a:spcBef>
              <a:buNone/>
            </a:pP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   }</a:t>
            </a:r>
          </a:p>
          <a:p>
            <a:pPr>
              <a:spcBef>
                <a:spcPts val="0"/>
              </a:spcBef>
              <a:buNone/>
            </a:pP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1800" dirty="0" err="1" smtClean="0">
                <a:solidFill>
                  <a:prstClr val="black"/>
                </a:solidFill>
                <a:latin typeface="Consolas"/>
              </a:rPr>
              <a:t>cout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&lt;&lt; 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"Druk op de return-toets." 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&lt;&lt; </a:t>
            </a:r>
            <a:r>
              <a:rPr lang="nl-NL" sz="1800" dirty="0" err="1" smtClean="0">
                <a:solidFill>
                  <a:prstClr val="black"/>
                </a:solidFill>
                <a:latin typeface="Consolas"/>
              </a:rPr>
              <a:t>endl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;</a:t>
            </a:r>
          </a:p>
          <a:p>
            <a:pPr>
              <a:spcBef>
                <a:spcPts val="0"/>
              </a:spcBef>
              <a:buNone/>
            </a:pP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1800" dirty="0" err="1" smtClean="0">
                <a:solidFill>
                  <a:prstClr val="black"/>
                </a:solidFill>
                <a:latin typeface="Consolas"/>
              </a:rPr>
              <a:t>cin.get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(); </a:t>
            </a:r>
            <a:r>
              <a:rPr lang="nl-NL" sz="1800" dirty="0" err="1" smtClean="0">
                <a:solidFill>
                  <a:prstClr val="black"/>
                </a:solidFill>
                <a:latin typeface="Consolas"/>
              </a:rPr>
              <a:t>cin.get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(); </a:t>
            </a: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return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0;</a:t>
            </a:r>
          </a:p>
          <a:p>
            <a:pPr>
              <a:spcBef>
                <a:spcPts val="0"/>
              </a:spcBef>
              <a:buNone/>
            </a:pP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}</a:t>
            </a:r>
            <a:endParaRPr lang="nl-NL" sz="1800" dirty="0">
              <a:solidFill>
                <a:prstClr val="black"/>
              </a:solidFill>
              <a:latin typeface="Consola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Grp="1" noChangeArrowheads="1"/>
          </p:cNvSpPr>
          <p:nvPr>
            <p:ph type="ctrTitle" sz="quarter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tx2"/>
                </a:solidFill>
              </a14:hiddenFill>
            </a:ext>
          </a:extLst>
        </p:spPr>
        <p:txBody>
          <a:bodyPr wrap="none"/>
          <a:lstStyle/>
          <a:p>
            <a:r>
              <a:rPr lang="nl-NL" sz="3600" dirty="0" err="1" smtClean="0"/>
              <a:t>Objectgeoriënteerd</a:t>
            </a:r>
            <a:r>
              <a:rPr lang="nl-NL" sz="3600" dirty="0" smtClean="0"/>
              <a:t> Programmeren in C++ </a:t>
            </a:r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subTitle" sz="quarter" idx="1"/>
          </p:nvPr>
        </p:nvSpPr>
        <p:spPr>
          <a:solidFill>
            <a:schemeClr val="bg1"/>
          </a:solidFill>
        </p:spPr>
        <p:txBody>
          <a:bodyPr/>
          <a:lstStyle/>
          <a:p>
            <a:r>
              <a:rPr lang="en-US" sz="3600" dirty="0" smtClean="0"/>
              <a:t>OGOPRG Les 2</a:t>
            </a:r>
            <a:endParaRPr lang="nl-NL" sz="3600" dirty="0" smtClean="0"/>
          </a:p>
        </p:txBody>
      </p:sp>
    </p:spTree>
    <p:extLst>
      <p:ext uri="{BB962C8B-B14F-4D97-AF65-F5344CB8AC3E}">
        <p14:creationId xmlns:p14="http://schemas.microsoft.com/office/powerpoint/2010/main" val="3431388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0A9C813C-5171-4E37-A7ED-C464F0231754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13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536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Vraag</a:t>
            </a:r>
          </a:p>
        </p:txBody>
      </p:sp>
      <p:sp>
        <p:nvSpPr>
          <p:cNvPr id="1536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sz="4400" smtClean="0"/>
              <a:t>Welke software hoeft </a:t>
            </a:r>
            <a:r>
              <a:rPr lang="nl-NL" sz="4400" b="1" smtClean="0">
                <a:solidFill>
                  <a:schemeClr val="tx2"/>
                </a:solidFill>
              </a:rPr>
              <a:t>nooit</a:t>
            </a:r>
            <a:r>
              <a:rPr lang="nl-NL" sz="4400" smtClean="0"/>
              <a:t> </a:t>
            </a:r>
            <a:r>
              <a:rPr lang="nl-NL" sz="4400" smtClean="0">
                <a:solidFill>
                  <a:schemeClr val="hlink"/>
                </a:solidFill>
              </a:rPr>
              <a:t>uitgebreid</a:t>
            </a:r>
            <a:r>
              <a:rPr lang="nl-NL" sz="4400" smtClean="0"/>
              <a:t> of </a:t>
            </a:r>
            <a:r>
              <a:rPr lang="nl-NL" sz="4400" smtClean="0">
                <a:solidFill>
                  <a:schemeClr val="hlink"/>
                </a:solidFill>
              </a:rPr>
              <a:t>veranderd</a:t>
            </a:r>
            <a:r>
              <a:rPr lang="nl-NL" sz="4400" smtClean="0"/>
              <a:t> te worden?</a:t>
            </a:r>
          </a:p>
        </p:txBody>
      </p:sp>
      <p:graphicFrame>
        <p:nvGraphicFramePr>
          <p:cNvPr id="574473" name="Object 9"/>
          <p:cNvGraphicFramePr>
            <a:graphicFrameLocks noChangeAspect="1"/>
          </p:cNvGraphicFramePr>
          <p:nvPr/>
        </p:nvGraphicFramePr>
        <p:xfrm>
          <a:off x="4500563" y="2708275"/>
          <a:ext cx="3829050" cy="3162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71" name="Tekening" r:id="rId4" imgW="3838575" imgH="3171825" progId="WPDraw30.Drawing">
                  <p:embed/>
                </p:oleObj>
              </mc:Choice>
              <mc:Fallback>
                <p:oleObj name="Tekening" r:id="rId4" imgW="3838575" imgH="3171825" progId="WPDraw30.Drawing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00563" y="2708275"/>
                        <a:ext cx="3829050" cy="3162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8575" algn="ctr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74474" name="Text Box 10"/>
          <p:cNvSpPr txBox="1">
            <a:spLocks noChangeArrowheads="1"/>
          </p:cNvSpPr>
          <p:nvPr/>
        </p:nvSpPr>
        <p:spPr bwMode="auto">
          <a:xfrm>
            <a:off x="4788024" y="5742003"/>
            <a:ext cx="393184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solidFill>
                  <a:schemeClr val="tx1"/>
                </a:solidFill>
                <a:latin typeface="Calibri" pitchFamily="34" charset="0"/>
              </a:rPr>
              <a:t>Software die </a:t>
            </a:r>
            <a:r>
              <a:rPr lang="nl-NL" sz="2400" dirty="0">
                <a:solidFill>
                  <a:schemeClr val="tx2"/>
                </a:solidFill>
                <a:latin typeface="Calibri" pitchFamily="34" charset="0"/>
              </a:rPr>
              <a:t>niemand</a:t>
            </a:r>
            <a:r>
              <a:rPr lang="nl-NL" sz="2400" dirty="0">
                <a:solidFill>
                  <a:schemeClr val="tx1"/>
                </a:solidFill>
                <a:latin typeface="Calibri" pitchFamily="34" charset="0"/>
              </a:rPr>
              <a:t> gebruikt.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447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174A31F3-01C4-45B6-A8A7-FC36B4D598C2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14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638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Nieuw!</a:t>
            </a:r>
          </a:p>
        </p:txBody>
      </p:sp>
      <p:sp>
        <p:nvSpPr>
          <p:cNvPr id="577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err="1" smtClean="0"/>
              <a:t>Objectgeoriënteerd</a:t>
            </a:r>
            <a:r>
              <a:rPr lang="nl-NL" dirty="0" smtClean="0"/>
              <a:t> Programmeren is een </a:t>
            </a:r>
            <a:r>
              <a:rPr lang="nl-NL" dirty="0" smtClean="0">
                <a:solidFill>
                  <a:schemeClr val="hlink"/>
                </a:solidFill>
              </a:rPr>
              <a:t>nieuwe</a:t>
            </a:r>
            <a:r>
              <a:rPr lang="nl-NL" dirty="0" smtClean="0"/>
              <a:t> manier van denken ...</a:t>
            </a:r>
          </a:p>
          <a:p>
            <a:r>
              <a:rPr lang="nl-NL" dirty="0" smtClean="0"/>
              <a:t>... over hoe we </a:t>
            </a:r>
            <a:r>
              <a:rPr lang="nl-NL" dirty="0" smtClean="0">
                <a:solidFill>
                  <a:schemeClr val="hlink"/>
                </a:solidFill>
              </a:rPr>
              <a:t>code</a:t>
            </a:r>
            <a:r>
              <a:rPr lang="nl-NL" dirty="0" smtClean="0"/>
              <a:t> en </a:t>
            </a:r>
            <a:r>
              <a:rPr lang="nl-NL" dirty="0" smtClean="0">
                <a:solidFill>
                  <a:schemeClr val="hlink"/>
                </a:solidFill>
              </a:rPr>
              <a:t>informatie</a:t>
            </a:r>
            <a:r>
              <a:rPr lang="nl-NL" dirty="0" smtClean="0"/>
              <a:t> in een computerprogramma kunnen </a:t>
            </a:r>
            <a:r>
              <a:rPr lang="nl-NL" dirty="0" smtClean="0">
                <a:solidFill>
                  <a:schemeClr val="hlink"/>
                </a:solidFill>
              </a:rPr>
              <a:t>structureren</a:t>
            </a:r>
            <a:r>
              <a:rPr lang="nl-NL" dirty="0" smtClean="0"/>
              <a:t>.</a:t>
            </a:r>
          </a:p>
          <a:p>
            <a:r>
              <a:rPr lang="nl-NL" dirty="0" smtClean="0"/>
              <a:t>Programmeer </a:t>
            </a:r>
            <a:r>
              <a:rPr lang="nl-NL" dirty="0" smtClean="0">
                <a:solidFill>
                  <a:schemeClr val="hlink"/>
                </a:solidFill>
              </a:rPr>
              <a:t>paradigma’s</a:t>
            </a:r>
            <a:r>
              <a:rPr lang="nl-NL" dirty="0" smtClean="0"/>
              <a:t>:</a:t>
            </a:r>
          </a:p>
          <a:p>
            <a:pPr lvl="1"/>
            <a:r>
              <a:rPr lang="en-US" b="1" dirty="0" smtClean="0"/>
              <a:t>imperative</a:t>
            </a:r>
            <a:r>
              <a:rPr lang="en-US" dirty="0" smtClean="0"/>
              <a:t> (C, Pascal).</a:t>
            </a:r>
          </a:p>
          <a:p>
            <a:pPr lvl="1"/>
            <a:r>
              <a:rPr lang="en-US" dirty="0" smtClean="0"/>
              <a:t>functional (LISP, Haskell).</a:t>
            </a:r>
          </a:p>
          <a:p>
            <a:pPr lvl="1"/>
            <a:r>
              <a:rPr lang="en-US" dirty="0" smtClean="0"/>
              <a:t>logic (Prolog).</a:t>
            </a:r>
          </a:p>
          <a:p>
            <a:pPr lvl="1"/>
            <a:r>
              <a:rPr lang="en-US" b="1" dirty="0" smtClean="0"/>
              <a:t>object oriented</a:t>
            </a:r>
            <a:r>
              <a:rPr lang="en-US" dirty="0" smtClean="0"/>
              <a:t> (C++, Java, C#).</a:t>
            </a:r>
          </a:p>
          <a:p>
            <a:pPr lvl="1"/>
            <a:r>
              <a:rPr lang="en-US" b="1" dirty="0" smtClean="0"/>
              <a:t>generic</a:t>
            </a:r>
            <a:r>
              <a:rPr lang="en-US" dirty="0" smtClean="0"/>
              <a:t> (ADA, C++).</a:t>
            </a:r>
          </a:p>
          <a:p>
            <a:endParaRPr lang="nl-NL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7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7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7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7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75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75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75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75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7539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FEE5CF9D-8CB9-43F1-A8C4-04E0BA1F5D51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15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741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err="1" smtClean="0"/>
              <a:t>Objectgeoriënteerd</a:t>
            </a:r>
            <a:r>
              <a:rPr lang="nl-NL" dirty="0" smtClean="0"/>
              <a:t> Denken</a:t>
            </a:r>
            <a:r>
              <a:rPr lang="nl-NL" sz="4400" dirty="0" smtClean="0"/>
              <a:t>	</a:t>
            </a:r>
          </a:p>
        </p:txBody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smtClean="0"/>
              <a:t>De manier van probleem oplossen die gebruikt wordt bij de </a:t>
            </a:r>
            <a:r>
              <a:rPr lang="nl-NL" dirty="0"/>
              <a:t>o</a:t>
            </a:r>
            <a:r>
              <a:rPr lang="nl-NL" dirty="0" smtClean="0"/>
              <a:t>bjectgeoriënteerde programmeertalen en ontwerpmethoden lijkt vaak op de manier van probleem oplossen die mensen in het </a:t>
            </a:r>
            <a:r>
              <a:rPr lang="nl-NL" dirty="0" smtClean="0">
                <a:solidFill>
                  <a:schemeClr val="hlink"/>
                </a:solidFill>
              </a:rPr>
              <a:t>dagelijks leven</a:t>
            </a:r>
            <a:r>
              <a:rPr lang="nl-NL" dirty="0" smtClean="0"/>
              <a:t> ook gebruiken.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7D01E7A9-8D32-4A28-865C-E9F2298EA4AB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16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843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Voorbeeld</a:t>
            </a:r>
            <a:endParaRPr lang="nl-NL" sz="4400" dirty="0" smtClean="0"/>
          </a:p>
        </p:txBody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smtClean="0"/>
              <a:t>Ik wil mijn oma een bosje bloemen sturen.</a:t>
            </a:r>
          </a:p>
        </p:txBody>
      </p:sp>
      <p:pic>
        <p:nvPicPr>
          <p:cNvPr id="18437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2276475"/>
            <a:ext cx="3455988" cy="344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79593" name="Text Box 9"/>
          <p:cNvSpPr txBox="1">
            <a:spLocks noChangeArrowheads="1"/>
          </p:cNvSpPr>
          <p:nvPr/>
        </p:nvSpPr>
        <p:spPr bwMode="auto">
          <a:xfrm>
            <a:off x="468313" y="5013325"/>
            <a:ext cx="4175125" cy="13256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Char char="•"/>
            </a:pPr>
            <a:r>
              <a:rPr lang="nl-NL" sz="2000" dirty="0">
                <a:latin typeface="Calibri" pitchFamily="34" charset="0"/>
              </a:rPr>
              <a:t> object</a:t>
            </a:r>
          </a:p>
          <a:p>
            <a:pPr>
              <a:spcBef>
                <a:spcPct val="0"/>
              </a:spcBef>
              <a:buClrTx/>
              <a:buSzTx/>
              <a:buFontTx/>
              <a:buChar char="•"/>
            </a:pPr>
            <a:r>
              <a:rPr lang="en-US" sz="2000" dirty="0">
                <a:latin typeface="Calibri" pitchFamily="34" charset="0"/>
              </a:rPr>
              <a:t> message + arguments</a:t>
            </a:r>
          </a:p>
          <a:p>
            <a:pPr>
              <a:spcBef>
                <a:spcPct val="0"/>
              </a:spcBef>
              <a:buClrTx/>
              <a:buSzTx/>
              <a:buFontTx/>
              <a:buChar char="•"/>
            </a:pPr>
            <a:r>
              <a:rPr lang="en-US" sz="2000" dirty="0">
                <a:latin typeface="Calibri" pitchFamily="34" charset="0"/>
              </a:rPr>
              <a:t> receiver's responsibility</a:t>
            </a:r>
          </a:p>
          <a:p>
            <a:pPr>
              <a:spcBef>
                <a:spcPct val="0"/>
              </a:spcBef>
              <a:buClrTx/>
              <a:buSzTx/>
              <a:buFontTx/>
              <a:buChar char="•"/>
            </a:pPr>
            <a:r>
              <a:rPr lang="en-US" sz="2000" dirty="0">
                <a:latin typeface="Calibri" pitchFamily="34" charset="0"/>
              </a:rPr>
              <a:t> method (information hiding)</a:t>
            </a:r>
            <a:endParaRPr lang="nl-NL" sz="20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9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959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1BFBF8BD-D01F-4530-9698-D969D530D2E0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17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945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Vraag</a:t>
            </a:r>
          </a:p>
        </p:txBody>
      </p:sp>
      <p:sp>
        <p:nvSpPr>
          <p:cNvPr id="5816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smtClean="0"/>
              <a:t>Wat is het verschil tussen een </a:t>
            </a:r>
            <a:r>
              <a:rPr lang="nl-NL" smtClean="0">
                <a:solidFill>
                  <a:schemeClr val="hlink"/>
                </a:solidFill>
              </a:rPr>
              <a:t>message</a:t>
            </a:r>
            <a:r>
              <a:rPr lang="nl-NL" smtClean="0"/>
              <a:t> en een </a:t>
            </a:r>
            <a:r>
              <a:rPr lang="nl-NL" smtClean="0">
                <a:solidFill>
                  <a:schemeClr val="hlink"/>
                </a:solidFill>
              </a:rPr>
              <a:t>functie</a:t>
            </a:r>
            <a:r>
              <a:rPr lang="nl-NL" smtClean="0"/>
              <a:t>?</a:t>
            </a:r>
          </a:p>
          <a:p>
            <a:pPr lvl="1"/>
            <a:r>
              <a:rPr lang="nl-NL" smtClean="0"/>
              <a:t>Een message heeft een bepaalde </a:t>
            </a:r>
            <a:r>
              <a:rPr lang="en-US" smtClean="0">
                <a:solidFill>
                  <a:schemeClr val="hlink"/>
                </a:solidFill>
              </a:rPr>
              <a:t>receiver</a:t>
            </a:r>
            <a:r>
              <a:rPr lang="nl-NL" smtClean="0"/>
              <a:t>.</a:t>
            </a:r>
          </a:p>
          <a:p>
            <a:pPr lvl="1"/>
            <a:r>
              <a:rPr lang="nl-NL" smtClean="0"/>
              <a:t>De </a:t>
            </a:r>
            <a:r>
              <a:rPr lang="en-US" smtClean="0">
                <a:solidFill>
                  <a:schemeClr val="hlink"/>
                </a:solidFill>
              </a:rPr>
              <a:t>method</a:t>
            </a:r>
            <a:r>
              <a:rPr lang="nl-NL" smtClean="0"/>
              <a:t> die bij de message hoort is </a:t>
            </a:r>
            <a:r>
              <a:rPr lang="nl-NL" smtClean="0">
                <a:solidFill>
                  <a:schemeClr val="hlink"/>
                </a:solidFill>
              </a:rPr>
              <a:t>afhankelijk</a:t>
            </a:r>
            <a:r>
              <a:rPr lang="nl-NL" smtClean="0"/>
              <a:t> van de </a:t>
            </a:r>
            <a:r>
              <a:rPr lang="en-US" smtClean="0"/>
              <a:t>receiver</a:t>
            </a:r>
            <a:r>
              <a:rPr lang="nl-NL" smtClean="0"/>
              <a:t>.</a:t>
            </a:r>
          </a:p>
          <a:p>
            <a:pPr lvl="1"/>
            <a:r>
              <a:rPr lang="nl-NL" smtClean="0"/>
              <a:t>De </a:t>
            </a:r>
            <a:r>
              <a:rPr lang="en-US" smtClean="0"/>
              <a:t>receiver</a:t>
            </a:r>
            <a:r>
              <a:rPr lang="nl-NL" smtClean="0"/>
              <a:t> van een message kan ook tijdens </a:t>
            </a:r>
            <a:r>
              <a:rPr lang="en-US" smtClean="0">
                <a:solidFill>
                  <a:schemeClr val="hlink"/>
                </a:solidFill>
              </a:rPr>
              <a:t>run-time</a:t>
            </a:r>
            <a:r>
              <a:rPr lang="nl-NL" smtClean="0"/>
              <a:t> worden bepaald. </a:t>
            </a:r>
            <a:r>
              <a:rPr lang="en-US" sz="1800" smtClean="0"/>
              <a:t>Dynamic binding between the message (function name) and method (code).</a:t>
            </a:r>
          </a:p>
        </p:txBody>
      </p:sp>
      <p:pic>
        <p:nvPicPr>
          <p:cNvPr id="19461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0"/>
            <a:ext cx="1152525" cy="1054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1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16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16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16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1635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F7055261-3A32-48FE-8681-E6FE2DDC7488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18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048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Vraag</a:t>
            </a:r>
          </a:p>
        </p:txBody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smtClean="0"/>
              <a:t>Waarom weet ik zoveel van mijn bloemiste?</a:t>
            </a:r>
          </a:p>
        </p:txBody>
      </p:sp>
      <p:pic>
        <p:nvPicPr>
          <p:cNvPr id="20485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844675"/>
            <a:ext cx="3475038" cy="4537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82661" name="Text Box 5"/>
          <p:cNvSpPr txBox="1">
            <a:spLocks noChangeArrowheads="1"/>
          </p:cNvSpPr>
          <p:nvPr/>
        </p:nvSpPr>
        <p:spPr bwMode="auto">
          <a:xfrm>
            <a:off x="4716463" y="4652963"/>
            <a:ext cx="4175125" cy="13256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Char char="•"/>
            </a:pPr>
            <a:r>
              <a:rPr lang="nl-NL" sz="2000" dirty="0">
                <a:latin typeface="Calibri" pitchFamily="34" charset="0"/>
              </a:rPr>
              <a:t> </a:t>
            </a:r>
            <a:r>
              <a:rPr lang="en-US" sz="2000" dirty="0">
                <a:latin typeface="Calibri" pitchFamily="34" charset="0"/>
              </a:rPr>
              <a:t>class</a:t>
            </a:r>
          </a:p>
          <a:p>
            <a:pPr>
              <a:spcBef>
                <a:spcPct val="0"/>
              </a:spcBef>
              <a:buClrTx/>
              <a:buSzTx/>
              <a:buFontTx/>
              <a:buChar char="•"/>
            </a:pPr>
            <a:r>
              <a:rPr lang="en-US" sz="2000" dirty="0">
                <a:latin typeface="Calibri" pitchFamily="34" charset="0"/>
              </a:rPr>
              <a:t> instance (object)</a:t>
            </a:r>
          </a:p>
          <a:p>
            <a:pPr>
              <a:spcBef>
                <a:spcPct val="0"/>
              </a:spcBef>
              <a:buClrTx/>
              <a:buSzTx/>
              <a:buFontTx/>
              <a:buChar char="•"/>
            </a:pPr>
            <a:r>
              <a:rPr lang="en-US" sz="2000" dirty="0">
                <a:latin typeface="Calibri" pitchFamily="34" charset="0"/>
              </a:rPr>
              <a:t> hierarchy</a:t>
            </a:r>
          </a:p>
          <a:p>
            <a:pPr>
              <a:spcBef>
                <a:spcPct val="0"/>
              </a:spcBef>
              <a:buClrTx/>
              <a:buSzTx/>
              <a:buFontTx/>
              <a:buChar char="•"/>
            </a:pPr>
            <a:r>
              <a:rPr lang="en-US" sz="2000" dirty="0">
                <a:latin typeface="Calibri" pitchFamily="34" charset="0"/>
              </a:rPr>
              <a:t> inheritance (base and derived)</a:t>
            </a:r>
            <a:endParaRPr lang="nl-NL" sz="20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26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26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26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266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2661" grpId="0" build="allAtOnce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9E8976F-8335-4B54-ADE6-4E0FB36EEFDB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19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150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Method binding</a:t>
            </a:r>
          </a:p>
        </p:txBody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smtClean="0"/>
              <a:t>Zoek in </a:t>
            </a:r>
            <a:r>
              <a:rPr lang="nl-NL" smtClean="0">
                <a:solidFill>
                  <a:schemeClr val="hlink"/>
                </a:solidFill>
              </a:rPr>
              <a:t>class</a:t>
            </a:r>
            <a:r>
              <a:rPr lang="nl-NL" smtClean="0"/>
              <a:t> van het </a:t>
            </a:r>
            <a:r>
              <a:rPr lang="nl-NL" smtClean="0">
                <a:solidFill>
                  <a:schemeClr val="hlink"/>
                </a:solidFill>
              </a:rPr>
              <a:t>receiver</a:t>
            </a:r>
            <a:r>
              <a:rPr lang="nl-NL" smtClean="0"/>
              <a:t> object.</a:t>
            </a:r>
          </a:p>
          <a:p>
            <a:r>
              <a:rPr lang="nl-NL" smtClean="0"/>
              <a:t>Als daar geen method is zoek dan in de </a:t>
            </a:r>
            <a:r>
              <a:rPr lang="nl-NL" smtClean="0">
                <a:solidFill>
                  <a:schemeClr val="hlink"/>
                </a:solidFill>
              </a:rPr>
              <a:t>base class</a:t>
            </a:r>
            <a:r>
              <a:rPr lang="nl-NL" smtClean="0"/>
              <a:t> van de </a:t>
            </a:r>
            <a:r>
              <a:rPr lang="nl-NL" smtClean="0">
                <a:solidFill>
                  <a:schemeClr val="hlink"/>
                </a:solidFill>
              </a:rPr>
              <a:t>class</a:t>
            </a:r>
            <a:r>
              <a:rPr lang="nl-NL" smtClean="0"/>
              <a:t> van het receiver object.</a:t>
            </a:r>
          </a:p>
          <a:p>
            <a:r>
              <a:rPr lang="nl-NL" smtClean="0"/>
              <a:t>Als daar geen method is zoek dan in de </a:t>
            </a:r>
            <a:r>
              <a:rPr lang="nl-NL" smtClean="0">
                <a:solidFill>
                  <a:schemeClr val="hlink"/>
                </a:solidFill>
              </a:rPr>
              <a:t>base class</a:t>
            </a:r>
            <a:r>
              <a:rPr lang="nl-NL" smtClean="0"/>
              <a:t> van de </a:t>
            </a:r>
            <a:r>
              <a:rPr lang="nl-NL" smtClean="0">
                <a:solidFill>
                  <a:schemeClr val="hlink"/>
                </a:solidFill>
              </a:rPr>
              <a:t>base class</a:t>
            </a:r>
            <a:r>
              <a:rPr lang="nl-NL" smtClean="0"/>
              <a:t> van de </a:t>
            </a:r>
            <a:r>
              <a:rPr lang="nl-NL" smtClean="0">
                <a:solidFill>
                  <a:schemeClr val="hlink"/>
                </a:solidFill>
              </a:rPr>
              <a:t>class</a:t>
            </a:r>
            <a:r>
              <a:rPr lang="nl-NL" smtClean="0"/>
              <a:t> van het receiver object.</a:t>
            </a:r>
          </a:p>
          <a:p>
            <a:r>
              <a:rPr lang="nl-NL" smtClean="0"/>
              <a:t>Enzovoort.</a:t>
            </a:r>
          </a:p>
        </p:txBody>
      </p:sp>
      <p:sp>
        <p:nvSpPr>
          <p:cNvPr id="583684" name="Text Box 4"/>
          <p:cNvSpPr txBox="1">
            <a:spLocks noChangeArrowheads="1"/>
          </p:cNvSpPr>
          <p:nvPr/>
        </p:nvSpPr>
        <p:spPr bwMode="auto">
          <a:xfrm>
            <a:off x="3419475" y="4221163"/>
            <a:ext cx="4826000" cy="1387176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800" dirty="0">
                <a:latin typeface="Calibri" pitchFamily="34" charset="0"/>
              </a:rPr>
              <a:t>Een </a:t>
            </a:r>
            <a:r>
              <a:rPr lang="nl-NL" sz="2800" dirty="0" err="1">
                <a:latin typeface="Calibri" pitchFamily="34" charset="0"/>
              </a:rPr>
              <a:t>method</a:t>
            </a:r>
            <a:r>
              <a:rPr lang="nl-NL" sz="2800" dirty="0">
                <a:latin typeface="Calibri" pitchFamily="34" charset="0"/>
              </a:rPr>
              <a:t> uit de base class kan </a:t>
            </a:r>
            <a:r>
              <a:rPr lang="nl-NL" sz="2800" b="1" dirty="0" err="1">
                <a:latin typeface="Calibri" pitchFamily="34" charset="0"/>
              </a:rPr>
              <a:t>overriden</a:t>
            </a:r>
            <a:r>
              <a:rPr lang="nl-NL" sz="2800" dirty="0">
                <a:latin typeface="Calibri" pitchFamily="34" charset="0"/>
              </a:rPr>
              <a:t> worden door een </a:t>
            </a:r>
            <a:r>
              <a:rPr lang="nl-NL" sz="2800" dirty="0" err="1">
                <a:latin typeface="Calibri" pitchFamily="34" charset="0"/>
              </a:rPr>
              <a:t>method</a:t>
            </a:r>
            <a:r>
              <a:rPr lang="nl-NL" sz="2800" dirty="0">
                <a:latin typeface="Calibri" pitchFamily="34" charset="0"/>
              </a:rPr>
              <a:t> in een </a:t>
            </a:r>
            <a:r>
              <a:rPr lang="nl-NL" sz="2800" dirty="0" err="1">
                <a:latin typeface="Calibri" pitchFamily="34" charset="0"/>
              </a:rPr>
              <a:t>derived</a:t>
            </a:r>
            <a:r>
              <a:rPr lang="nl-NL" sz="2800" dirty="0">
                <a:latin typeface="Calibri" pitchFamily="34" charset="0"/>
              </a:rPr>
              <a:t> class.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68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B12F04ED-E594-400C-8A31-4E6802E8EC7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20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253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Verband tussen classes</a:t>
            </a:r>
          </a:p>
        </p:txBody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b="1" dirty="0" err="1" smtClean="0"/>
              <a:t>Aggregation</a:t>
            </a:r>
            <a:r>
              <a:rPr lang="nl-NL" dirty="0" smtClean="0"/>
              <a:t> = </a:t>
            </a:r>
            <a:r>
              <a:rPr lang="nl-NL" dirty="0" smtClean="0">
                <a:solidFill>
                  <a:schemeClr val="hlink"/>
                </a:solidFill>
              </a:rPr>
              <a:t>heeft een </a:t>
            </a:r>
            <a:r>
              <a:rPr lang="nl-NL" dirty="0" smtClean="0"/>
              <a:t>(of meer)</a:t>
            </a:r>
          </a:p>
          <a:p>
            <a:r>
              <a:rPr lang="nl-NL" b="1" dirty="0" err="1" smtClean="0"/>
              <a:t>Inheritance</a:t>
            </a:r>
            <a:r>
              <a:rPr lang="nl-NL" dirty="0" smtClean="0"/>
              <a:t> = </a:t>
            </a:r>
            <a:r>
              <a:rPr lang="nl-NL" dirty="0" smtClean="0">
                <a:solidFill>
                  <a:schemeClr val="hlink"/>
                </a:solidFill>
              </a:rPr>
              <a:t>is een</a:t>
            </a:r>
            <a:r>
              <a:rPr lang="nl-NL" dirty="0" smtClean="0"/>
              <a:t> (speciaal soort)</a:t>
            </a:r>
          </a:p>
        </p:txBody>
      </p:sp>
      <p:sp>
        <p:nvSpPr>
          <p:cNvPr id="584709" name="Text Box 5"/>
          <p:cNvSpPr txBox="1">
            <a:spLocks noChangeArrowheads="1"/>
          </p:cNvSpPr>
          <p:nvPr/>
        </p:nvSpPr>
        <p:spPr bwMode="auto">
          <a:xfrm>
            <a:off x="5076825" y="5516563"/>
            <a:ext cx="3743325" cy="525401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800" dirty="0">
                <a:latin typeface="Calibri" pitchFamily="34" charset="0"/>
              </a:rPr>
              <a:t>UML klassendiagram.</a:t>
            </a:r>
          </a:p>
        </p:txBody>
      </p:sp>
      <p:pic>
        <p:nvPicPr>
          <p:cNvPr id="22016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409103"/>
            <a:ext cx="994286" cy="2742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016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84168" y="1844824"/>
            <a:ext cx="994286" cy="2742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1186" name="Picture 2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271279"/>
            <a:ext cx="5328592" cy="45049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470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jdelijke aanduiding voor dianumm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16A09B90-4B02-4F1E-8585-7C3E1B52240D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21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355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UML sequentiediagram</a:t>
            </a:r>
          </a:p>
        </p:txBody>
      </p:sp>
      <p:pic>
        <p:nvPicPr>
          <p:cNvPr id="22118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96752"/>
            <a:ext cx="8515570" cy="4752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DE9632C4-BF33-461F-ACA6-F14E0942CD2C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22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457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Steeds meer abstractie</a:t>
            </a:r>
          </a:p>
        </p:txBody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2400" smtClean="0"/>
              <a:t>Functions.</a:t>
            </a:r>
          </a:p>
          <a:p>
            <a:pPr lvl="1"/>
            <a:r>
              <a:rPr lang="en-US" sz="2000" smtClean="0"/>
              <a:t>Avoid duplicating code.</a:t>
            </a:r>
          </a:p>
          <a:p>
            <a:pPr lvl="1"/>
            <a:r>
              <a:rPr lang="en-US" sz="2000" smtClean="0"/>
              <a:t>Information hiding.</a:t>
            </a:r>
          </a:p>
          <a:p>
            <a:r>
              <a:rPr lang="en-US" sz="2400" smtClean="0"/>
              <a:t>Modules.</a:t>
            </a:r>
          </a:p>
          <a:p>
            <a:pPr lvl="1"/>
            <a:r>
              <a:rPr lang="en-US" sz="2000" smtClean="0"/>
              <a:t>Data and information hiding.</a:t>
            </a:r>
          </a:p>
          <a:p>
            <a:r>
              <a:rPr lang="en-US" sz="2400" smtClean="0"/>
              <a:t>Abstract data types.</a:t>
            </a:r>
          </a:p>
          <a:p>
            <a:pPr lvl="1"/>
            <a:r>
              <a:rPr lang="en-US" sz="2000" smtClean="0"/>
              <a:t>Instantiation.</a:t>
            </a:r>
          </a:p>
          <a:p>
            <a:r>
              <a:rPr lang="en-US" sz="2400" smtClean="0"/>
              <a:t> Generic functions en generic ADT’s.</a:t>
            </a:r>
          </a:p>
          <a:p>
            <a:pPr lvl="1"/>
            <a:r>
              <a:rPr lang="en-US" sz="2000" smtClean="0"/>
              <a:t>Templates.</a:t>
            </a:r>
          </a:p>
          <a:p>
            <a:r>
              <a:rPr lang="en-US" sz="2400" smtClean="0"/>
              <a:t>Classes.</a:t>
            </a:r>
          </a:p>
          <a:p>
            <a:pPr lvl="1"/>
            <a:r>
              <a:rPr lang="en-US" sz="2000" smtClean="0"/>
              <a:t>Messages.</a:t>
            </a:r>
          </a:p>
          <a:p>
            <a:pPr lvl="1"/>
            <a:r>
              <a:rPr lang="en-US" sz="2000" smtClean="0"/>
              <a:t>Inheritance.</a:t>
            </a:r>
          </a:p>
          <a:p>
            <a:pPr lvl="1"/>
            <a:r>
              <a:rPr lang="en-US" sz="2000" smtClean="0"/>
              <a:t>Polymorphism.</a:t>
            </a:r>
          </a:p>
        </p:txBody>
      </p:sp>
      <p:sp>
        <p:nvSpPr>
          <p:cNvPr id="585732" name="Text Box 4"/>
          <p:cNvSpPr txBox="1">
            <a:spLocks noChangeArrowheads="1"/>
          </p:cNvSpPr>
          <p:nvPr/>
        </p:nvSpPr>
        <p:spPr bwMode="auto">
          <a:xfrm>
            <a:off x="4284663" y="5013325"/>
            <a:ext cx="4392612" cy="956288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800" dirty="0">
                <a:latin typeface="Calibri" pitchFamily="34" charset="0"/>
              </a:rPr>
              <a:t>Geschiedenis van programmeertechnieken.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5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573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45656E47-4E28-4610-B544-DC6BAAC34FD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23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5603" name="Rectangle 2"/>
          <p:cNvSpPr>
            <a:spLocks noGrp="1" noChangeArrowheads="1"/>
          </p:cNvSpPr>
          <p:nvPr>
            <p:ph type="title"/>
          </p:nvPr>
        </p:nvSpPr>
        <p:spPr>
          <a:xfrm>
            <a:off x="358775" y="332656"/>
            <a:ext cx="8421688" cy="684213"/>
          </a:xfrm>
        </p:spPr>
        <p:txBody>
          <a:bodyPr/>
          <a:lstStyle/>
          <a:p>
            <a:r>
              <a:rPr lang="nl-NL" dirty="0" smtClean="0"/>
              <a:t>Doel van object oriëntatie</a:t>
            </a:r>
          </a:p>
        </p:txBody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smtClean="0"/>
              <a:t>Construeren van </a:t>
            </a:r>
            <a:r>
              <a:rPr lang="nl-NL" smtClean="0">
                <a:solidFill>
                  <a:schemeClr val="hlink"/>
                </a:solidFill>
              </a:rPr>
              <a:t>herbruikbare software componenten</a:t>
            </a:r>
            <a:r>
              <a:rPr lang="nl-NL" smtClean="0"/>
              <a:t>.</a:t>
            </a:r>
          </a:p>
          <a:p>
            <a:r>
              <a:rPr lang="nl-NL" smtClean="0"/>
              <a:t>Gebruiken van deze componenten bij het construeren van grote </a:t>
            </a:r>
            <a:r>
              <a:rPr lang="nl-NL" smtClean="0">
                <a:solidFill>
                  <a:schemeClr val="hlink"/>
                </a:solidFill>
              </a:rPr>
              <a:t>aanpasbare</a:t>
            </a:r>
            <a:r>
              <a:rPr lang="nl-NL" smtClean="0"/>
              <a:t> en </a:t>
            </a:r>
            <a:r>
              <a:rPr lang="nl-NL" smtClean="0">
                <a:solidFill>
                  <a:schemeClr val="hlink"/>
                </a:solidFill>
              </a:rPr>
              <a:t>uitbreidbare</a:t>
            </a:r>
            <a:r>
              <a:rPr lang="nl-NL" smtClean="0"/>
              <a:t> systemen.</a:t>
            </a:r>
          </a:p>
        </p:txBody>
      </p:sp>
      <p:graphicFrame>
        <p:nvGraphicFramePr>
          <p:cNvPr id="586758" name="Object 6"/>
          <p:cNvGraphicFramePr>
            <a:graphicFrameLocks noChangeAspect="1"/>
          </p:cNvGraphicFramePr>
          <p:nvPr/>
        </p:nvGraphicFramePr>
        <p:xfrm>
          <a:off x="971550" y="4221163"/>
          <a:ext cx="2276475" cy="1438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711" name="Tekening" r:id="rId4" imgW="2286000" imgH="1447800" progId="WPDraw30.Drawing">
                  <p:embed/>
                </p:oleObj>
              </mc:Choice>
              <mc:Fallback>
                <p:oleObj name="Tekening" r:id="rId4" imgW="2286000" imgH="1447800" progId="WPDraw30.Drawing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71550" y="4221163"/>
                        <a:ext cx="2276475" cy="1438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8575" algn="ctr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86759" name="Text Box 7"/>
          <p:cNvSpPr txBox="1">
            <a:spLocks noChangeArrowheads="1"/>
          </p:cNvSpPr>
          <p:nvPr/>
        </p:nvSpPr>
        <p:spPr bwMode="auto">
          <a:xfrm>
            <a:off x="2268538" y="5445125"/>
            <a:ext cx="143039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400" dirty="0">
                <a:latin typeface="Calibri" pitchFamily="34" charset="0"/>
              </a:rPr>
              <a:t>Software IC</a:t>
            </a:r>
            <a:endParaRPr lang="nl-NL" sz="2400" dirty="0">
              <a:latin typeface="Calibri" pitchFamily="34" charset="0"/>
            </a:endParaRP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4211960" y="4437112"/>
            <a:ext cx="4465637" cy="1387176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800" dirty="0">
                <a:latin typeface="Calibri" pitchFamily="34" charset="0"/>
              </a:rPr>
              <a:t>Huiswerk:</a:t>
            </a:r>
            <a:br>
              <a:rPr lang="nl-NL" sz="2800" dirty="0">
                <a:latin typeface="Calibri" pitchFamily="34" charset="0"/>
              </a:rPr>
            </a:br>
            <a:r>
              <a:rPr lang="nl-NL" sz="2800" dirty="0">
                <a:latin typeface="Calibri" pitchFamily="34" charset="0"/>
              </a:rPr>
              <a:t>Bestudeer hoofdstuk 2 t/m 2.1 van het dictaat</a:t>
            </a:r>
            <a:r>
              <a:rPr lang="nl-NL" sz="2800" dirty="0" smtClean="0">
                <a:latin typeface="Calibri" pitchFamily="34" charset="0"/>
              </a:rPr>
              <a:t>.</a:t>
            </a:r>
            <a:endParaRPr lang="nl-NL" sz="2800" dirty="0">
              <a:solidFill>
                <a:schemeClr val="folHlink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6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6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675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Rectangle 3"/>
          <p:cNvSpPr>
            <a:spLocks noGrp="1" noChangeArrowheads="1"/>
          </p:cNvSpPr>
          <p:nvPr>
            <p:ph type="ctrTitle" sz="quarter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tx2"/>
                </a:solidFill>
              </a14:hiddenFill>
            </a:ext>
          </a:extLst>
        </p:spPr>
        <p:txBody>
          <a:bodyPr wrap="none"/>
          <a:lstStyle/>
          <a:p>
            <a:r>
              <a:rPr lang="nl-NL" sz="3600" dirty="0" err="1" smtClean="0"/>
              <a:t>Objectgeoriënteerd</a:t>
            </a:r>
            <a:r>
              <a:rPr lang="nl-NL" sz="3600" dirty="0" smtClean="0"/>
              <a:t> Programmeren in C++ </a:t>
            </a:r>
          </a:p>
        </p:txBody>
      </p:sp>
      <p:sp>
        <p:nvSpPr>
          <p:cNvPr id="26626" name="Rectangle 2"/>
          <p:cNvSpPr>
            <a:spLocks noGrp="1" noChangeArrowheads="1"/>
          </p:cNvSpPr>
          <p:nvPr>
            <p:ph type="subTitle" sz="quarter" idx="1"/>
          </p:nvPr>
        </p:nvSpPr>
        <p:spPr>
          <a:solidFill>
            <a:schemeClr val="bg1"/>
          </a:solidFill>
        </p:spPr>
        <p:txBody>
          <a:bodyPr/>
          <a:lstStyle/>
          <a:p>
            <a:r>
              <a:rPr lang="en-US" sz="3600" dirty="0" smtClean="0"/>
              <a:t>OGOPRG Les 3</a:t>
            </a:r>
            <a:endParaRPr lang="nl-NL" sz="36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EB882C9C-A05C-4E17-9346-AB0AB5853B7F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25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765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sz="4400" dirty="0" smtClean="0"/>
              <a:t>Herbruikbare component:</a:t>
            </a:r>
            <a:r>
              <a:rPr lang="nl-NL" dirty="0" smtClean="0"/>
              <a:t> Breuk</a:t>
            </a:r>
          </a:p>
        </p:txBody>
      </p:sp>
      <p:sp>
        <p:nvSpPr>
          <p:cNvPr id="5928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smtClean="0"/>
              <a:t>Waarom wil je programma’s maken die rekenen met </a:t>
            </a:r>
            <a:r>
              <a:rPr lang="nl-NL" smtClean="0">
                <a:solidFill>
                  <a:schemeClr val="hlink"/>
                </a:solidFill>
              </a:rPr>
              <a:t>breuken</a:t>
            </a:r>
            <a:r>
              <a:rPr lang="nl-NL" smtClean="0"/>
              <a:t> in plaats van met floating point getallen (double)?</a:t>
            </a:r>
          </a:p>
          <a:p>
            <a:r>
              <a:rPr lang="nl-NL" smtClean="0"/>
              <a:t>Waarom wil je een </a:t>
            </a:r>
            <a:r>
              <a:rPr lang="nl-NL" smtClean="0">
                <a:solidFill>
                  <a:schemeClr val="hlink"/>
                </a:solidFill>
              </a:rPr>
              <a:t>component</a:t>
            </a:r>
            <a:r>
              <a:rPr lang="nl-NL" smtClean="0"/>
              <a:t> Breuk maken?</a:t>
            </a:r>
          </a:p>
          <a:p>
            <a:r>
              <a:rPr lang="nl-NL" smtClean="0"/>
              <a:t>Hoe doe je dat in </a:t>
            </a:r>
            <a:r>
              <a:rPr lang="nl-NL" smtClean="0">
                <a:solidFill>
                  <a:schemeClr val="hlink"/>
                </a:solidFill>
              </a:rPr>
              <a:t>C</a:t>
            </a:r>
            <a:r>
              <a:rPr lang="nl-NL" smtClean="0"/>
              <a:t>?</a:t>
            </a:r>
          </a:p>
          <a:p>
            <a:r>
              <a:rPr lang="nl-NL" smtClean="0"/>
              <a:t>Wat zijn de </a:t>
            </a:r>
            <a:r>
              <a:rPr lang="nl-NL" smtClean="0">
                <a:solidFill>
                  <a:schemeClr val="hlink"/>
                </a:solidFill>
              </a:rPr>
              <a:t>nadelen</a:t>
            </a:r>
            <a:r>
              <a:rPr lang="nl-NL" smtClean="0"/>
              <a:t> van de C oplossing?</a:t>
            </a:r>
          </a:p>
          <a:p>
            <a:r>
              <a:rPr lang="nl-NL" smtClean="0"/>
              <a:t>Hoe kan het beter in </a:t>
            </a:r>
            <a:r>
              <a:rPr lang="nl-NL" smtClean="0">
                <a:solidFill>
                  <a:schemeClr val="hlink"/>
                </a:solidFill>
              </a:rPr>
              <a:t>C++</a:t>
            </a:r>
            <a:r>
              <a:rPr lang="nl-NL" smtClean="0"/>
              <a:t>?</a:t>
            </a:r>
          </a:p>
          <a:p>
            <a:r>
              <a:rPr lang="nl-NL" smtClean="0"/>
              <a:t>Wat zijn de </a:t>
            </a:r>
            <a:r>
              <a:rPr lang="nl-NL" smtClean="0">
                <a:solidFill>
                  <a:schemeClr val="hlink"/>
                </a:solidFill>
              </a:rPr>
              <a:t>voordelen</a:t>
            </a:r>
            <a:r>
              <a:rPr lang="nl-NL" smtClean="0"/>
              <a:t> van de C++ oplossing?</a:t>
            </a:r>
          </a:p>
          <a:p>
            <a:r>
              <a:rPr lang="nl-NL" smtClean="0"/>
              <a:t>Kan het nog </a:t>
            </a:r>
            <a:r>
              <a:rPr lang="nl-NL" smtClean="0">
                <a:solidFill>
                  <a:schemeClr val="hlink"/>
                </a:solidFill>
              </a:rPr>
              <a:t>mooier</a:t>
            </a:r>
            <a:r>
              <a:rPr lang="nl-NL" smtClean="0"/>
              <a:t>?</a:t>
            </a:r>
          </a:p>
          <a:p>
            <a:endParaRPr lang="nl-NL" smtClean="0"/>
          </a:p>
        </p:txBody>
      </p:sp>
      <p:sp>
        <p:nvSpPr>
          <p:cNvPr id="592900" name="Text Box 4"/>
          <p:cNvSpPr txBox="1">
            <a:spLocks noChangeArrowheads="1"/>
          </p:cNvSpPr>
          <p:nvPr/>
        </p:nvSpPr>
        <p:spPr bwMode="auto">
          <a:xfrm>
            <a:off x="684213" y="5805488"/>
            <a:ext cx="6048375" cy="525401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800" dirty="0">
                <a:latin typeface="Calibri" pitchFamily="34" charset="0"/>
              </a:rPr>
              <a:t>Dictaat H2.2 t/m 2.28 (4 lessen).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8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8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8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8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8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8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2899" grpId="0" build="p"/>
      <p:bldP spid="592900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8F4F2117-CAB3-4735-8BF3-65393B750EE0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26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867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Breuk in C</a:t>
            </a:r>
          </a:p>
        </p:txBody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8775" y="1124744"/>
            <a:ext cx="8421688" cy="1009228"/>
          </a:xfrm>
        </p:spPr>
        <p:txBody>
          <a:bodyPr/>
          <a:lstStyle/>
          <a:p>
            <a:r>
              <a:rPr lang="nl-NL" dirty="0" smtClean="0"/>
              <a:t>Gebruik </a:t>
            </a:r>
            <a:r>
              <a:rPr lang="nl-NL" dirty="0" err="1" smtClean="0">
                <a:solidFill>
                  <a:schemeClr val="hlink"/>
                </a:solidFill>
              </a:rPr>
              <a:t>struct</a:t>
            </a:r>
            <a:r>
              <a:rPr lang="nl-NL" dirty="0" smtClean="0"/>
              <a:t> voor dataopslag.</a:t>
            </a:r>
          </a:p>
          <a:p>
            <a:r>
              <a:rPr lang="nl-NL" dirty="0" smtClean="0"/>
              <a:t>Gebruik </a:t>
            </a:r>
            <a:r>
              <a:rPr lang="nl-NL" dirty="0" smtClean="0">
                <a:solidFill>
                  <a:schemeClr val="hlink"/>
                </a:solidFill>
              </a:rPr>
              <a:t>functies</a:t>
            </a:r>
            <a:r>
              <a:rPr lang="nl-NL" dirty="0" smtClean="0"/>
              <a:t> voor bewerkingen.</a:t>
            </a:r>
          </a:p>
        </p:txBody>
      </p:sp>
      <p:sp>
        <p:nvSpPr>
          <p:cNvPr id="28677" name="Text Box 4"/>
          <p:cNvSpPr txBox="1">
            <a:spLocks noChangeArrowheads="1"/>
          </p:cNvSpPr>
          <p:nvPr/>
        </p:nvSpPr>
        <p:spPr bwMode="auto">
          <a:xfrm>
            <a:off x="701324" y="2259858"/>
            <a:ext cx="8208963" cy="4616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err="1" smtClean="0">
                <a:solidFill>
                  <a:srgbClr val="0000FF"/>
                </a:solidFill>
                <a:latin typeface="Consolas"/>
              </a:rPr>
              <a:t>typedef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b="1" dirty="0" err="1" smtClean="0">
                <a:solidFill>
                  <a:srgbClr val="0000FF"/>
                </a:solidFill>
                <a:latin typeface="Consolas"/>
              </a:rPr>
              <a:t>struct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{ </a:t>
            </a:r>
            <a:r>
              <a:rPr lang="nl-NL" sz="2000" dirty="0" smtClean="0">
                <a:solidFill>
                  <a:srgbClr val="008000"/>
                </a:solidFill>
                <a:latin typeface="Consolas"/>
              </a:rPr>
              <a:t>/* </a:t>
            </a:r>
            <a:r>
              <a:rPr lang="nl-NL" sz="2000" dirty="0">
                <a:solidFill>
                  <a:srgbClr val="008000"/>
                </a:solidFill>
                <a:latin typeface="Consolas"/>
              </a:rPr>
              <a:t>een breuk bestaat uit</a:t>
            </a:r>
            <a:r>
              <a:rPr lang="nl-NL" sz="2000" dirty="0" smtClean="0">
                <a:solidFill>
                  <a:srgbClr val="008000"/>
                </a:solidFill>
                <a:latin typeface="Consolas"/>
              </a:rPr>
              <a:t>: */</a:t>
            </a:r>
            <a:endParaRPr lang="nl-NL" sz="2000" dirty="0">
              <a:solidFill>
                <a:srgbClr val="008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boven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;   </a:t>
            </a:r>
            <a:r>
              <a:rPr lang="nl-NL" sz="2000" dirty="0" smtClean="0">
                <a:solidFill>
                  <a:srgbClr val="008000"/>
                </a:solidFill>
                <a:latin typeface="Consolas"/>
              </a:rPr>
              <a:t>/* </a:t>
            </a:r>
            <a:r>
              <a:rPr lang="nl-NL" sz="2000" dirty="0">
                <a:solidFill>
                  <a:srgbClr val="008000"/>
                </a:solidFill>
                <a:latin typeface="Consolas"/>
              </a:rPr>
              <a:t>een teller </a:t>
            </a:r>
            <a:r>
              <a:rPr lang="nl-NL" sz="2000" dirty="0" smtClean="0">
                <a:solidFill>
                  <a:srgbClr val="008000"/>
                </a:solidFill>
                <a:latin typeface="Consolas"/>
              </a:rPr>
              <a:t>en</a:t>
            </a:r>
            <a:r>
              <a:rPr lang="nl-NL" sz="2000" dirty="0">
                <a:solidFill>
                  <a:srgbClr val="008000"/>
                </a:solidFill>
                <a:latin typeface="Consolas"/>
              </a:rPr>
              <a:t> </a:t>
            </a:r>
            <a:r>
              <a:rPr lang="nl-NL" sz="2000" dirty="0" smtClean="0">
                <a:solidFill>
                  <a:srgbClr val="008000"/>
                </a:solidFill>
                <a:latin typeface="Consolas"/>
              </a:rPr>
              <a:t>         */</a:t>
            </a:r>
            <a:endParaRPr lang="nl-NL" sz="2000" dirty="0">
              <a:solidFill>
                <a:srgbClr val="008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onder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;   </a:t>
            </a:r>
            <a:r>
              <a:rPr lang="nl-NL" sz="2000" dirty="0" smtClean="0">
                <a:solidFill>
                  <a:srgbClr val="008000"/>
                </a:solidFill>
                <a:latin typeface="Consolas"/>
              </a:rPr>
              <a:t>/* </a:t>
            </a:r>
            <a:r>
              <a:rPr lang="nl-NL" sz="2000" dirty="0">
                <a:solidFill>
                  <a:srgbClr val="008000"/>
                </a:solidFill>
                <a:latin typeface="Consolas"/>
              </a:rPr>
              <a:t>een </a:t>
            </a:r>
            <a:r>
              <a:rPr lang="nl-NL" sz="2000" dirty="0" smtClean="0">
                <a:solidFill>
                  <a:srgbClr val="008000"/>
                </a:solidFill>
                <a:latin typeface="Consolas"/>
              </a:rPr>
              <a:t>noemer</a:t>
            </a:r>
            <a:r>
              <a:rPr lang="nl-NL" sz="2000" dirty="0">
                <a:solidFill>
                  <a:srgbClr val="008000"/>
                </a:solidFill>
                <a:latin typeface="Consolas"/>
              </a:rPr>
              <a:t> </a:t>
            </a:r>
            <a:r>
              <a:rPr lang="nl-NL" sz="2000" dirty="0" smtClean="0">
                <a:solidFill>
                  <a:srgbClr val="008000"/>
                </a:solidFill>
                <a:latin typeface="Consolas"/>
              </a:rPr>
              <a:t>            */</a:t>
            </a:r>
            <a:endParaRPr lang="nl-NL" sz="2000" dirty="0">
              <a:solidFill>
                <a:srgbClr val="008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} Breuk;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sz="2000" dirty="0" smtClean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Breuk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Consolas"/>
              </a:rPr>
              <a:t>normaliseer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(</a:t>
            </a: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Breuk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b);</a:t>
            </a: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Breuk </a:t>
            </a:r>
            <a:r>
              <a:rPr lang="nl-NL" sz="2000" b="1" dirty="0" smtClean="0">
                <a:solidFill>
                  <a:schemeClr val="tx1"/>
                </a:solidFill>
                <a:latin typeface="Consolas"/>
              </a:rPr>
              <a:t>som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(Breuk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b1, 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Breuk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b2);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Breuk </a:t>
            </a:r>
            <a:r>
              <a:rPr lang="nl-NL" sz="2000" b="1" dirty="0" smtClean="0">
                <a:solidFill>
                  <a:schemeClr val="tx1"/>
                </a:solidFill>
                <a:latin typeface="Consolas"/>
              </a:rPr>
              <a:t>som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(Breuk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b1, 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Breuk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b2)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Breuk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s;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</a:t>
            </a: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s.boven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= b1.boven * b2.onder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+ 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b1.onder * b2.boven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</a:t>
            </a: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s.onder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= b1.onder * b2.onder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s = normaliseer(s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</a:t>
            </a:r>
            <a:r>
              <a:rPr lang="en-US" sz="2000" dirty="0" smtClean="0">
                <a:solidFill>
                  <a:srgbClr val="0000FF"/>
                </a:solidFill>
                <a:latin typeface="Consolas"/>
              </a:rPr>
              <a:t>return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s;</a:t>
            </a: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}</a:t>
            </a:r>
          </a:p>
        </p:txBody>
      </p:sp>
      <p:sp>
        <p:nvSpPr>
          <p:cNvPr id="593925" name="AutoShape 5"/>
          <p:cNvSpPr>
            <a:spLocks noChangeArrowheads="1"/>
          </p:cNvSpPr>
          <p:nvPr/>
        </p:nvSpPr>
        <p:spPr bwMode="auto">
          <a:xfrm>
            <a:off x="6156176" y="3500438"/>
            <a:ext cx="2447925" cy="792162"/>
          </a:xfrm>
          <a:prstGeom prst="wedgeRoundRectCallout">
            <a:avLst>
              <a:gd name="adj1" fmla="val -109254"/>
              <a:gd name="adj2" fmla="val 8397"/>
              <a:gd name="adj3" fmla="val 16667"/>
            </a:avLst>
          </a:prstGeom>
          <a:solidFill>
            <a:srgbClr val="FFFF00"/>
          </a:solidFill>
          <a:ln w="28575" algn="ctr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latin typeface="Calibri" pitchFamily="34" charset="0"/>
              </a:rPr>
              <a:t>Prototypes of</a:t>
            </a:r>
            <a:r>
              <a:rPr lang="en-US" sz="2000" dirty="0">
                <a:latin typeface="Calibri" pitchFamily="34" charset="0"/>
              </a:rPr>
              <a:t/>
            </a:r>
            <a:br>
              <a:rPr lang="en-US" sz="2000" dirty="0">
                <a:latin typeface="Calibri" pitchFamily="34" charset="0"/>
              </a:rPr>
            </a:br>
            <a:r>
              <a:rPr lang="en-US" sz="2000" dirty="0" err="1">
                <a:latin typeface="Calibri" pitchFamily="34" charset="0"/>
              </a:rPr>
              <a:t>Functie</a:t>
            </a:r>
            <a:r>
              <a:rPr lang="en-US" sz="2000" dirty="0">
                <a:latin typeface="Calibri" pitchFamily="34" charset="0"/>
              </a:rPr>
              <a:t> </a:t>
            </a:r>
            <a:r>
              <a:rPr lang="en-US" sz="2000" dirty="0" err="1">
                <a:latin typeface="Calibri" pitchFamily="34" charset="0"/>
              </a:rPr>
              <a:t>declaraties</a:t>
            </a:r>
            <a:endParaRPr lang="nl-NL" sz="2000" dirty="0">
              <a:latin typeface="Calibri" pitchFamily="34" charset="0"/>
            </a:endParaRPr>
          </a:p>
        </p:txBody>
      </p:sp>
      <p:sp>
        <p:nvSpPr>
          <p:cNvPr id="593928" name="AutoShape 8"/>
          <p:cNvSpPr>
            <a:spLocks noChangeArrowheads="1"/>
          </p:cNvSpPr>
          <p:nvPr/>
        </p:nvSpPr>
        <p:spPr bwMode="auto">
          <a:xfrm>
            <a:off x="6444208" y="1772816"/>
            <a:ext cx="2447925" cy="504825"/>
          </a:xfrm>
          <a:prstGeom prst="wedgeRoundRectCallout">
            <a:avLst>
              <a:gd name="adj1" fmla="val -188847"/>
              <a:gd name="adj2" fmla="val 82591"/>
              <a:gd name="adj3" fmla="val 16667"/>
            </a:avLst>
          </a:prstGeom>
          <a:solidFill>
            <a:srgbClr val="FFFF00"/>
          </a:solidFill>
          <a:ln w="28575" algn="ctr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err="1">
                <a:latin typeface="Calibri" pitchFamily="34" charset="0"/>
              </a:rPr>
              <a:t>Struct</a:t>
            </a:r>
            <a:r>
              <a:rPr lang="en-US" sz="2000" dirty="0">
                <a:latin typeface="Calibri" pitchFamily="34" charset="0"/>
              </a:rPr>
              <a:t> </a:t>
            </a:r>
            <a:r>
              <a:rPr lang="en-US" sz="2000" dirty="0" smtClean="0">
                <a:latin typeface="Calibri" pitchFamily="34" charset="0"/>
              </a:rPr>
              <a:t>type </a:t>
            </a:r>
            <a:r>
              <a:rPr lang="en-US" sz="2000" dirty="0" err="1" smtClean="0">
                <a:latin typeface="Calibri" pitchFamily="34" charset="0"/>
              </a:rPr>
              <a:t>declaratie</a:t>
            </a:r>
            <a:endParaRPr lang="nl-NL" sz="2000" dirty="0">
              <a:latin typeface="Calibri" pitchFamily="34" charset="0"/>
            </a:endParaRPr>
          </a:p>
        </p:txBody>
      </p:sp>
      <p:sp>
        <p:nvSpPr>
          <p:cNvPr id="593930" name="AutoShape 10"/>
          <p:cNvSpPr>
            <a:spLocks noChangeArrowheads="1"/>
          </p:cNvSpPr>
          <p:nvPr/>
        </p:nvSpPr>
        <p:spPr bwMode="auto">
          <a:xfrm>
            <a:off x="6817848" y="4545012"/>
            <a:ext cx="2160588" cy="504825"/>
          </a:xfrm>
          <a:prstGeom prst="wedgeRoundRectCallout">
            <a:avLst>
              <a:gd name="adj1" fmla="val -124893"/>
              <a:gd name="adj2" fmla="val 12781"/>
              <a:gd name="adj3" fmla="val 16667"/>
            </a:avLst>
          </a:prstGeom>
          <a:solidFill>
            <a:srgbClr val="FFFF00"/>
          </a:solidFill>
          <a:ln w="28575" algn="ctr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err="1">
                <a:latin typeface="Calibri" pitchFamily="34" charset="0"/>
              </a:rPr>
              <a:t>Functie</a:t>
            </a:r>
            <a:r>
              <a:rPr lang="en-US" sz="2000" dirty="0">
                <a:latin typeface="Calibri" pitchFamily="34" charset="0"/>
              </a:rPr>
              <a:t> </a:t>
            </a:r>
            <a:r>
              <a:rPr lang="en-US" sz="2000" dirty="0" err="1">
                <a:latin typeface="Calibri" pitchFamily="34" charset="0"/>
              </a:rPr>
              <a:t>definitie</a:t>
            </a:r>
            <a:endParaRPr lang="nl-NL" sz="20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25" grpId="0" animBg="1"/>
      <p:bldP spid="593928" grpId="0" animBg="1"/>
      <p:bldP spid="593930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B843B4CD-2F4B-44C7-BF78-4BCAF57D095F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27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969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Gebruik</a:t>
            </a:r>
            <a:endParaRPr lang="nl-NL" smtClean="0"/>
          </a:p>
        </p:txBody>
      </p:sp>
      <p:sp>
        <p:nvSpPr>
          <p:cNvPr id="5949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2636838"/>
            <a:ext cx="8421688" cy="3743325"/>
          </a:xfrm>
        </p:spPr>
        <p:txBody>
          <a:bodyPr/>
          <a:lstStyle/>
          <a:p>
            <a:r>
              <a:rPr lang="en-US" dirty="0" err="1" smtClean="0">
                <a:solidFill>
                  <a:schemeClr val="hlink"/>
                </a:solidFill>
              </a:rPr>
              <a:t>Nadelen</a:t>
            </a:r>
            <a:r>
              <a:rPr lang="en-US" dirty="0" smtClean="0"/>
              <a:t> </a:t>
            </a:r>
            <a:r>
              <a:rPr lang="en-US" dirty="0" err="1" smtClean="0">
                <a:latin typeface="Consolas"/>
              </a:rPr>
              <a:t>Breuk</a:t>
            </a:r>
            <a:r>
              <a:rPr lang="en-US" dirty="0" smtClean="0"/>
              <a:t> in C</a:t>
            </a:r>
          </a:p>
          <a:p>
            <a:pPr lvl="1"/>
            <a:r>
              <a:rPr lang="en-US" dirty="0" smtClean="0">
                <a:latin typeface="Consolas"/>
              </a:rPr>
              <a:t>b1.onder = </a:t>
            </a:r>
            <a:r>
              <a:rPr lang="en-US" dirty="0" smtClean="0">
                <a:solidFill>
                  <a:schemeClr val="tx2"/>
                </a:solidFill>
                <a:latin typeface="Consolas"/>
              </a:rPr>
              <a:t>0</a:t>
            </a:r>
            <a:r>
              <a:rPr lang="en-US" dirty="0" smtClean="0"/>
              <a:t> is </a:t>
            </a:r>
            <a:r>
              <a:rPr lang="en-US" dirty="0" err="1" smtClean="0"/>
              <a:t>een</a:t>
            </a:r>
            <a:r>
              <a:rPr lang="en-US" dirty="0" smtClean="0"/>
              <a:t> “ramp die </a:t>
            </a:r>
            <a:r>
              <a:rPr lang="en-US" dirty="0" err="1" smtClean="0"/>
              <a:t>wacht</a:t>
            </a:r>
            <a:r>
              <a:rPr lang="en-US" dirty="0" smtClean="0"/>
              <a:t> </a:t>
            </a:r>
            <a:r>
              <a:rPr lang="en-US" dirty="0" err="1" smtClean="0"/>
              <a:t>om</a:t>
            </a:r>
            <a:r>
              <a:rPr lang="en-US" dirty="0" smtClean="0"/>
              <a:t> </a:t>
            </a:r>
            <a:r>
              <a:rPr lang="en-US" dirty="0" err="1" smtClean="0"/>
              <a:t>te</a:t>
            </a:r>
            <a:r>
              <a:rPr lang="en-US" dirty="0" smtClean="0"/>
              <a:t> </a:t>
            </a:r>
            <a:r>
              <a:rPr lang="en-US" dirty="0" err="1" smtClean="0"/>
              <a:t>gebeuren</a:t>
            </a:r>
            <a:r>
              <a:rPr lang="en-US" dirty="0" smtClean="0"/>
              <a:t>”.</a:t>
            </a:r>
          </a:p>
          <a:p>
            <a:pPr lvl="1"/>
            <a:r>
              <a:rPr lang="en-US" dirty="0" err="1" smtClean="0"/>
              <a:t>Programmeur</a:t>
            </a:r>
            <a:r>
              <a:rPr lang="en-US" dirty="0" smtClean="0"/>
              <a:t> die het </a:t>
            </a:r>
            <a:r>
              <a:rPr lang="en-US" dirty="0" err="1" smtClean="0"/>
              <a:t>beter</a:t>
            </a:r>
            <a:r>
              <a:rPr lang="en-US" dirty="0" smtClean="0"/>
              <a:t> </a:t>
            </a:r>
            <a:r>
              <a:rPr lang="en-US" dirty="0" err="1" smtClean="0"/>
              <a:t>denkt</a:t>
            </a:r>
            <a:r>
              <a:rPr lang="en-US" dirty="0" smtClean="0"/>
              <a:t> </a:t>
            </a:r>
            <a:r>
              <a:rPr lang="en-US" dirty="0" err="1" smtClean="0"/>
              <a:t>te</a:t>
            </a:r>
            <a:r>
              <a:rPr lang="en-US" dirty="0" smtClean="0"/>
              <a:t> </a:t>
            </a:r>
            <a:r>
              <a:rPr lang="en-US" dirty="0" err="1" smtClean="0"/>
              <a:t>weten</a:t>
            </a:r>
            <a:r>
              <a:rPr lang="en-US" dirty="0" smtClean="0"/>
              <a:t> </a:t>
            </a:r>
            <a:r>
              <a:rPr lang="en-US" dirty="0" err="1" smtClean="0"/>
              <a:t>kan</a:t>
            </a:r>
            <a:r>
              <a:rPr lang="en-US" dirty="0" smtClean="0"/>
              <a:t> </a:t>
            </a:r>
            <a:r>
              <a:rPr lang="en-US" dirty="0" err="1" smtClean="0"/>
              <a:t>zelf</a:t>
            </a:r>
            <a:r>
              <a:rPr lang="en-US" dirty="0" smtClean="0"/>
              <a:t> </a:t>
            </a:r>
            <a:r>
              <a:rPr lang="en-US" dirty="0" err="1" smtClean="0"/>
              <a:t>breuken</a:t>
            </a:r>
            <a:r>
              <a:rPr lang="en-US" dirty="0" smtClean="0"/>
              <a:t> </a:t>
            </a:r>
            <a:r>
              <a:rPr lang="en-US" dirty="0" err="1" smtClean="0"/>
              <a:t>gaan</a:t>
            </a:r>
            <a:r>
              <a:rPr lang="en-US" dirty="0" smtClean="0"/>
              <a:t> </a:t>
            </a:r>
            <a:r>
              <a:rPr lang="en-US" dirty="0" err="1" smtClean="0"/>
              <a:t>optellen</a:t>
            </a:r>
            <a:r>
              <a:rPr lang="en-US" dirty="0" smtClean="0"/>
              <a:t>:</a:t>
            </a:r>
          </a:p>
          <a:p>
            <a:pPr lvl="2"/>
            <a:r>
              <a:rPr lang="en-US" sz="2000" dirty="0" smtClean="0">
                <a:latin typeface="Consolas"/>
              </a:rPr>
              <a:t>b3.teller = b1.teller + b2.teller;</a:t>
            </a:r>
            <a:br>
              <a:rPr lang="en-US" sz="2000" dirty="0" smtClean="0">
                <a:latin typeface="Consolas"/>
              </a:rPr>
            </a:br>
            <a:r>
              <a:rPr lang="en-US" sz="2000" dirty="0" smtClean="0">
                <a:latin typeface="Consolas"/>
              </a:rPr>
              <a:t>b3.noemer = b1.noemer + b2.noemer;</a:t>
            </a:r>
          </a:p>
          <a:p>
            <a:pPr lvl="1"/>
            <a:r>
              <a:rPr lang="en-US" dirty="0" err="1" smtClean="0"/>
              <a:t>Verschillende</a:t>
            </a:r>
            <a:r>
              <a:rPr lang="en-US" dirty="0" smtClean="0"/>
              <a:t> </a:t>
            </a:r>
            <a:r>
              <a:rPr lang="en-US" dirty="0" err="1" smtClean="0"/>
              <a:t>programmeurs</a:t>
            </a:r>
            <a:r>
              <a:rPr lang="en-US" dirty="0" smtClean="0"/>
              <a:t> </a:t>
            </a:r>
            <a:r>
              <a:rPr lang="en-US" dirty="0" err="1" smtClean="0"/>
              <a:t>kunnen</a:t>
            </a:r>
            <a:r>
              <a:rPr lang="en-US" dirty="0" smtClean="0"/>
              <a:t> in </a:t>
            </a:r>
            <a:r>
              <a:rPr lang="en-US" dirty="0" err="1" smtClean="0"/>
              <a:t>verschillende</a:t>
            </a:r>
            <a:r>
              <a:rPr lang="en-US" dirty="0" smtClean="0"/>
              <a:t> </a:t>
            </a:r>
            <a:r>
              <a:rPr lang="en-US" dirty="0" err="1" smtClean="0"/>
              <a:t>delen</a:t>
            </a:r>
            <a:r>
              <a:rPr lang="en-US" dirty="0" smtClean="0"/>
              <a:t> van het </a:t>
            </a:r>
            <a:r>
              <a:rPr lang="en-US" dirty="0" err="1" smtClean="0"/>
              <a:t>programma</a:t>
            </a:r>
            <a:r>
              <a:rPr lang="en-US" dirty="0" smtClean="0"/>
              <a:t> de </a:t>
            </a:r>
            <a:r>
              <a:rPr lang="en-US" dirty="0" err="1" smtClean="0"/>
              <a:t>Breuk</a:t>
            </a:r>
            <a:r>
              <a:rPr lang="en-US" dirty="0" smtClean="0"/>
              <a:t> component </a:t>
            </a:r>
            <a:r>
              <a:rPr lang="en-US" dirty="0" err="1" smtClean="0"/>
              <a:t>uitbreidingen</a:t>
            </a:r>
            <a:r>
              <a:rPr lang="en-US" dirty="0" smtClean="0"/>
              <a:t>: </a:t>
            </a:r>
            <a:r>
              <a:rPr lang="en-US" dirty="0" err="1" smtClean="0"/>
              <a:t>B.v</a:t>
            </a:r>
            <a:r>
              <a:rPr lang="en-US" dirty="0" smtClean="0"/>
              <a:t>. </a:t>
            </a:r>
            <a:r>
              <a:rPr lang="en-US" dirty="0" err="1" smtClean="0"/>
              <a:t>functies</a:t>
            </a:r>
            <a:r>
              <a:rPr lang="en-US" dirty="0" smtClean="0"/>
              <a:t>: </a:t>
            </a:r>
            <a:r>
              <a:rPr lang="en-US" dirty="0" err="1" smtClean="0">
                <a:latin typeface="Consolas"/>
              </a:rPr>
              <a:t>maal</a:t>
            </a:r>
            <a:r>
              <a:rPr lang="en-US" dirty="0" smtClean="0"/>
              <a:t>, </a:t>
            </a:r>
            <a:r>
              <a:rPr lang="en-US" dirty="0" smtClean="0">
                <a:latin typeface="Consolas"/>
              </a:rPr>
              <a:t>times</a:t>
            </a:r>
            <a:r>
              <a:rPr lang="en-US" dirty="0" smtClean="0"/>
              <a:t>, en </a:t>
            </a:r>
            <a:r>
              <a:rPr lang="en-US" dirty="0" smtClean="0">
                <a:latin typeface="Consolas"/>
              </a:rPr>
              <a:t>multiply</a:t>
            </a:r>
            <a:r>
              <a:rPr lang="en-US" dirty="0" smtClean="0"/>
              <a:t>.</a:t>
            </a:r>
          </a:p>
          <a:p>
            <a:pPr lvl="1"/>
            <a:endParaRPr lang="nl-NL" dirty="0" smtClean="0"/>
          </a:p>
        </p:txBody>
      </p:sp>
      <p:sp>
        <p:nvSpPr>
          <p:cNvPr id="29701" name="Text Box 6"/>
          <p:cNvSpPr txBox="1">
            <a:spLocks noChangeArrowheads="1"/>
          </p:cNvSpPr>
          <p:nvPr/>
        </p:nvSpPr>
        <p:spPr bwMode="auto">
          <a:xfrm>
            <a:off x="395288" y="1268413"/>
            <a:ext cx="7705725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Breuk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b1, b2, b3;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b1.boven = 5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; 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b1.onder = 12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b2.boven = 4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; 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b2.onder = 9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b3 = </a:t>
            </a: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som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(b1, b2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)</a:t>
            </a:r>
            <a:endParaRPr lang="nl-NL" sz="2000" dirty="0">
              <a:solidFill>
                <a:schemeClr val="tx1"/>
              </a:solidFill>
              <a:latin typeface="Consolas"/>
            </a:endParaRPr>
          </a:p>
        </p:txBody>
      </p:sp>
      <p:sp>
        <p:nvSpPr>
          <p:cNvPr id="594951" name="AutoShape 7"/>
          <p:cNvSpPr>
            <a:spLocks noChangeArrowheads="1"/>
          </p:cNvSpPr>
          <p:nvPr/>
        </p:nvSpPr>
        <p:spPr bwMode="auto">
          <a:xfrm>
            <a:off x="5148263" y="2205038"/>
            <a:ext cx="2736850" cy="792162"/>
          </a:xfrm>
          <a:prstGeom prst="wedgeRoundRectCallout">
            <a:avLst>
              <a:gd name="adj1" fmla="val -121275"/>
              <a:gd name="adj2" fmla="val 71635"/>
              <a:gd name="adj3" fmla="val 16667"/>
            </a:avLst>
          </a:prstGeom>
          <a:solidFill>
            <a:srgbClr val="FFFF00"/>
          </a:solidFill>
          <a:ln w="28575" algn="ctr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latin typeface="Calibri" pitchFamily="34" charset="0"/>
              </a:rPr>
              <a:t>Kan overal in het programma staan!</a:t>
            </a:r>
          </a:p>
        </p:txBody>
      </p:sp>
      <p:sp>
        <p:nvSpPr>
          <p:cNvPr id="594955" name="Text Box 11"/>
          <p:cNvSpPr txBox="1">
            <a:spLocks noChangeArrowheads="1"/>
          </p:cNvSpPr>
          <p:nvPr/>
        </p:nvSpPr>
        <p:spPr bwMode="auto">
          <a:xfrm>
            <a:off x="6732588" y="4221163"/>
            <a:ext cx="1584325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3600" b="1" dirty="0">
                <a:solidFill>
                  <a:schemeClr val="tx2"/>
                </a:solidFill>
                <a:latin typeface="Calibri" pitchFamily="34" charset="0"/>
              </a:rPr>
              <a:t>OOPS!</a:t>
            </a:r>
            <a:endParaRPr lang="nl-NL" sz="3600" b="1" dirty="0">
              <a:solidFill>
                <a:schemeClr val="tx2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9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9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9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9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" dur="500" fill="hold"/>
                                        <p:tgtEl>
                                          <p:spTgt spid="5949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9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4947" grpId="0" build="p"/>
      <p:bldP spid="594951" grpId="0" animBg="1"/>
      <p:bldP spid="59495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2908EEA4-CCEB-4675-8E2F-EE82130DEF18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28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3072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Eigenschappen van C Breuk</a:t>
            </a:r>
          </a:p>
        </p:txBody>
      </p:sp>
      <p:sp>
        <p:nvSpPr>
          <p:cNvPr id="5959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smtClean="0">
                <a:solidFill>
                  <a:schemeClr val="hlink"/>
                </a:solidFill>
              </a:rPr>
              <a:t>Onderhoudbaarheid.</a:t>
            </a:r>
          </a:p>
          <a:p>
            <a:pPr lvl="1"/>
            <a:r>
              <a:rPr lang="nl-NL" smtClean="0"/>
              <a:t>Fout in component is </a:t>
            </a:r>
            <a:r>
              <a:rPr lang="nl-NL" smtClean="0">
                <a:solidFill>
                  <a:schemeClr val="tx2"/>
                </a:solidFill>
              </a:rPr>
              <a:t>niet</a:t>
            </a:r>
            <a:r>
              <a:rPr lang="nl-NL" smtClean="0"/>
              <a:t> gemakkelijk te vinden.</a:t>
            </a:r>
          </a:p>
          <a:p>
            <a:pPr lvl="2"/>
            <a:r>
              <a:rPr lang="nl-NL" smtClean="0"/>
              <a:t>Iedereen kan data van component “verzieken”.</a:t>
            </a:r>
          </a:p>
          <a:p>
            <a:pPr lvl="2"/>
            <a:r>
              <a:rPr lang="nl-NL" smtClean="0"/>
              <a:t>Iedereen kan algoritme implementeren zonder implementatie van de component te gebruiken.</a:t>
            </a:r>
          </a:p>
          <a:p>
            <a:pPr lvl="2"/>
            <a:r>
              <a:rPr lang="nl-NL" smtClean="0"/>
              <a:t>Als er “iets” niet goed gaat met component (b.v. vermenigvuldigen van breuken) moeten we het hele programma doorzoeken.</a:t>
            </a:r>
          </a:p>
          <a:p>
            <a:r>
              <a:rPr lang="nl-NL" smtClean="0">
                <a:solidFill>
                  <a:schemeClr val="hlink"/>
                </a:solidFill>
              </a:rPr>
              <a:t>Aanpasbaarheid</a:t>
            </a:r>
            <a:r>
              <a:rPr lang="nl-NL" smtClean="0"/>
              <a:t> en </a:t>
            </a:r>
            <a:r>
              <a:rPr lang="nl-NL" smtClean="0">
                <a:solidFill>
                  <a:schemeClr val="hlink"/>
                </a:solidFill>
              </a:rPr>
              <a:t>uitbreidbaarheid</a:t>
            </a:r>
            <a:r>
              <a:rPr lang="nl-NL" smtClean="0"/>
              <a:t>.</a:t>
            </a:r>
          </a:p>
          <a:p>
            <a:pPr lvl="1"/>
            <a:r>
              <a:rPr lang="nl-NL" smtClean="0"/>
              <a:t>Iedereen kan component aanpassen en uitbreiden.</a:t>
            </a:r>
          </a:p>
          <a:p>
            <a:r>
              <a:rPr lang="nl-NL" smtClean="0">
                <a:solidFill>
                  <a:schemeClr val="hlink"/>
                </a:solidFill>
              </a:rPr>
              <a:t>Herbruikbaarheid</a:t>
            </a:r>
            <a:r>
              <a:rPr lang="nl-NL" smtClean="0"/>
              <a:t>.</a:t>
            </a:r>
          </a:p>
          <a:p>
            <a:pPr lvl="1"/>
            <a:r>
              <a:rPr lang="nl-NL" smtClean="0">
                <a:solidFill>
                  <a:schemeClr val="tx2"/>
                </a:solidFill>
              </a:rPr>
              <a:t>Onduidelijk</a:t>
            </a:r>
            <a:r>
              <a:rPr lang="nl-NL" smtClean="0"/>
              <a:t> welke functies bij component horen en welke functies bij deze applicatie horen (en toevallig deze component gebruiken).</a:t>
            </a:r>
          </a:p>
          <a:p>
            <a:endParaRPr lang="nl-NL" smtClean="0"/>
          </a:p>
        </p:txBody>
      </p:sp>
      <p:sp>
        <p:nvSpPr>
          <p:cNvPr id="595972" name="Text Box 4"/>
          <p:cNvSpPr txBox="1">
            <a:spLocks noChangeArrowheads="1"/>
          </p:cNvSpPr>
          <p:nvPr/>
        </p:nvSpPr>
        <p:spPr bwMode="auto">
          <a:xfrm>
            <a:off x="6804025" y="1268413"/>
            <a:ext cx="1368425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800" b="1" dirty="0" err="1">
                <a:solidFill>
                  <a:schemeClr val="tx2"/>
                </a:solidFill>
                <a:latin typeface="Calibri" pitchFamily="34" charset="0"/>
              </a:rPr>
              <a:t>Slecht</a:t>
            </a:r>
            <a:r>
              <a:rPr lang="en-US" sz="2800" b="1" dirty="0">
                <a:solidFill>
                  <a:schemeClr val="tx2"/>
                </a:solidFill>
                <a:latin typeface="Calibri" pitchFamily="34" charset="0"/>
              </a:rPr>
              <a:t>!</a:t>
            </a:r>
            <a:endParaRPr lang="nl-NL" sz="2800" b="1" dirty="0">
              <a:solidFill>
                <a:schemeClr val="tx2"/>
              </a:solidFill>
              <a:latin typeface="Calibri" pitchFamily="34" charset="0"/>
            </a:endParaRPr>
          </a:p>
        </p:txBody>
      </p:sp>
      <p:sp>
        <p:nvSpPr>
          <p:cNvPr id="595973" name="Text Box 5"/>
          <p:cNvSpPr txBox="1">
            <a:spLocks noChangeArrowheads="1"/>
          </p:cNvSpPr>
          <p:nvPr/>
        </p:nvSpPr>
        <p:spPr bwMode="auto">
          <a:xfrm>
            <a:off x="6877050" y="4797425"/>
            <a:ext cx="1368425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800" b="1" dirty="0" err="1">
                <a:solidFill>
                  <a:schemeClr val="tx2"/>
                </a:solidFill>
                <a:latin typeface="Calibri" pitchFamily="34" charset="0"/>
              </a:rPr>
              <a:t>Slecht</a:t>
            </a:r>
            <a:r>
              <a:rPr lang="en-US" sz="2800" b="1" dirty="0">
                <a:solidFill>
                  <a:schemeClr val="tx2"/>
                </a:solidFill>
                <a:latin typeface="Calibri" pitchFamily="34" charset="0"/>
              </a:rPr>
              <a:t>!</a:t>
            </a:r>
            <a:endParaRPr lang="nl-NL" sz="2800" b="1" dirty="0">
              <a:solidFill>
                <a:schemeClr val="tx2"/>
              </a:solidFill>
              <a:latin typeface="Calibri" pitchFamily="34" charset="0"/>
            </a:endParaRPr>
          </a:p>
        </p:txBody>
      </p:sp>
      <p:sp>
        <p:nvSpPr>
          <p:cNvPr id="595974" name="Text Box 6"/>
          <p:cNvSpPr txBox="1">
            <a:spLocks noChangeArrowheads="1"/>
          </p:cNvSpPr>
          <p:nvPr/>
        </p:nvSpPr>
        <p:spPr bwMode="auto">
          <a:xfrm>
            <a:off x="6877050" y="3789363"/>
            <a:ext cx="1655763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800" b="1" dirty="0" err="1">
                <a:solidFill>
                  <a:schemeClr val="tx2"/>
                </a:solidFill>
                <a:latin typeface="Calibri" pitchFamily="34" charset="0"/>
              </a:rPr>
              <a:t>Te</a:t>
            </a:r>
            <a:r>
              <a:rPr lang="en-US" sz="2800" b="1" dirty="0">
                <a:solidFill>
                  <a:schemeClr val="tx2"/>
                </a:solidFill>
                <a:latin typeface="Calibri" pitchFamily="34" charset="0"/>
              </a:rPr>
              <a:t> </a:t>
            </a:r>
            <a:r>
              <a:rPr lang="en-US" sz="2800" b="1" dirty="0" err="1">
                <a:solidFill>
                  <a:srgbClr val="008000"/>
                </a:solidFill>
                <a:latin typeface="Calibri" pitchFamily="34" charset="0"/>
              </a:rPr>
              <a:t>Goed</a:t>
            </a:r>
            <a:r>
              <a:rPr lang="en-US" sz="2800" b="1" dirty="0">
                <a:solidFill>
                  <a:schemeClr val="tx2"/>
                </a:solidFill>
                <a:latin typeface="Calibri" pitchFamily="34" charset="0"/>
              </a:rPr>
              <a:t>!</a:t>
            </a:r>
            <a:endParaRPr lang="nl-NL" sz="2800" b="1" dirty="0">
              <a:solidFill>
                <a:schemeClr val="tx2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59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59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59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59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59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5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59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59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5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59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59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5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5971" grpId="0" build="p"/>
      <p:bldP spid="595972" grpId="0"/>
      <p:bldP spid="595973" grpId="0"/>
      <p:bldP spid="59597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388323FD-95DE-411B-9E3E-A0B6AD7CF243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29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3174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Breuk in C++</a:t>
            </a:r>
          </a:p>
        </p:txBody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smtClean="0"/>
              <a:t>Gebruik </a:t>
            </a:r>
            <a:r>
              <a:rPr lang="nl-NL" smtClean="0">
                <a:solidFill>
                  <a:schemeClr val="hlink"/>
                </a:solidFill>
              </a:rPr>
              <a:t>class</a:t>
            </a:r>
            <a:r>
              <a:rPr lang="nl-NL" smtClean="0"/>
              <a:t> voor dataopslag en bewerkingen.</a:t>
            </a:r>
          </a:p>
        </p:txBody>
      </p:sp>
      <p:sp>
        <p:nvSpPr>
          <p:cNvPr id="31749" name="Text Box 4"/>
          <p:cNvSpPr txBox="1">
            <a:spLocks noChangeArrowheads="1"/>
          </p:cNvSpPr>
          <p:nvPr/>
        </p:nvSpPr>
        <p:spPr bwMode="auto">
          <a:xfrm>
            <a:off x="684213" y="1773238"/>
            <a:ext cx="7705725" cy="487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b="1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Breuk {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err="1" smtClean="0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schemeClr val="tx1"/>
                </a:solidFill>
                <a:latin typeface="Consolas"/>
              </a:rPr>
              <a:t>leesin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err="1" smtClean="0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schemeClr val="tx1"/>
                </a:solidFill>
                <a:latin typeface="Consolas"/>
              </a:rPr>
              <a:t>drukaf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()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</a:t>
            </a:r>
            <a:r>
              <a:rPr lang="nl-NL" sz="2000" dirty="0" err="1" smtClean="0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plus(Breuk b);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private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boven;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onder;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err="1" smtClean="0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normaliseer();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};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err="1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Breuk::plus(Breuk b)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boven = boven * </a:t>
            </a: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b.onder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+ 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onder * </a:t>
            </a: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b.boven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onder *= </a:t>
            </a: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b.onder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normaliseer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}</a:t>
            </a:r>
          </a:p>
        </p:txBody>
      </p:sp>
      <p:sp>
        <p:nvSpPr>
          <p:cNvPr id="596997" name="AutoShape 5"/>
          <p:cNvSpPr>
            <a:spLocks noChangeArrowheads="1"/>
          </p:cNvSpPr>
          <p:nvPr/>
        </p:nvSpPr>
        <p:spPr bwMode="auto">
          <a:xfrm>
            <a:off x="4140200" y="3357563"/>
            <a:ext cx="3240088" cy="503237"/>
          </a:xfrm>
          <a:prstGeom prst="wedgeRoundRectCallout">
            <a:avLst>
              <a:gd name="adj1" fmla="val -89159"/>
              <a:gd name="adj2" fmla="val 34204"/>
              <a:gd name="adj3" fmla="val 16667"/>
            </a:avLst>
          </a:prstGeom>
          <a:solidFill>
            <a:srgbClr val="FFFF00"/>
          </a:solidFill>
          <a:ln w="28575" algn="ctr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latin typeface="Calibri" pitchFamily="34" charset="0"/>
              </a:rPr>
              <a:t>Private </a:t>
            </a:r>
            <a:r>
              <a:rPr lang="nl-NL" sz="2000" dirty="0" smtClean="0">
                <a:latin typeface="Calibri" pitchFamily="34" charset="0"/>
              </a:rPr>
              <a:t>data members</a:t>
            </a:r>
            <a:endParaRPr lang="nl-NL" sz="2000" dirty="0">
              <a:latin typeface="Calibri" pitchFamily="34" charset="0"/>
            </a:endParaRPr>
          </a:p>
        </p:txBody>
      </p:sp>
      <p:sp>
        <p:nvSpPr>
          <p:cNvPr id="596999" name="AutoShape 7"/>
          <p:cNvSpPr>
            <a:spLocks noChangeArrowheads="1"/>
          </p:cNvSpPr>
          <p:nvPr/>
        </p:nvSpPr>
        <p:spPr bwMode="auto">
          <a:xfrm>
            <a:off x="3563938" y="1700213"/>
            <a:ext cx="2447925" cy="504825"/>
          </a:xfrm>
          <a:prstGeom prst="wedgeRoundRectCallout">
            <a:avLst>
              <a:gd name="adj1" fmla="val -84989"/>
              <a:gd name="adj2" fmla="val -5519"/>
              <a:gd name="adj3" fmla="val 16667"/>
            </a:avLst>
          </a:prstGeom>
          <a:solidFill>
            <a:srgbClr val="FFFF00"/>
          </a:solidFill>
          <a:ln w="28575" algn="ctr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latin typeface="Calibri" pitchFamily="34" charset="0"/>
              </a:rPr>
              <a:t>Class </a:t>
            </a:r>
            <a:r>
              <a:rPr lang="en-US" sz="2000" dirty="0" err="1">
                <a:latin typeface="Calibri" pitchFamily="34" charset="0"/>
              </a:rPr>
              <a:t>declaratie</a:t>
            </a:r>
            <a:endParaRPr lang="nl-NL" sz="2000" dirty="0">
              <a:latin typeface="Calibri" pitchFamily="34" charset="0"/>
            </a:endParaRPr>
          </a:p>
        </p:txBody>
      </p:sp>
      <p:sp>
        <p:nvSpPr>
          <p:cNvPr id="597001" name="AutoShape 9"/>
          <p:cNvSpPr>
            <a:spLocks noChangeArrowheads="1"/>
          </p:cNvSpPr>
          <p:nvPr/>
        </p:nvSpPr>
        <p:spPr bwMode="auto">
          <a:xfrm>
            <a:off x="5148263" y="4724400"/>
            <a:ext cx="3241675" cy="504825"/>
          </a:xfrm>
          <a:prstGeom prst="wedgeRoundRectCallout">
            <a:avLst>
              <a:gd name="adj1" fmla="val -66048"/>
              <a:gd name="adj2" fmla="val 53412"/>
              <a:gd name="adj3" fmla="val 16667"/>
            </a:avLst>
          </a:prstGeom>
          <a:solidFill>
            <a:srgbClr val="FFFF00"/>
          </a:solidFill>
          <a:ln w="28575" algn="ctr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err="1">
                <a:latin typeface="Calibri" pitchFamily="34" charset="0"/>
              </a:rPr>
              <a:t>Memberfunctie</a:t>
            </a:r>
            <a:r>
              <a:rPr lang="en-US" sz="2000" dirty="0">
                <a:latin typeface="Calibri" pitchFamily="34" charset="0"/>
              </a:rPr>
              <a:t> </a:t>
            </a:r>
            <a:r>
              <a:rPr lang="en-US" sz="2000" dirty="0" err="1">
                <a:latin typeface="Calibri" pitchFamily="34" charset="0"/>
              </a:rPr>
              <a:t>definitie</a:t>
            </a:r>
            <a:endParaRPr lang="nl-NL" sz="2000" dirty="0">
              <a:latin typeface="Calibri" pitchFamily="34" charset="0"/>
            </a:endParaRPr>
          </a:p>
        </p:txBody>
      </p:sp>
      <p:sp>
        <p:nvSpPr>
          <p:cNvPr id="597003" name="AutoShape 11"/>
          <p:cNvSpPr>
            <a:spLocks noChangeArrowheads="1"/>
          </p:cNvSpPr>
          <p:nvPr/>
        </p:nvSpPr>
        <p:spPr bwMode="auto">
          <a:xfrm>
            <a:off x="4498975" y="2420938"/>
            <a:ext cx="3097213" cy="792162"/>
          </a:xfrm>
          <a:prstGeom prst="wedgeRoundRectCallout">
            <a:avLst>
              <a:gd name="adj1" fmla="val -84091"/>
              <a:gd name="adj2" fmla="val -29995"/>
              <a:gd name="adj3" fmla="val 16667"/>
            </a:avLst>
          </a:prstGeom>
          <a:solidFill>
            <a:srgbClr val="FFFF00"/>
          </a:solidFill>
          <a:ln w="28575" algn="ctr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latin typeface="Calibri" pitchFamily="34" charset="0"/>
              </a:rPr>
              <a:t>Public </a:t>
            </a:r>
            <a:r>
              <a:rPr lang="en-US" sz="2000" dirty="0" err="1">
                <a:latin typeface="Calibri" pitchFamily="34" charset="0"/>
              </a:rPr>
              <a:t>memberfuncties</a:t>
            </a:r>
            <a:endParaRPr lang="en-US" sz="2000" dirty="0">
              <a:latin typeface="Calibri" pitchFamily="34" charset="0"/>
            </a:endParaRP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sz="2000" b="1" dirty="0">
                <a:latin typeface="Calibri" pitchFamily="34" charset="0"/>
              </a:rPr>
              <a:t>= interface</a:t>
            </a:r>
            <a:endParaRPr lang="nl-NL" sz="2000" b="1" dirty="0">
              <a:latin typeface="Calibri" pitchFamily="34" charset="0"/>
            </a:endParaRPr>
          </a:p>
        </p:txBody>
      </p:sp>
      <p:sp>
        <p:nvSpPr>
          <p:cNvPr id="597005" name="AutoShape 13"/>
          <p:cNvSpPr>
            <a:spLocks noChangeArrowheads="1"/>
          </p:cNvSpPr>
          <p:nvPr/>
        </p:nvSpPr>
        <p:spPr bwMode="auto">
          <a:xfrm>
            <a:off x="5507038" y="4005263"/>
            <a:ext cx="3240087" cy="503237"/>
          </a:xfrm>
          <a:prstGeom prst="wedgeRoundRectCallout">
            <a:avLst>
              <a:gd name="adj1" fmla="val -94132"/>
              <a:gd name="adj2" fmla="val 28348"/>
              <a:gd name="adj3" fmla="val 16667"/>
            </a:avLst>
          </a:prstGeom>
          <a:solidFill>
            <a:srgbClr val="FFFF00"/>
          </a:solidFill>
          <a:ln w="28575" algn="ctr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latin typeface="Calibri" pitchFamily="34" charset="0"/>
              </a:rPr>
              <a:t>Private </a:t>
            </a:r>
            <a:r>
              <a:rPr lang="en-US" sz="2000" dirty="0" err="1">
                <a:latin typeface="Calibri" pitchFamily="34" charset="0"/>
              </a:rPr>
              <a:t>memberfunctie</a:t>
            </a:r>
            <a:endParaRPr lang="nl-NL" sz="20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6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6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7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7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7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6997" grpId="0" animBg="1"/>
      <p:bldP spid="596999" grpId="0" animBg="1"/>
      <p:bldP spid="597001" grpId="0" animBg="1"/>
      <p:bldP spid="597003" grpId="0" animBg="1"/>
      <p:bldP spid="59700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E0826F67-D737-4C65-92E7-83B3FB6D1DB1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30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3277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Gebruik</a:t>
            </a:r>
            <a:endParaRPr lang="nl-NL" smtClean="0"/>
          </a:p>
        </p:txBody>
      </p:sp>
      <p:sp>
        <p:nvSpPr>
          <p:cNvPr id="5980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3213100"/>
            <a:ext cx="8421688" cy="3024188"/>
          </a:xfrm>
        </p:spPr>
        <p:txBody>
          <a:bodyPr/>
          <a:lstStyle/>
          <a:p>
            <a:r>
              <a:rPr lang="nl-NL" dirty="0" smtClean="0">
                <a:solidFill>
                  <a:schemeClr val="hlink"/>
                </a:solidFill>
              </a:rPr>
              <a:t>Voordelen</a:t>
            </a:r>
            <a:r>
              <a:rPr lang="nl-NL" dirty="0" smtClean="0"/>
              <a:t> Breuk in C++</a:t>
            </a:r>
          </a:p>
          <a:p>
            <a:pPr lvl="1"/>
            <a:r>
              <a:rPr lang="nl-NL" dirty="0" smtClean="0">
                <a:latin typeface="Consolas"/>
              </a:rPr>
              <a:t>b1.onder = </a:t>
            </a:r>
            <a:r>
              <a:rPr lang="nl-NL" dirty="0" smtClean="0">
                <a:solidFill>
                  <a:schemeClr val="tx2"/>
                </a:solidFill>
                <a:latin typeface="Consolas"/>
              </a:rPr>
              <a:t>0</a:t>
            </a:r>
            <a:r>
              <a:rPr lang="nl-NL" dirty="0" smtClean="0"/>
              <a:t> geeft </a:t>
            </a:r>
            <a:r>
              <a:rPr lang="nl-NL" dirty="0" smtClean="0">
                <a:solidFill>
                  <a:srgbClr val="008000"/>
                </a:solidFill>
              </a:rPr>
              <a:t>compilerfout</a:t>
            </a:r>
            <a:r>
              <a:rPr lang="nl-NL" dirty="0" smtClean="0"/>
              <a:t>.</a:t>
            </a:r>
          </a:p>
          <a:p>
            <a:pPr lvl="1"/>
            <a:r>
              <a:rPr lang="nl-NL" dirty="0" smtClean="0"/>
              <a:t>Programmeur die het beter denkt te weten kan zelf </a:t>
            </a:r>
            <a:r>
              <a:rPr lang="nl-NL" dirty="0" smtClean="0">
                <a:solidFill>
                  <a:srgbClr val="008000"/>
                </a:solidFill>
              </a:rPr>
              <a:t>geen</a:t>
            </a:r>
            <a:r>
              <a:rPr lang="nl-NL" dirty="0" smtClean="0"/>
              <a:t> breuken gaan optellen (zonder </a:t>
            </a:r>
            <a:r>
              <a:rPr lang="nl-NL" dirty="0" smtClean="0">
                <a:latin typeface="Consolas"/>
              </a:rPr>
              <a:t>Breuk::plus</a:t>
            </a:r>
            <a:r>
              <a:rPr lang="nl-NL" dirty="0" smtClean="0"/>
              <a:t> te wijzigen). </a:t>
            </a:r>
          </a:p>
          <a:p>
            <a:pPr lvl="1"/>
            <a:r>
              <a:rPr lang="nl-NL" dirty="0" smtClean="0"/>
              <a:t>Component Breuk kan slechts op </a:t>
            </a:r>
            <a:r>
              <a:rPr lang="nl-NL" dirty="0" smtClean="0">
                <a:solidFill>
                  <a:srgbClr val="008000"/>
                </a:solidFill>
              </a:rPr>
              <a:t>1</a:t>
            </a:r>
            <a:r>
              <a:rPr lang="nl-NL" dirty="0" smtClean="0"/>
              <a:t> plaats in het programma uitgebreid worden.</a:t>
            </a:r>
          </a:p>
          <a:p>
            <a:pPr lvl="1"/>
            <a:endParaRPr lang="nl-NL" dirty="0" smtClean="0"/>
          </a:p>
        </p:txBody>
      </p:sp>
      <p:sp>
        <p:nvSpPr>
          <p:cNvPr id="32773" name="Text Box 4"/>
          <p:cNvSpPr txBox="1">
            <a:spLocks noChangeArrowheads="1"/>
          </p:cNvSpPr>
          <p:nvPr/>
        </p:nvSpPr>
        <p:spPr bwMode="auto">
          <a:xfrm>
            <a:off x="395288" y="1268413"/>
            <a:ext cx="7705725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Breuk a, b;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err="1">
                <a:solidFill>
                  <a:schemeClr val="tx1"/>
                </a:solidFill>
                <a:latin typeface="Consolas"/>
              </a:rPr>
              <a:t>a.leesin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err="1">
                <a:solidFill>
                  <a:schemeClr val="tx1"/>
                </a:solidFill>
                <a:latin typeface="Consolas"/>
              </a:rPr>
              <a:t>b.leesin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err="1">
                <a:solidFill>
                  <a:schemeClr val="tx1"/>
                </a:solidFill>
                <a:latin typeface="Consolas"/>
              </a:rPr>
              <a:t>a.plus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(b);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err="1">
                <a:solidFill>
                  <a:schemeClr val="tx1"/>
                </a:solidFill>
                <a:latin typeface="Consolas"/>
              </a:rPr>
              <a:t>a.drukaf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();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80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80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80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80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8019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07DCE84C-0C10-49B0-BB6D-500C2CBCCCE0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31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3379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Eigenschappen van C++ Breuk</a:t>
            </a:r>
          </a:p>
        </p:txBody>
      </p:sp>
      <p:sp>
        <p:nvSpPr>
          <p:cNvPr id="599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sz="2400" dirty="0" err="1" smtClean="0">
                <a:solidFill>
                  <a:schemeClr val="hlink"/>
                </a:solidFill>
              </a:rPr>
              <a:t>Onderhoudbaarheid</a:t>
            </a:r>
            <a:r>
              <a:rPr lang="nl-NL" sz="2400" dirty="0" smtClean="0">
                <a:solidFill>
                  <a:schemeClr val="hlink"/>
                </a:solidFill>
              </a:rPr>
              <a:t>.</a:t>
            </a:r>
          </a:p>
          <a:p>
            <a:pPr lvl="1"/>
            <a:r>
              <a:rPr lang="nl-NL" sz="2000" dirty="0" smtClean="0"/>
              <a:t>Fout in component is gemakkelijk te vinden.</a:t>
            </a:r>
          </a:p>
          <a:p>
            <a:pPr lvl="2"/>
            <a:r>
              <a:rPr lang="nl-NL" sz="1600" dirty="0" smtClean="0"/>
              <a:t>Als er “iets” niet goed gaat met component hoef je </a:t>
            </a:r>
            <a:r>
              <a:rPr lang="nl-NL" sz="1600" dirty="0" smtClean="0">
                <a:solidFill>
                  <a:srgbClr val="008000"/>
                </a:solidFill>
              </a:rPr>
              <a:t>alleen</a:t>
            </a:r>
            <a:r>
              <a:rPr lang="nl-NL" sz="1600" dirty="0" smtClean="0"/>
              <a:t> de implementatie van de component te doorzoeken. Fout </a:t>
            </a:r>
            <a:r>
              <a:rPr lang="nl-NL" sz="1600" dirty="0" smtClean="0">
                <a:solidFill>
                  <a:srgbClr val="008000"/>
                </a:solidFill>
              </a:rPr>
              <a:t>moet</a:t>
            </a:r>
            <a:r>
              <a:rPr lang="nl-NL" sz="1600" dirty="0" smtClean="0"/>
              <a:t> in memberfuncties van de component zitten.</a:t>
            </a:r>
          </a:p>
          <a:p>
            <a:pPr lvl="2"/>
            <a:r>
              <a:rPr lang="nl-NL" sz="1600" dirty="0" smtClean="0"/>
              <a:t>Je kunt </a:t>
            </a:r>
            <a:r>
              <a:rPr lang="nl-NL" sz="1600" dirty="0" smtClean="0">
                <a:solidFill>
                  <a:srgbClr val="008000"/>
                </a:solidFill>
              </a:rPr>
              <a:t>niet</a:t>
            </a:r>
            <a:r>
              <a:rPr lang="nl-NL" sz="1600" dirty="0" smtClean="0"/>
              <a:t> (eenvoudig) om de interface van de class </a:t>
            </a:r>
            <a:r>
              <a:rPr lang="nl-NL" sz="1600" dirty="0" err="1" smtClean="0"/>
              <a:t>heenwerken</a:t>
            </a:r>
            <a:r>
              <a:rPr lang="nl-NL" sz="1600" dirty="0" smtClean="0"/>
              <a:t>. (Je kan zelf geen </a:t>
            </a:r>
            <a:r>
              <a:rPr lang="nl-NL" sz="1600" dirty="0" smtClean="0">
                <a:latin typeface="Consolas"/>
              </a:rPr>
              <a:t>plus</a:t>
            </a:r>
            <a:r>
              <a:rPr lang="nl-NL" sz="1600" dirty="0" smtClean="0"/>
              <a:t> maken als je niet bij </a:t>
            </a:r>
            <a:r>
              <a:rPr lang="nl-NL" sz="1600" dirty="0" smtClean="0">
                <a:latin typeface="Consolas"/>
              </a:rPr>
              <a:t>boven</a:t>
            </a:r>
            <a:r>
              <a:rPr lang="nl-NL" sz="1600" dirty="0" smtClean="0"/>
              <a:t> en </a:t>
            </a:r>
            <a:r>
              <a:rPr lang="nl-NL" sz="1600" dirty="0" smtClean="0">
                <a:latin typeface="Consolas"/>
              </a:rPr>
              <a:t>onder</a:t>
            </a:r>
            <a:r>
              <a:rPr lang="nl-NL" sz="1600" dirty="0" smtClean="0"/>
              <a:t> kunt komen.)</a:t>
            </a:r>
          </a:p>
          <a:p>
            <a:r>
              <a:rPr lang="nl-NL" sz="2400" dirty="0" smtClean="0">
                <a:solidFill>
                  <a:schemeClr val="hlink"/>
                </a:solidFill>
              </a:rPr>
              <a:t>Aanpasbaarheid</a:t>
            </a:r>
            <a:r>
              <a:rPr lang="nl-NL" sz="2400" dirty="0" smtClean="0"/>
              <a:t> en </a:t>
            </a:r>
            <a:r>
              <a:rPr lang="nl-NL" sz="2400" dirty="0" smtClean="0">
                <a:solidFill>
                  <a:schemeClr val="hlink"/>
                </a:solidFill>
              </a:rPr>
              <a:t>uitbreidbaarheid</a:t>
            </a:r>
            <a:r>
              <a:rPr lang="nl-NL" sz="2400" dirty="0" smtClean="0"/>
              <a:t>.</a:t>
            </a:r>
          </a:p>
          <a:p>
            <a:pPr lvl="1"/>
            <a:r>
              <a:rPr lang="nl-NL" sz="2000" dirty="0" smtClean="0"/>
              <a:t>Component kan maar op </a:t>
            </a:r>
            <a:r>
              <a:rPr lang="nl-NL" sz="2000" dirty="0" smtClean="0">
                <a:solidFill>
                  <a:srgbClr val="008000"/>
                </a:solidFill>
              </a:rPr>
              <a:t>1</a:t>
            </a:r>
            <a:r>
              <a:rPr lang="nl-NL" sz="2000" dirty="0" smtClean="0"/>
              <a:t> plaats uitgebreid worden.</a:t>
            </a:r>
          </a:p>
          <a:p>
            <a:pPr lvl="1"/>
            <a:r>
              <a:rPr lang="nl-NL" sz="2000" dirty="0" smtClean="0"/>
              <a:t>Private delen kunnen aangepast worden zonder dat de interface veranderd. </a:t>
            </a:r>
            <a:r>
              <a:rPr lang="nl-NL" sz="2000" dirty="0" smtClean="0">
                <a:solidFill>
                  <a:srgbClr val="008000"/>
                </a:solidFill>
              </a:rPr>
              <a:t>Dus zonder dat de code die de component gebruikt dit merkt!</a:t>
            </a:r>
            <a:r>
              <a:rPr lang="nl-NL" sz="2000" dirty="0" smtClean="0"/>
              <a:t> Zie practicum opgave 2c.</a:t>
            </a:r>
          </a:p>
          <a:p>
            <a:r>
              <a:rPr lang="nl-NL" sz="2400" dirty="0" smtClean="0">
                <a:solidFill>
                  <a:schemeClr val="hlink"/>
                </a:solidFill>
              </a:rPr>
              <a:t>Herbruikbaarheid</a:t>
            </a:r>
            <a:r>
              <a:rPr lang="nl-NL" sz="2400" dirty="0" smtClean="0"/>
              <a:t>.</a:t>
            </a:r>
          </a:p>
          <a:p>
            <a:pPr lvl="1"/>
            <a:r>
              <a:rPr lang="nl-NL" sz="2000" dirty="0" smtClean="0">
                <a:solidFill>
                  <a:srgbClr val="008000"/>
                </a:solidFill>
              </a:rPr>
              <a:t>Duidelijk</a:t>
            </a:r>
            <a:r>
              <a:rPr lang="nl-NL" sz="2000" dirty="0" smtClean="0"/>
              <a:t> welke functies bij component horen.</a:t>
            </a:r>
          </a:p>
          <a:p>
            <a:endParaRPr lang="nl-NL" sz="2400" dirty="0" smtClean="0"/>
          </a:p>
        </p:txBody>
      </p:sp>
      <p:sp>
        <p:nvSpPr>
          <p:cNvPr id="599044" name="Text Box 4"/>
          <p:cNvSpPr txBox="1">
            <a:spLocks noChangeArrowheads="1"/>
          </p:cNvSpPr>
          <p:nvPr/>
        </p:nvSpPr>
        <p:spPr bwMode="auto">
          <a:xfrm>
            <a:off x="6732588" y="1196975"/>
            <a:ext cx="1368425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800" b="1" dirty="0" err="1">
                <a:solidFill>
                  <a:srgbClr val="008000"/>
                </a:solidFill>
                <a:latin typeface="Calibri" pitchFamily="34" charset="0"/>
              </a:rPr>
              <a:t>Goed</a:t>
            </a:r>
            <a:r>
              <a:rPr lang="en-US" sz="2800" b="1" dirty="0">
                <a:solidFill>
                  <a:srgbClr val="008000"/>
                </a:solidFill>
                <a:latin typeface="Calibri" pitchFamily="34" charset="0"/>
              </a:rPr>
              <a:t>!</a:t>
            </a:r>
            <a:endParaRPr lang="nl-NL" sz="2800" b="1" dirty="0">
              <a:solidFill>
                <a:srgbClr val="008000"/>
              </a:solidFill>
              <a:latin typeface="Calibri" pitchFamily="34" charset="0"/>
            </a:endParaRPr>
          </a:p>
        </p:txBody>
      </p:sp>
      <p:sp>
        <p:nvSpPr>
          <p:cNvPr id="599045" name="Text Box 5"/>
          <p:cNvSpPr txBox="1">
            <a:spLocks noChangeArrowheads="1"/>
          </p:cNvSpPr>
          <p:nvPr/>
        </p:nvSpPr>
        <p:spPr bwMode="auto">
          <a:xfrm>
            <a:off x="6877050" y="5084763"/>
            <a:ext cx="1655763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800" b="1" dirty="0" err="1">
                <a:solidFill>
                  <a:schemeClr val="tx1"/>
                </a:solidFill>
                <a:latin typeface="Calibri" pitchFamily="34" charset="0"/>
              </a:rPr>
              <a:t>Redelijk</a:t>
            </a:r>
            <a:r>
              <a:rPr lang="en-US" sz="2800" b="1" dirty="0">
                <a:solidFill>
                  <a:schemeClr val="tx1"/>
                </a:solidFill>
                <a:latin typeface="Calibri" pitchFamily="34" charset="0"/>
              </a:rPr>
              <a:t>.</a:t>
            </a:r>
            <a:endParaRPr lang="nl-NL" sz="2800" b="1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599046" name="Text Box 6"/>
          <p:cNvSpPr txBox="1">
            <a:spLocks noChangeArrowheads="1"/>
          </p:cNvSpPr>
          <p:nvPr/>
        </p:nvSpPr>
        <p:spPr bwMode="auto">
          <a:xfrm>
            <a:off x="6877050" y="3429000"/>
            <a:ext cx="1655763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800" b="1" dirty="0" err="1">
                <a:solidFill>
                  <a:srgbClr val="008000"/>
                </a:solidFill>
                <a:latin typeface="Calibri" pitchFamily="34" charset="0"/>
              </a:rPr>
              <a:t>Goed</a:t>
            </a:r>
            <a:r>
              <a:rPr lang="en-US" sz="2800" b="1" dirty="0">
                <a:solidFill>
                  <a:srgbClr val="008000"/>
                </a:solidFill>
                <a:latin typeface="Calibri" pitchFamily="34" charset="0"/>
              </a:rPr>
              <a:t>!</a:t>
            </a:r>
            <a:endParaRPr lang="nl-NL" sz="2800" b="1" dirty="0">
              <a:solidFill>
                <a:srgbClr val="008000"/>
              </a:solidFill>
              <a:latin typeface="Calibri" pitchFamily="34" charset="0"/>
            </a:endParaRP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395833" y="5785080"/>
            <a:ext cx="6048375" cy="956288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800" dirty="0" smtClean="0">
                <a:latin typeface="Calibri" pitchFamily="34" charset="0"/>
              </a:rPr>
              <a:t>Huiswerk: Bestudeer </a:t>
            </a:r>
            <a:r>
              <a:rPr lang="nl-NL" sz="2800" dirty="0">
                <a:latin typeface="Calibri" pitchFamily="34" charset="0"/>
              </a:rPr>
              <a:t>paragraaf 2.2 van het dictaat.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90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90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90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90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9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90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90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90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9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90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90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9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9043" grpId="0" build="p"/>
      <p:bldP spid="599044" grpId="0"/>
      <p:bldP spid="599045" grpId="0"/>
      <p:bldP spid="599046" grpId="0"/>
      <p:bldP spid="9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Rectangle 3"/>
          <p:cNvSpPr>
            <a:spLocks noGrp="1" noChangeArrowheads="1"/>
          </p:cNvSpPr>
          <p:nvPr>
            <p:ph type="ctrTitle" sz="quarter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tx2"/>
                </a:solidFill>
              </a14:hiddenFill>
            </a:ext>
          </a:extLst>
        </p:spPr>
        <p:txBody>
          <a:bodyPr wrap="none"/>
          <a:lstStyle/>
          <a:p>
            <a:r>
              <a:rPr lang="nl-NL" sz="3600" dirty="0" err="1" smtClean="0"/>
              <a:t>Objectgeoriënteerd</a:t>
            </a:r>
            <a:r>
              <a:rPr lang="nl-NL" sz="3600" dirty="0" smtClean="0"/>
              <a:t> Programmeren in C++ </a:t>
            </a:r>
          </a:p>
        </p:txBody>
      </p:sp>
      <p:sp>
        <p:nvSpPr>
          <p:cNvPr id="34818" name="Rectangle 2"/>
          <p:cNvSpPr>
            <a:spLocks noGrp="1" noChangeArrowheads="1"/>
          </p:cNvSpPr>
          <p:nvPr>
            <p:ph type="subTitle" sz="quarter" idx="1"/>
          </p:nvPr>
        </p:nvSpPr>
        <p:spPr>
          <a:solidFill>
            <a:schemeClr val="bg1"/>
          </a:solidFill>
        </p:spPr>
        <p:txBody>
          <a:bodyPr/>
          <a:lstStyle/>
          <a:p>
            <a:r>
              <a:rPr lang="en-US" sz="3600" dirty="0" smtClean="0"/>
              <a:t>OGOPRG Les 4</a:t>
            </a:r>
            <a:endParaRPr lang="nl-NL" sz="36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5BC1DDBE-058D-4287-923B-6F97DF066917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33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3584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Kenmerken van objecten</a:t>
            </a:r>
          </a:p>
        </p:txBody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smtClean="0"/>
              <a:t>In de vorige lessen hebben we de volgende </a:t>
            </a:r>
            <a:r>
              <a:rPr lang="nl-NL" dirty="0" smtClean="0">
                <a:solidFill>
                  <a:schemeClr val="hlink"/>
                </a:solidFill>
              </a:rPr>
              <a:t>objecten</a:t>
            </a:r>
            <a:r>
              <a:rPr lang="nl-NL" dirty="0" smtClean="0"/>
              <a:t> leren kennen: </a:t>
            </a:r>
            <a:r>
              <a:rPr lang="nl-NL" dirty="0" smtClean="0">
                <a:solidFill>
                  <a:schemeClr val="hlink"/>
                </a:solidFill>
                <a:latin typeface="Consolas"/>
              </a:rPr>
              <a:t>Sonja</a:t>
            </a:r>
            <a:r>
              <a:rPr lang="nl-NL" dirty="0" smtClean="0"/>
              <a:t> en </a:t>
            </a:r>
            <a:r>
              <a:rPr lang="nl-NL" dirty="0" smtClean="0">
                <a:solidFill>
                  <a:schemeClr val="hlink"/>
                </a:solidFill>
                <a:latin typeface="Consolas"/>
              </a:rPr>
              <a:t>Corien</a:t>
            </a:r>
            <a:r>
              <a:rPr lang="nl-NL" dirty="0" smtClean="0"/>
              <a:t> (van de class </a:t>
            </a:r>
            <a:r>
              <a:rPr lang="nl-NL" dirty="0" err="1" smtClean="0">
                <a:latin typeface="Consolas"/>
              </a:rPr>
              <a:t>Bloemiste</a:t>
            </a:r>
            <a:r>
              <a:rPr lang="nl-NL" dirty="0" smtClean="0"/>
              <a:t>) en </a:t>
            </a:r>
            <a:r>
              <a:rPr lang="nl-NL" dirty="0" smtClean="0">
                <a:solidFill>
                  <a:schemeClr val="hlink"/>
                </a:solidFill>
                <a:latin typeface="Consolas"/>
              </a:rPr>
              <a:t>a</a:t>
            </a:r>
            <a:r>
              <a:rPr lang="nl-NL" dirty="0" smtClean="0"/>
              <a:t> en </a:t>
            </a:r>
            <a:r>
              <a:rPr lang="nl-NL" dirty="0" smtClean="0">
                <a:solidFill>
                  <a:schemeClr val="hlink"/>
                </a:solidFill>
                <a:latin typeface="Consolas"/>
              </a:rPr>
              <a:t>b</a:t>
            </a:r>
            <a:r>
              <a:rPr lang="nl-NL" dirty="0" smtClean="0"/>
              <a:t> (van de class </a:t>
            </a:r>
            <a:r>
              <a:rPr lang="nl-NL" dirty="0" smtClean="0">
                <a:latin typeface="Consolas"/>
              </a:rPr>
              <a:t>Breuk</a:t>
            </a:r>
            <a:r>
              <a:rPr lang="nl-NL" dirty="0" smtClean="0"/>
              <a:t>).</a:t>
            </a:r>
          </a:p>
          <a:p>
            <a:r>
              <a:rPr lang="nl-NL" b="1" dirty="0" smtClean="0"/>
              <a:t>Kenmerken</a:t>
            </a:r>
            <a:r>
              <a:rPr lang="nl-NL" dirty="0" smtClean="0"/>
              <a:t>:</a:t>
            </a:r>
          </a:p>
          <a:p>
            <a:pPr lvl="1"/>
            <a:r>
              <a:rPr lang="nl-NL" dirty="0" smtClean="0">
                <a:solidFill>
                  <a:schemeClr val="hlink"/>
                </a:solidFill>
              </a:rPr>
              <a:t>Geheugen</a:t>
            </a:r>
            <a:r>
              <a:rPr lang="nl-NL" dirty="0" smtClean="0"/>
              <a:t> (state). Elk object heeft zijn </a:t>
            </a:r>
            <a:r>
              <a:rPr lang="nl-NL" dirty="0" smtClean="0">
                <a:solidFill>
                  <a:schemeClr val="hlink"/>
                </a:solidFill>
              </a:rPr>
              <a:t>“eigen”</a:t>
            </a:r>
            <a:r>
              <a:rPr lang="nl-NL" dirty="0" smtClean="0"/>
              <a:t> geheugen.</a:t>
            </a:r>
          </a:p>
          <a:p>
            <a:pPr lvl="1"/>
            <a:r>
              <a:rPr lang="nl-NL" dirty="0" smtClean="0">
                <a:solidFill>
                  <a:schemeClr val="hlink"/>
                </a:solidFill>
              </a:rPr>
              <a:t>Gedrag</a:t>
            </a:r>
            <a:r>
              <a:rPr lang="nl-NL" dirty="0" smtClean="0"/>
              <a:t> (</a:t>
            </a:r>
            <a:r>
              <a:rPr lang="en-US" dirty="0" smtClean="0"/>
              <a:t>behavior</a:t>
            </a:r>
            <a:r>
              <a:rPr lang="nl-NL" dirty="0" smtClean="0"/>
              <a:t>). Alle objecten van </a:t>
            </a:r>
            <a:r>
              <a:rPr lang="nl-NL" dirty="0" smtClean="0">
                <a:solidFill>
                  <a:schemeClr val="hlink"/>
                </a:solidFill>
              </a:rPr>
              <a:t>dezelfde class</a:t>
            </a:r>
            <a:r>
              <a:rPr lang="nl-NL" dirty="0" smtClean="0"/>
              <a:t> hebben </a:t>
            </a:r>
            <a:r>
              <a:rPr lang="nl-NL" dirty="0" smtClean="0">
                <a:solidFill>
                  <a:schemeClr val="hlink"/>
                </a:solidFill>
              </a:rPr>
              <a:t>hetzelfde gedrag</a:t>
            </a:r>
            <a:r>
              <a:rPr lang="nl-NL" dirty="0" smtClean="0"/>
              <a:t>.</a:t>
            </a:r>
          </a:p>
          <a:p>
            <a:pPr lvl="1"/>
            <a:r>
              <a:rPr lang="nl-NL" dirty="0" smtClean="0">
                <a:solidFill>
                  <a:schemeClr val="hlink"/>
                </a:solidFill>
              </a:rPr>
              <a:t>Identiteit</a:t>
            </a:r>
            <a:r>
              <a:rPr lang="nl-NL" dirty="0" smtClean="0"/>
              <a:t> (</a:t>
            </a:r>
            <a:r>
              <a:rPr lang="en-US" dirty="0" smtClean="0"/>
              <a:t>identity</a:t>
            </a:r>
            <a:r>
              <a:rPr lang="nl-NL" dirty="0" smtClean="0"/>
              <a:t>). Elk object heeft een </a:t>
            </a:r>
            <a:r>
              <a:rPr lang="nl-NL" dirty="0" smtClean="0">
                <a:solidFill>
                  <a:schemeClr val="hlink"/>
                </a:solidFill>
              </a:rPr>
              <a:t>“eigen”</a:t>
            </a:r>
            <a:r>
              <a:rPr lang="nl-NL" dirty="0" smtClean="0"/>
              <a:t> identiteit (b.v. een naam).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jdelijke aanduiding voor dianumm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AFBAAD78-1F2A-437A-A5AF-C55681A03C2B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34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3686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Class Breuk (versie 1)</a:t>
            </a:r>
            <a:endParaRPr lang="nl-NL" smtClean="0"/>
          </a:p>
        </p:txBody>
      </p:sp>
      <p:sp>
        <p:nvSpPr>
          <p:cNvPr id="603140" name="Text Box 4"/>
          <p:cNvSpPr txBox="1">
            <a:spLocks noChangeArrowheads="1"/>
          </p:cNvSpPr>
          <p:nvPr/>
        </p:nvSpPr>
        <p:spPr bwMode="auto">
          <a:xfrm>
            <a:off x="395288" y="1268413"/>
            <a:ext cx="3529012" cy="426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Breuk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    Breuk();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    Breuk(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t);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    Breuk(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t, 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n);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teller()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noemer()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plus(Breuk b);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schemeClr val="tx1"/>
                </a:solidFill>
                <a:latin typeface="Consolas"/>
              </a:rPr>
              <a:t>abs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private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boven;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onder;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normaliseer();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};</a:t>
            </a:r>
          </a:p>
        </p:txBody>
      </p:sp>
      <p:sp>
        <p:nvSpPr>
          <p:cNvPr id="603141" name="Text Box 5"/>
          <p:cNvSpPr txBox="1">
            <a:spLocks noChangeArrowheads="1"/>
          </p:cNvSpPr>
          <p:nvPr/>
        </p:nvSpPr>
        <p:spPr bwMode="auto">
          <a:xfrm>
            <a:off x="6011863" y="1268413"/>
            <a:ext cx="2736850" cy="16333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Char char="•"/>
            </a:pPr>
            <a:r>
              <a:rPr lang="en-US" sz="2000" dirty="0" smtClean="0">
                <a:solidFill>
                  <a:schemeClr val="tx1"/>
                </a:solidFill>
                <a:latin typeface="Calibri" pitchFamily="34" charset="0"/>
              </a:rPr>
              <a:t>Data members</a:t>
            </a:r>
            <a:endParaRPr lang="nl-NL" sz="2000" dirty="0">
              <a:solidFill>
                <a:schemeClr val="tx1"/>
              </a:solidFill>
              <a:latin typeface="Calibri" pitchFamily="34" charset="0"/>
            </a:endParaRPr>
          </a:p>
          <a:p>
            <a:pPr>
              <a:spcBef>
                <a:spcPct val="0"/>
              </a:spcBef>
              <a:buClrTx/>
              <a:buSzTx/>
              <a:buFontTx/>
              <a:buChar char="•"/>
            </a:pPr>
            <a:r>
              <a:rPr lang="nl-NL" sz="2000" dirty="0">
                <a:solidFill>
                  <a:schemeClr val="tx1"/>
                </a:solidFill>
                <a:latin typeface="Calibri" pitchFamily="34" charset="0"/>
              </a:rPr>
              <a:t>Memberfuncties:</a:t>
            </a:r>
          </a:p>
          <a:p>
            <a:pPr lvl="1">
              <a:spcBef>
                <a:spcPct val="0"/>
              </a:spcBef>
              <a:buClrTx/>
              <a:buSzTx/>
              <a:buFontTx/>
              <a:buChar char="•"/>
            </a:pPr>
            <a:r>
              <a:rPr lang="nl-NL" sz="2000" dirty="0" err="1">
                <a:solidFill>
                  <a:schemeClr val="tx1"/>
                </a:solidFill>
                <a:latin typeface="Calibri" pitchFamily="34" charset="0"/>
              </a:rPr>
              <a:t>Constructors</a:t>
            </a:r>
            <a:endParaRPr lang="en-US" sz="2000" dirty="0">
              <a:solidFill>
                <a:schemeClr val="tx1"/>
              </a:solidFill>
              <a:latin typeface="Calibri" pitchFamily="34" charset="0"/>
            </a:endParaRPr>
          </a:p>
          <a:p>
            <a:pPr lvl="1">
              <a:spcBef>
                <a:spcPct val="0"/>
              </a:spcBef>
              <a:buClrTx/>
              <a:buSzTx/>
              <a:buFontTx/>
              <a:buChar char="•"/>
            </a:pPr>
            <a:r>
              <a:rPr lang="en-US" sz="2000" dirty="0" err="1">
                <a:solidFill>
                  <a:schemeClr val="tx1"/>
                </a:solidFill>
                <a:latin typeface="Calibri" pitchFamily="34" charset="0"/>
              </a:rPr>
              <a:t>Vraag-functies</a:t>
            </a:r>
            <a:r>
              <a:rPr lang="en-US" sz="2000" dirty="0">
                <a:solidFill>
                  <a:schemeClr val="tx1"/>
                </a:solidFill>
                <a:latin typeface="Calibri" pitchFamily="34" charset="0"/>
              </a:rPr>
              <a:t>.</a:t>
            </a:r>
          </a:p>
          <a:p>
            <a:pPr lvl="1">
              <a:spcBef>
                <a:spcPct val="0"/>
              </a:spcBef>
              <a:buClrTx/>
              <a:buSzTx/>
              <a:buFontTx/>
              <a:buChar char="•"/>
            </a:pPr>
            <a:r>
              <a:rPr lang="en-US" sz="2000" dirty="0">
                <a:solidFill>
                  <a:schemeClr val="tx1"/>
                </a:solidFill>
                <a:latin typeface="Calibri" pitchFamily="34" charset="0"/>
              </a:rPr>
              <a:t>Doe-</a:t>
            </a:r>
            <a:r>
              <a:rPr lang="en-US" sz="2000" dirty="0" err="1">
                <a:solidFill>
                  <a:schemeClr val="tx1"/>
                </a:solidFill>
                <a:latin typeface="Calibri" pitchFamily="34" charset="0"/>
              </a:rPr>
              <a:t>functies</a:t>
            </a:r>
            <a:r>
              <a:rPr lang="en-US" sz="2000" dirty="0">
                <a:solidFill>
                  <a:schemeClr val="tx1"/>
                </a:solidFill>
                <a:latin typeface="Calibri" pitchFamily="34" charset="0"/>
              </a:rPr>
              <a:t>.</a:t>
            </a: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4424771" y="5425550"/>
            <a:ext cx="4323942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schemeClr val="tx1"/>
                </a:solidFill>
                <a:latin typeface="Consolas"/>
              </a:rPr>
              <a:t>main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()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    Breuk a, b(-2), c(21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, -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9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rgbClr val="008000"/>
                </a:solidFill>
                <a:latin typeface="Consolas"/>
              </a:rPr>
              <a:t>// ...</a:t>
            </a:r>
            <a:endParaRPr lang="nl-NL" sz="2000" dirty="0">
              <a:solidFill>
                <a:srgbClr val="008000"/>
              </a:solidFill>
              <a:latin typeface="Consolas"/>
            </a:endParaRPr>
          </a:p>
        </p:txBody>
      </p:sp>
      <p:cxnSp>
        <p:nvCxnSpPr>
          <p:cNvPr id="8" name="Rechte verbindingslijn 7"/>
          <p:cNvCxnSpPr/>
          <p:nvPr/>
        </p:nvCxnSpPr>
        <p:spPr bwMode="auto">
          <a:xfrm>
            <a:off x="4067944" y="5419299"/>
            <a:ext cx="0" cy="1106045"/>
          </a:xfrm>
          <a:prstGeom prst="line">
            <a:avLst/>
          </a:prstGeom>
          <a:solidFill>
            <a:srgbClr val="FFFFFF"/>
          </a:solidFill>
          <a:ln w="222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603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5" presetClass="emph" presetSubtype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 override="childStyle">
                                        <p:cTn id="8" dur="indefinite"/>
                                        <p:tgtEl>
                                          <p:spTgt spid="60314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5" presetClass="emph" presetSubtype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60314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 override="childStyle">
                                        <p:cTn id="14" dur="indefinite"/>
                                        <p:tgtEl>
                                          <p:spTgt spid="6031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5" presetClass="emph" presetSubtype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 override="childStyle">
                                        <p:cTn id="16" dur="indefinite"/>
                                        <p:tgtEl>
                                          <p:spTgt spid="603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5" presetClass="emph" presetSubtype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 override="childStyle">
                                        <p:cTn id="18" dur="indefinite"/>
                                        <p:tgtEl>
                                          <p:spTgt spid="6031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5" presetClass="emph" presetSubtype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 override="childStyle">
                                        <p:cTn id="20" dur="indefinite"/>
                                        <p:tgtEl>
                                          <p:spTgt spid="6031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5" presetClass="emph" presetSubtype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 override="childStyle">
                                        <p:cTn id="22" dur="indefinite"/>
                                        <p:tgtEl>
                                          <p:spTgt spid="60314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5" presetClass="emph" presetSubtype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 override="childStyle">
                                        <p:cTn id="24" dur="indefinite"/>
                                        <p:tgtEl>
                                          <p:spTgt spid="60314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5" presetClass="emph" presetSubtype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 override="childStyle">
                                        <p:cTn id="26" dur="indefinite"/>
                                        <p:tgtEl>
                                          <p:spTgt spid="60314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5" presetClass="emph" presetSubtype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 override="childStyle">
                                        <p:cTn id="28" dur="indefinite"/>
                                        <p:tgtEl>
                                          <p:spTgt spid="60314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5" presetClass="emph" presetSubtype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 override="childStyle">
                                        <p:cTn id="30" dur="indefinite"/>
                                        <p:tgtEl>
                                          <p:spTgt spid="60314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5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 override="childStyle">
                                        <p:cTn id="34" dur="indefinite"/>
                                        <p:tgtEl>
                                          <p:spTgt spid="6031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5" presetClass="emph" presetSubtype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 override="childStyle">
                                        <p:cTn id="40" dur="indefinite"/>
                                        <p:tgtEl>
                                          <p:spTgt spid="603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5" presetClass="emph" presetSubtype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 override="childStyle">
                                        <p:cTn id="42" dur="indefinite"/>
                                        <p:tgtEl>
                                          <p:spTgt spid="6031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5" presetClass="emph" presetSubtype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 override="childStyle">
                                        <p:cTn id="44" dur="indefinite"/>
                                        <p:tgtEl>
                                          <p:spTgt spid="6031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5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 override="childStyle">
                                        <p:cTn id="48" dur="indefinite"/>
                                        <p:tgtEl>
                                          <p:spTgt spid="60314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5" presetClass="emph" presetSubtype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 override="childStyle">
                                        <p:cTn id="50" dur="indefinite"/>
                                        <p:tgtEl>
                                          <p:spTgt spid="60314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5" presetClass="emph" presetSubtype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 override="childStyle">
                                        <p:cTn id="52" dur="indefinite"/>
                                        <p:tgtEl>
                                          <p:spTgt spid="60314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5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 override="childStyle">
                                        <p:cTn id="56" dur="indefinite"/>
                                        <p:tgtEl>
                                          <p:spTgt spid="60314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5" presetClass="emph" presetSubtype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 override="childStyle">
                                        <p:cTn id="58" dur="indefinite"/>
                                        <p:tgtEl>
                                          <p:spTgt spid="60314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5" presetClass="emph" presetSubtype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 override="childStyle">
                                        <p:cTn id="60" dur="indefinite"/>
                                        <p:tgtEl>
                                          <p:spTgt spid="60314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5" presetClass="emph" presetSubtype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 override="childStyle">
                                        <p:cTn id="62" dur="indefinite"/>
                                        <p:tgtEl>
                                          <p:spTgt spid="60314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jdelijke aanduiding voor dianumm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AFBAAD78-1F2A-437A-A5AF-C55681A03C2B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35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3686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Class Breuk (versie 1)</a:t>
            </a:r>
            <a:endParaRPr lang="nl-NL" smtClean="0"/>
          </a:p>
        </p:txBody>
      </p:sp>
      <p:sp>
        <p:nvSpPr>
          <p:cNvPr id="603143" name="Text Box 7"/>
          <p:cNvSpPr txBox="1">
            <a:spLocks noChangeArrowheads="1"/>
          </p:cNvSpPr>
          <p:nvPr/>
        </p:nvSpPr>
        <p:spPr bwMode="auto">
          <a:xfrm>
            <a:off x="323528" y="1196752"/>
            <a:ext cx="7394391" cy="3077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schemeClr val="tx1"/>
                </a:solidFill>
                <a:latin typeface="Consolas"/>
              </a:rPr>
              <a:t>main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()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    Breuk a, b(-2), c(21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, -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9);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cout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&lt;&lt; </a:t>
            </a:r>
            <a:r>
              <a:rPr lang="en-US" sz="2000" dirty="0" err="1">
                <a:solidFill>
                  <a:schemeClr val="tx1"/>
                </a:solidFill>
                <a:latin typeface="Consolas"/>
              </a:rPr>
              <a:t>a</a:t>
            </a: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.teller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() &lt;&lt; </a:t>
            </a:r>
            <a:r>
              <a:rPr lang="en-US" sz="2000" dirty="0">
                <a:solidFill>
                  <a:srgbClr val="A31515"/>
                </a:solidFill>
                <a:latin typeface="Consolas"/>
              </a:rPr>
              <a:t>"/"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&lt;&lt; </a:t>
            </a: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a.noemer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() &lt;&lt; </a:t>
            </a:r>
            <a:r>
              <a:rPr lang="en-US" sz="2000" dirty="0" err="1">
                <a:solidFill>
                  <a:schemeClr val="tx1"/>
                </a:solidFill>
                <a:latin typeface="Consolas"/>
              </a:rPr>
              <a:t>endl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cout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&lt;&lt; </a:t>
            </a: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b.teller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() &lt;&lt; </a:t>
            </a:r>
            <a:r>
              <a:rPr lang="en-US" sz="2000" dirty="0" smtClean="0">
                <a:solidFill>
                  <a:srgbClr val="A31515"/>
                </a:solidFill>
                <a:latin typeface="Consolas"/>
              </a:rPr>
              <a:t>"/"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&lt;&lt; </a:t>
            </a: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b.noemer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() &lt;&lt; </a:t>
            </a: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endl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cout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&lt;&lt; </a:t>
            </a: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c.teller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() &lt;&lt; </a:t>
            </a:r>
            <a:r>
              <a:rPr lang="en-US" sz="2000" dirty="0" smtClean="0">
                <a:solidFill>
                  <a:srgbClr val="A31515"/>
                </a:solidFill>
                <a:latin typeface="Consolas"/>
              </a:rPr>
              <a:t>"/"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&lt;&lt; </a:t>
            </a: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c.noemer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() &lt;&lt; </a:t>
            </a: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endl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c.abs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();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cout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&lt;&lt; </a:t>
            </a: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c.teller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() &lt;&lt; </a:t>
            </a:r>
            <a:r>
              <a:rPr lang="en-US" sz="2000" dirty="0" smtClean="0">
                <a:solidFill>
                  <a:srgbClr val="A31515"/>
                </a:solidFill>
                <a:latin typeface="Consolas"/>
              </a:rPr>
              <a:t>"/"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&lt;&lt; </a:t>
            </a: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c.noemer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() &lt;&lt; </a:t>
            </a: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endl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cin.get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();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</a:t>
            </a:r>
            <a:r>
              <a:rPr lang="en-US" sz="2000" dirty="0" smtClean="0">
                <a:solidFill>
                  <a:srgbClr val="0000FF"/>
                </a:solidFill>
                <a:latin typeface="Consolas"/>
              </a:rPr>
              <a:t>return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0;</a:t>
            </a:r>
            <a:endParaRPr lang="en-US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}</a:t>
            </a:r>
            <a:endParaRPr lang="nl-NL" sz="2000" dirty="0">
              <a:solidFill>
                <a:schemeClr val="tx1"/>
              </a:solidFill>
              <a:latin typeface="Consolas"/>
            </a:endParaRPr>
          </a:p>
        </p:txBody>
      </p:sp>
    </p:spTree>
    <p:extLst>
      <p:ext uri="{BB962C8B-B14F-4D97-AF65-F5344CB8AC3E}">
        <p14:creationId xmlns:p14="http://schemas.microsoft.com/office/powerpoint/2010/main" val="3914209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jdelijke aanduiding voor dianumm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104F1FCB-0C93-44EE-8BC8-9B21973E0A4B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36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37891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Implementatie constructors</a:t>
            </a:r>
          </a:p>
        </p:txBody>
      </p:sp>
      <p:sp>
        <p:nvSpPr>
          <p:cNvPr id="605190" name="Text Box 6"/>
          <p:cNvSpPr txBox="1">
            <a:spLocks noChangeArrowheads="1"/>
          </p:cNvSpPr>
          <p:nvPr/>
        </p:nvSpPr>
        <p:spPr bwMode="auto">
          <a:xfrm>
            <a:off x="395018" y="1268413"/>
            <a:ext cx="8353425" cy="274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Breuk::Breuk(): boven(0), onder(1)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}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Breuk::Breuk(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t): boven(t), onder(1)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}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Breuk::Breuk(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t, 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n): boven(t), onder(n)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normaliseer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}</a:t>
            </a:r>
          </a:p>
        </p:txBody>
      </p:sp>
      <p:sp>
        <p:nvSpPr>
          <p:cNvPr id="605191" name="AutoShape 7"/>
          <p:cNvSpPr>
            <a:spLocks noChangeArrowheads="1"/>
          </p:cNvSpPr>
          <p:nvPr/>
        </p:nvSpPr>
        <p:spPr bwMode="auto">
          <a:xfrm>
            <a:off x="6264275" y="1741034"/>
            <a:ext cx="2376488" cy="503238"/>
          </a:xfrm>
          <a:prstGeom prst="wedgeRoundRectCallout">
            <a:avLst>
              <a:gd name="adj1" fmla="val -142463"/>
              <a:gd name="adj2" fmla="val -76857"/>
              <a:gd name="adj3" fmla="val 16667"/>
            </a:avLst>
          </a:prstGeom>
          <a:solidFill>
            <a:srgbClr val="FFFF00"/>
          </a:solidFill>
          <a:ln w="28575" algn="ctr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latin typeface="Calibri" pitchFamily="34" charset="0"/>
              </a:rPr>
              <a:t>Initialization list</a:t>
            </a:r>
            <a:endParaRPr lang="nl-NL" sz="2000" dirty="0">
              <a:latin typeface="Calibri" pitchFamily="34" charset="0"/>
            </a:endParaRPr>
          </a:p>
        </p:txBody>
      </p:sp>
      <p:sp>
        <p:nvSpPr>
          <p:cNvPr id="605193" name="Rectangle 9"/>
          <p:cNvSpPr>
            <a:spLocks noChangeArrowheads="1"/>
          </p:cNvSpPr>
          <p:nvPr/>
        </p:nvSpPr>
        <p:spPr bwMode="auto">
          <a:xfrm>
            <a:off x="3492500" y="4077072"/>
            <a:ext cx="5543550" cy="21544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schemeClr val="tx1"/>
                </a:solidFill>
                <a:latin typeface="Consolas"/>
              </a:rPr>
              <a:t>main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()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Breuk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h(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"half</a:t>
            </a:r>
            <a:r>
              <a:rPr lang="nl-NL" sz="20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return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0;</a:t>
            </a: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chemeClr val="tx1"/>
                </a:solidFill>
                <a:latin typeface="Consolas"/>
              </a:rPr>
              <a:t>}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sz="2000" dirty="0">
              <a:solidFill>
                <a:schemeClr val="tx1"/>
              </a:solidFill>
              <a:latin typeface="Calibri" pitchFamily="34" charset="0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err="1">
                <a:latin typeface="Calibri" pitchFamily="34" charset="0"/>
              </a:rPr>
              <a:t>Werkt</a:t>
            </a:r>
            <a:r>
              <a:rPr lang="en-US" sz="2000" dirty="0">
                <a:latin typeface="Calibri" pitchFamily="34" charset="0"/>
              </a:rPr>
              <a:t> </a:t>
            </a:r>
            <a:r>
              <a:rPr lang="en-US" sz="2000" dirty="0" err="1">
                <a:latin typeface="Calibri" pitchFamily="34" charset="0"/>
              </a:rPr>
              <a:t>dit</a:t>
            </a:r>
            <a:r>
              <a:rPr lang="en-US" sz="2000" dirty="0">
                <a:latin typeface="Calibri" pitchFamily="34" charset="0"/>
              </a:rPr>
              <a:t>?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err="1">
                <a:latin typeface="Calibri" pitchFamily="34" charset="0"/>
              </a:rPr>
              <a:t>Wat</a:t>
            </a:r>
            <a:r>
              <a:rPr lang="en-US" sz="2000" dirty="0">
                <a:latin typeface="Calibri" pitchFamily="34" charset="0"/>
              </a:rPr>
              <a:t> </a:t>
            </a:r>
            <a:r>
              <a:rPr lang="en-US" sz="2000" dirty="0" err="1">
                <a:latin typeface="Calibri" pitchFamily="34" charset="0"/>
              </a:rPr>
              <a:t>moet</a:t>
            </a:r>
            <a:r>
              <a:rPr lang="en-US" sz="2000" dirty="0">
                <a:latin typeface="Calibri" pitchFamily="34" charset="0"/>
              </a:rPr>
              <a:t> je </a:t>
            </a:r>
            <a:r>
              <a:rPr lang="en-US" sz="2000" dirty="0" err="1">
                <a:latin typeface="Calibri" pitchFamily="34" charset="0"/>
              </a:rPr>
              <a:t>doen</a:t>
            </a:r>
            <a:r>
              <a:rPr lang="en-US" sz="2000" dirty="0">
                <a:latin typeface="Calibri" pitchFamily="34" charset="0"/>
              </a:rPr>
              <a:t> </a:t>
            </a:r>
            <a:r>
              <a:rPr lang="en-US" sz="2000" dirty="0" err="1">
                <a:latin typeface="Calibri" pitchFamily="34" charset="0"/>
              </a:rPr>
              <a:t>om</a:t>
            </a:r>
            <a:r>
              <a:rPr lang="en-US" sz="2000" dirty="0">
                <a:latin typeface="Calibri" pitchFamily="34" charset="0"/>
              </a:rPr>
              <a:t> </a:t>
            </a:r>
            <a:r>
              <a:rPr lang="en-US" sz="2000" dirty="0" err="1">
                <a:latin typeface="Calibri" pitchFamily="34" charset="0"/>
              </a:rPr>
              <a:t>dit</a:t>
            </a:r>
            <a:r>
              <a:rPr lang="en-US" sz="2000" dirty="0">
                <a:latin typeface="Calibri" pitchFamily="34" charset="0"/>
              </a:rPr>
              <a:t> </a:t>
            </a:r>
            <a:r>
              <a:rPr lang="en-US" sz="2000" dirty="0" err="1">
                <a:latin typeface="Calibri" pitchFamily="34" charset="0"/>
              </a:rPr>
              <a:t>wel</a:t>
            </a:r>
            <a:r>
              <a:rPr lang="en-US" sz="2000" dirty="0">
                <a:latin typeface="Calibri" pitchFamily="34" charset="0"/>
              </a:rPr>
              <a:t> </a:t>
            </a:r>
            <a:r>
              <a:rPr lang="en-US" sz="2000" dirty="0" err="1">
                <a:latin typeface="Calibri" pitchFamily="34" charset="0"/>
              </a:rPr>
              <a:t>te</a:t>
            </a:r>
            <a:r>
              <a:rPr lang="en-US" sz="2000" dirty="0">
                <a:latin typeface="Calibri" pitchFamily="34" charset="0"/>
              </a:rPr>
              <a:t> </a:t>
            </a:r>
            <a:r>
              <a:rPr lang="en-US" sz="2000" dirty="0" err="1">
                <a:latin typeface="Calibri" pitchFamily="34" charset="0"/>
              </a:rPr>
              <a:t>laten</a:t>
            </a:r>
            <a:r>
              <a:rPr lang="en-US" sz="2000" dirty="0">
                <a:latin typeface="Calibri" pitchFamily="34" charset="0"/>
              </a:rPr>
              <a:t> </a:t>
            </a:r>
            <a:r>
              <a:rPr lang="en-US" sz="2000" dirty="0" err="1">
                <a:latin typeface="Calibri" pitchFamily="34" charset="0"/>
              </a:rPr>
              <a:t>werken</a:t>
            </a:r>
            <a:r>
              <a:rPr lang="en-US" sz="2000" dirty="0">
                <a:latin typeface="Calibri" pitchFamily="34" charset="0"/>
              </a:rPr>
              <a:t>?</a:t>
            </a:r>
            <a:endParaRPr lang="nl-NL" sz="2000" dirty="0">
              <a:latin typeface="Calibri" pitchFamily="34" charset="0"/>
            </a:endParaRPr>
          </a:p>
        </p:txBody>
      </p:sp>
      <p:cxnSp>
        <p:nvCxnSpPr>
          <p:cNvPr id="7" name="Rechte verbindingslijn 6"/>
          <p:cNvCxnSpPr/>
          <p:nvPr/>
        </p:nvCxnSpPr>
        <p:spPr bwMode="auto">
          <a:xfrm>
            <a:off x="3203848" y="3933775"/>
            <a:ext cx="0" cy="2297733"/>
          </a:xfrm>
          <a:prstGeom prst="line">
            <a:avLst/>
          </a:prstGeom>
          <a:solidFill>
            <a:srgbClr val="FFFFFF"/>
          </a:solidFill>
          <a:ln w="222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1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1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19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19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19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1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1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1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19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19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8" dur="1000" fill="hold"/>
                                        <p:tgtEl>
                                          <p:spTgt spid="6051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0" dur="1000" fill="hold"/>
                                        <p:tgtEl>
                                          <p:spTgt spid="6051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2" dur="1000" fill="hold"/>
                                        <p:tgtEl>
                                          <p:spTgt spid="6051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4" dur="1000" fill="hold"/>
                                        <p:tgtEl>
                                          <p:spTgt spid="6051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" dur="1000" fill="hold"/>
                                        <p:tgtEl>
                                          <p:spTgt spid="60519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8" dur="1000" fill="hold"/>
                                        <p:tgtEl>
                                          <p:spTgt spid="60519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9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0" dur="1000" fill="hold"/>
                                        <p:tgtEl>
                                          <p:spTgt spid="60519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19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5190" grpId="0" build="allAtOnce"/>
      <p:bldP spid="605191" grpId="0" animBg="1"/>
      <p:bldP spid="605191" grpId="1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E38096D8-FD55-4E70-98ED-0289F0B11865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37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3891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Constructor</a:t>
            </a:r>
            <a:endParaRPr lang="nl-NL" smtClean="0"/>
          </a:p>
        </p:txBody>
      </p:sp>
      <p:sp>
        <p:nvSpPr>
          <p:cNvPr id="38916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323850" y="1268413"/>
            <a:ext cx="8421688" cy="5256212"/>
          </a:xfrm>
        </p:spPr>
        <p:txBody>
          <a:bodyPr/>
          <a:lstStyle/>
          <a:p>
            <a:r>
              <a:rPr lang="en-US" dirty="0" smtClean="0"/>
              <a:t>Compiler </a:t>
            </a:r>
            <a:r>
              <a:rPr lang="en-US" dirty="0" err="1" smtClean="0"/>
              <a:t>roept</a:t>
            </a:r>
            <a:r>
              <a:rPr lang="en-US" dirty="0" smtClean="0"/>
              <a:t> de constructor </a:t>
            </a:r>
            <a:r>
              <a:rPr lang="en-US" dirty="0" err="1" smtClean="0">
                <a:solidFill>
                  <a:schemeClr val="hlink"/>
                </a:solidFill>
              </a:rPr>
              <a:t>automatisch</a:t>
            </a:r>
            <a:r>
              <a:rPr lang="en-US" dirty="0" smtClean="0"/>
              <a:t> </a:t>
            </a:r>
            <a:r>
              <a:rPr lang="en-US" dirty="0" err="1" smtClean="0"/>
              <a:t>aan</a:t>
            </a:r>
            <a:r>
              <a:rPr lang="en-US" dirty="0" smtClean="0"/>
              <a:t>.</a:t>
            </a:r>
            <a:endParaRPr lang="nl-NL" dirty="0" smtClean="0"/>
          </a:p>
        </p:txBody>
      </p:sp>
      <p:sp>
        <p:nvSpPr>
          <p:cNvPr id="38917" name="Rectangle 7"/>
          <p:cNvSpPr>
            <a:spLocks noChangeArrowheads="1"/>
          </p:cNvSpPr>
          <p:nvPr/>
        </p:nvSpPr>
        <p:spPr bwMode="auto">
          <a:xfrm>
            <a:off x="611560" y="4076700"/>
            <a:ext cx="45720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Breuk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c(21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, -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9);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en-US" sz="2000" dirty="0" smtClean="0">
                <a:solidFill>
                  <a:srgbClr val="008000"/>
                </a:solidFill>
                <a:latin typeface="Consolas"/>
              </a:rPr>
              <a:t>// ...</a:t>
            </a:r>
            <a:endParaRPr lang="en-US" sz="2000" dirty="0">
              <a:solidFill>
                <a:srgbClr val="008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en-US" sz="2000" dirty="0" smtClean="0">
                <a:solidFill>
                  <a:srgbClr val="008000"/>
                </a:solidFill>
                <a:latin typeface="Consolas"/>
              </a:rPr>
              <a:t>// ...</a:t>
            </a:r>
            <a:endParaRPr lang="en-US" sz="2000" dirty="0">
              <a:solidFill>
                <a:srgbClr val="008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en-US" sz="2000" dirty="0" smtClean="0">
                <a:solidFill>
                  <a:srgbClr val="008000"/>
                </a:solidFill>
                <a:latin typeface="Consolas"/>
              </a:rPr>
              <a:t>// ...</a:t>
            </a:r>
            <a:endParaRPr lang="en-US" sz="2000" dirty="0">
              <a:solidFill>
                <a:srgbClr val="008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chemeClr val="tx1"/>
                </a:solidFill>
                <a:latin typeface="Consolas"/>
              </a:rPr>
              <a:t>}</a:t>
            </a:r>
            <a:endParaRPr lang="nl-NL" sz="2000" dirty="0">
              <a:solidFill>
                <a:schemeClr val="tx1"/>
              </a:solidFill>
              <a:latin typeface="Consolas"/>
            </a:endParaRPr>
          </a:p>
        </p:txBody>
      </p:sp>
      <p:sp>
        <p:nvSpPr>
          <p:cNvPr id="607240" name="AutoShape 8"/>
          <p:cNvSpPr>
            <a:spLocks noChangeArrowheads="1"/>
          </p:cNvSpPr>
          <p:nvPr/>
        </p:nvSpPr>
        <p:spPr bwMode="auto">
          <a:xfrm>
            <a:off x="2897560" y="1989138"/>
            <a:ext cx="5706367" cy="1657350"/>
          </a:xfrm>
          <a:prstGeom prst="cloudCallout">
            <a:avLst>
              <a:gd name="adj1" fmla="val -38574"/>
              <a:gd name="adj2" fmla="val 104943"/>
            </a:avLst>
          </a:prstGeom>
          <a:noFill/>
          <a:ln w="28575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latin typeface="Calibri" pitchFamily="34" charset="0"/>
              </a:rPr>
              <a:t>Reserveer geheugen op de stack voor </a:t>
            </a:r>
            <a:r>
              <a:rPr lang="nl-NL" sz="2000" dirty="0">
                <a:latin typeface="Consolas"/>
              </a:rPr>
              <a:t>c</a:t>
            </a:r>
            <a:r>
              <a:rPr lang="nl-NL" sz="2000" dirty="0">
                <a:latin typeface="Calibri" pitchFamily="34" charset="0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alibri" pitchFamily="34" charset="0"/>
              </a:rPr>
              <a:t>en</a:t>
            </a:r>
            <a:r>
              <a:rPr lang="nl-NL" sz="2000" dirty="0">
                <a:latin typeface="Calibri" pitchFamily="34" charset="0"/>
              </a:rPr>
              <a:t> roep </a:t>
            </a:r>
            <a:r>
              <a:rPr lang="nl-NL" sz="2000" dirty="0" err="1">
                <a:latin typeface="Calibri" pitchFamily="34" charset="0"/>
              </a:rPr>
              <a:t>constructor</a:t>
            </a:r>
            <a:r>
              <a:rPr lang="nl-NL" sz="2000" dirty="0">
                <a:latin typeface="Calibri" pitchFamily="34" charset="0"/>
              </a:rPr>
              <a:t> </a:t>
            </a:r>
            <a:r>
              <a:rPr lang="nl-NL" sz="2000" dirty="0" err="1">
                <a:latin typeface="Consolas"/>
              </a:rPr>
              <a:t>c.Breuk</a:t>
            </a:r>
            <a:r>
              <a:rPr lang="nl-NL" sz="2000" dirty="0">
                <a:latin typeface="Consolas"/>
              </a:rPr>
              <a:t>(21</a:t>
            </a:r>
            <a:r>
              <a:rPr lang="nl-NL" sz="2000" dirty="0" smtClean="0">
                <a:latin typeface="Consolas"/>
              </a:rPr>
              <a:t>, -</a:t>
            </a:r>
            <a:r>
              <a:rPr lang="nl-NL" sz="2000" dirty="0">
                <a:latin typeface="Consolas"/>
              </a:rPr>
              <a:t>9)</a:t>
            </a:r>
            <a:r>
              <a:rPr lang="nl-NL" sz="2000" dirty="0">
                <a:latin typeface="Calibri" pitchFamily="34" charset="0"/>
              </a:rPr>
              <a:t> aan</a:t>
            </a:r>
          </a:p>
        </p:txBody>
      </p:sp>
      <p:sp>
        <p:nvSpPr>
          <p:cNvPr id="607241" name="AutoShape 9"/>
          <p:cNvSpPr>
            <a:spLocks noChangeArrowheads="1"/>
          </p:cNvSpPr>
          <p:nvPr/>
        </p:nvSpPr>
        <p:spPr bwMode="auto">
          <a:xfrm>
            <a:off x="3491285" y="4581525"/>
            <a:ext cx="3887787" cy="1657350"/>
          </a:xfrm>
          <a:prstGeom prst="cloudCallout">
            <a:avLst>
              <a:gd name="adj1" fmla="val -116843"/>
              <a:gd name="adj2" fmla="val 22214"/>
            </a:avLst>
          </a:prstGeom>
          <a:noFill/>
          <a:ln w="28575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accent1"/>
                </a:solidFill>
                <a:latin typeface="Calibri" pitchFamily="34" charset="0"/>
              </a:rPr>
              <a:t>Roep destructor </a:t>
            </a:r>
            <a:r>
              <a:rPr lang="nl-NL" sz="2000" dirty="0" err="1">
                <a:solidFill>
                  <a:schemeClr val="accent1"/>
                </a:solidFill>
                <a:latin typeface="Consolas"/>
              </a:rPr>
              <a:t>c.~Breuk</a:t>
            </a:r>
            <a:r>
              <a:rPr lang="nl-NL" sz="2000" dirty="0">
                <a:solidFill>
                  <a:schemeClr val="accent1"/>
                </a:solidFill>
                <a:latin typeface="Consolas"/>
              </a:rPr>
              <a:t>()</a:t>
            </a:r>
            <a:r>
              <a:rPr lang="nl-NL" sz="2000" dirty="0">
                <a:solidFill>
                  <a:schemeClr val="accent1"/>
                </a:solidFill>
                <a:latin typeface="Calibri" pitchFamily="34" charset="0"/>
              </a:rPr>
              <a:t> aan en</a:t>
            </a:r>
            <a:r>
              <a:rPr lang="nl-NL" sz="2000" dirty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nl-NL" sz="2000" dirty="0">
                <a:latin typeface="Calibri" pitchFamily="34" charset="0"/>
              </a:rPr>
              <a:t>geef geheugen van </a:t>
            </a:r>
            <a:r>
              <a:rPr lang="nl-NL" sz="2000" dirty="0">
                <a:latin typeface="Consolas"/>
              </a:rPr>
              <a:t>c</a:t>
            </a:r>
            <a:r>
              <a:rPr lang="nl-NL" sz="2000" dirty="0">
                <a:latin typeface="Calibri" pitchFamily="34" charset="0"/>
              </a:rPr>
              <a:t> weer vrij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7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7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7240" grpId="0" animBg="1"/>
      <p:bldP spid="607241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93AD1021-1F75-400E-AEE7-766C8374D977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38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3993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smtClean="0"/>
              <a:t>Constructor en type conversie</a:t>
            </a:r>
            <a:endParaRPr lang="nl-NL" sz="4400" smtClean="0"/>
          </a:p>
        </p:txBody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1268413"/>
            <a:ext cx="8421688" cy="5256212"/>
          </a:xfrm>
        </p:spPr>
        <p:txBody>
          <a:bodyPr/>
          <a:lstStyle/>
          <a:p>
            <a:r>
              <a:rPr lang="en-US" dirty="0" smtClean="0"/>
              <a:t>Compiler </a:t>
            </a:r>
            <a:r>
              <a:rPr lang="en-US" dirty="0" err="1" smtClean="0"/>
              <a:t>roept</a:t>
            </a:r>
            <a:r>
              <a:rPr lang="en-US" dirty="0" smtClean="0"/>
              <a:t> de constructor </a:t>
            </a:r>
            <a:r>
              <a:rPr lang="en-US" dirty="0" err="1" smtClean="0">
                <a:solidFill>
                  <a:schemeClr val="hlink"/>
                </a:solidFill>
              </a:rPr>
              <a:t>automatisch</a:t>
            </a:r>
            <a:r>
              <a:rPr lang="en-US" dirty="0" smtClean="0"/>
              <a:t> </a:t>
            </a:r>
            <a:r>
              <a:rPr lang="en-US" dirty="0" err="1" smtClean="0"/>
              <a:t>aan</a:t>
            </a:r>
            <a:r>
              <a:rPr lang="en-US" dirty="0" smtClean="0"/>
              <a:t> </a:t>
            </a:r>
            <a:r>
              <a:rPr lang="en-US" dirty="0" err="1" smtClean="0"/>
              <a:t>als</a:t>
            </a:r>
            <a:r>
              <a:rPr lang="en-US" dirty="0" smtClean="0"/>
              <a:t> </a:t>
            </a:r>
            <a:r>
              <a:rPr lang="en-US" dirty="0" err="1" smtClean="0"/>
              <a:t>dat</a:t>
            </a:r>
            <a:r>
              <a:rPr lang="en-US" dirty="0" smtClean="0"/>
              <a:t> </a:t>
            </a:r>
            <a:r>
              <a:rPr lang="en-US" dirty="0" err="1" smtClean="0"/>
              <a:t>nodig</a:t>
            </a:r>
            <a:r>
              <a:rPr lang="en-US" dirty="0" smtClean="0"/>
              <a:t> is </a:t>
            </a:r>
            <a:r>
              <a:rPr lang="en-US" dirty="0" err="1" smtClean="0"/>
              <a:t>voor</a:t>
            </a:r>
            <a:r>
              <a:rPr lang="en-US" dirty="0" smtClean="0"/>
              <a:t> type </a:t>
            </a:r>
            <a:r>
              <a:rPr lang="en-US" dirty="0" err="1" smtClean="0"/>
              <a:t>conversie</a:t>
            </a:r>
            <a:r>
              <a:rPr lang="en-US" dirty="0" smtClean="0"/>
              <a:t>.</a:t>
            </a:r>
            <a:endParaRPr lang="nl-NL" dirty="0" smtClean="0"/>
          </a:p>
        </p:txBody>
      </p:sp>
      <p:sp>
        <p:nvSpPr>
          <p:cNvPr id="39941" name="Rectangle 4"/>
          <p:cNvSpPr>
            <a:spLocks noChangeArrowheads="1"/>
          </p:cNvSpPr>
          <p:nvPr/>
        </p:nvSpPr>
        <p:spPr bwMode="auto">
          <a:xfrm>
            <a:off x="611560" y="4408512"/>
            <a:ext cx="45720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chemeClr val="accent1"/>
                </a:solidFill>
                <a:latin typeface="Consolas"/>
              </a:rPr>
              <a:t>Breuk </a:t>
            </a:r>
            <a:r>
              <a:rPr lang="nl-NL" sz="2000" dirty="0">
                <a:solidFill>
                  <a:schemeClr val="accent1"/>
                </a:solidFill>
                <a:latin typeface="Consolas"/>
              </a:rPr>
              <a:t>c(21</a:t>
            </a:r>
            <a:r>
              <a:rPr lang="nl-NL" sz="2000" dirty="0" smtClean="0">
                <a:solidFill>
                  <a:schemeClr val="accent1"/>
                </a:solidFill>
                <a:latin typeface="Consolas"/>
              </a:rPr>
              <a:t>, -</a:t>
            </a:r>
            <a:r>
              <a:rPr lang="nl-NL" sz="2000" dirty="0">
                <a:solidFill>
                  <a:schemeClr val="accent1"/>
                </a:solidFill>
                <a:latin typeface="Consolas"/>
              </a:rPr>
              <a:t>9);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en-US" sz="2000" dirty="0" smtClean="0">
                <a:solidFill>
                  <a:srgbClr val="008000"/>
                </a:solidFill>
                <a:latin typeface="Consolas"/>
              </a:rPr>
              <a:t>// ...</a:t>
            </a:r>
            <a:endParaRPr lang="en-US" sz="2000" dirty="0">
              <a:solidFill>
                <a:srgbClr val="008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c.plus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(5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en-US" sz="2000" dirty="0" smtClean="0">
                <a:solidFill>
                  <a:srgbClr val="008000"/>
                </a:solidFill>
                <a:latin typeface="Consolas"/>
              </a:rPr>
              <a:t>// ...</a:t>
            </a:r>
            <a:endParaRPr lang="en-US" sz="2000" dirty="0">
              <a:solidFill>
                <a:srgbClr val="008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chemeClr val="tx1"/>
                </a:solidFill>
                <a:latin typeface="Consolas"/>
              </a:rPr>
              <a:t>}</a:t>
            </a:r>
            <a:endParaRPr lang="nl-NL" sz="2000" dirty="0">
              <a:solidFill>
                <a:schemeClr val="tx1"/>
              </a:solidFill>
              <a:latin typeface="Consolas"/>
            </a:endParaRPr>
          </a:p>
        </p:txBody>
      </p:sp>
      <p:sp>
        <p:nvSpPr>
          <p:cNvPr id="610309" name="AutoShape 5"/>
          <p:cNvSpPr>
            <a:spLocks noChangeArrowheads="1"/>
          </p:cNvSpPr>
          <p:nvPr/>
        </p:nvSpPr>
        <p:spPr bwMode="auto">
          <a:xfrm>
            <a:off x="3492500" y="2205038"/>
            <a:ext cx="4608513" cy="1441450"/>
          </a:xfrm>
          <a:prstGeom prst="cloudCallout">
            <a:avLst>
              <a:gd name="adj1" fmla="val 11448"/>
              <a:gd name="adj2" fmla="val 99517"/>
            </a:avLst>
          </a:prstGeom>
          <a:noFill/>
          <a:ln w="28575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latin typeface="Calibri" pitchFamily="34" charset="0"/>
              </a:rPr>
              <a:t>Reserveer geheugen op de stack </a:t>
            </a:r>
            <a:r>
              <a:rPr lang="nl-NL" sz="2000" dirty="0">
                <a:solidFill>
                  <a:schemeClr val="tx1"/>
                </a:solidFill>
                <a:latin typeface="Calibri" pitchFamily="34" charset="0"/>
              </a:rPr>
              <a:t>en</a:t>
            </a:r>
            <a:r>
              <a:rPr lang="nl-NL" sz="2000" dirty="0">
                <a:latin typeface="Calibri" pitchFamily="34" charset="0"/>
              </a:rPr>
              <a:t> roep </a:t>
            </a:r>
            <a:r>
              <a:rPr lang="nl-NL" sz="2000" dirty="0" err="1">
                <a:latin typeface="Calibri" pitchFamily="34" charset="0"/>
              </a:rPr>
              <a:t>constructor</a:t>
            </a:r>
            <a:r>
              <a:rPr lang="nl-NL" sz="2000" dirty="0">
                <a:latin typeface="Calibri" pitchFamily="34" charset="0"/>
              </a:rPr>
              <a:t> </a:t>
            </a:r>
            <a:r>
              <a:rPr lang="nl-NL" sz="2000" dirty="0">
                <a:latin typeface="Consolas"/>
              </a:rPr>
              <a:t>Breuk(5)</a:t>
            </a:r>
            <a:r>
              <a:rPr lang="nl-NL" sz="2000" dirty="0">
                <a:latin typeface="Calibri" pitchFamily="34" charset="0"/>
              </a:rPr>
              <a:t> aan</a:t>
            </a:r>
          </a:p>
        </p:txBody>
      </p:sp>
      <p:sp>
        <p:nvSpPr>
          <p:cNvPr id="610310" name="AutoShape 6"/>
          <p:cNvSpPr>
            <a:spLocks noChangeArrowheads="1"/>
          </p:cNvSpPr>
          <p:nvPr/>
        </p:nvSpPr>
        <p:spPr bwMode="auto">
          <a:xfrm>
            <a:off x="3528219" y="5100376"/>
            <a:ext cx="3887788" cy="1657350"/>
          </a:xfrm>
          <a:prstGeom prst="cloudCallout">
            <a:avLst>
              <a:gd name="adj1" fmla="val 48861"/>
              <a:gd name="adj2" fmla="val -83151"/>
            </a:avLst>
          </a:prstGeom>
          <a:noFill/>
          <a:ln w="28575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accent1"/>
                </a:solidFill>
                <a:latin typeface="Calibri" pitchFamily="34" charset="0"/>
              </a:rPr>
              <a:t>Roep destructor aan en</a:t>
            </a:r>
            <a:r>
              <a:rPr lang="nl-NL" sz="2000" b="1" dirty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nl-NL" sz="2000" dirty="0">
                <a:latin typeface="Calibri" pitchFamily="34" charset="0"/>
              </a:rPr>
              <a:t>geef geheugen van </a:t>
            </a:r>
            <a:r>
              <a:rPr lang="nl-NL" sz="2000" dirty="0">
                <a:latin typeface="Consolas"/>
              </a:rPr>
              <a:t>Breuk(5)</a:t>
            </a:r>
            <a:r>
              <a:rPr lang="nl-NL" sz="2000" dirty="0">
                <a:latin typeface="Calibri" pitchFamily="34" charset="0"/>
              </a:rPr>
              <a:t> weer vrij</a:t>
            </a:r>
          </a:p>
        </p:txBody>
      </p:sp>
      <p:sp>
        <p:nvSpPr>
          <p:cNvPr id="610312" name="AutoShape 8"/>
          <p:cNvSpPr>
            <a:spLocks noChangeArrowheads="1"/>
          </p:cNvSpPr>
          <p:nvPr/>
        </p:nvSpPr>
        <p:spPr bwMode="auto">
          <a:xfrm>
            <a:off x="3995936" y="4189922"/>
            <a:ext cx="4535488" cy="647700"/>
          </a:xfrm>
          <a:prstGeom prst="cloudCallout">
            <a:avLst>
              <a:gd name="adj1" fmla="val -77943"/>
              <a:gd name="adj2" fmla="val 150975"/>
            </a:avLst>
          </a:prstGeom>
          <a:noFill/>
          <a:ln w="28575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err="1">
                <a:solidFill>
                  <a:schemeClr val="tx1"/>
                </a:solidFill>
                <a:latin typeface="Consolas"/>
              </a:rPr>
              <a:t>c.plus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(</a:t>
            </a:r>
            <a:r>
              <a:rPr lang="en-US" sz="2000" b="1" dirty="0" err="1">
                <a:solidFill>
                  <a:schemeClr val="tx1"/>
                </a:solidFill>
                <a:latin typeface="Consolas"/>
              </a:rPr>
              <a:t>Breuk</a:t>
            </a:r>
            <a:r>
              <a:rPr lang="en-US" sz="2000" b="1" dirty="0">
                <a:solidFill>
                  <a:schemeClr val="tx1"/>
                </a:solidFill>
                <a:latin typeface="Consolas"/>
              </a:rPr>
              <a:t>(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5</a:t>
            </a:r>
            <a:r>
              <a:rPr lang="en-US" sz="2000" b="1" dirty="0">
                <a:solidFill>
                  <a:schemeClr val="tx1"/>
                </a:solidFill>
                <a:latin typeface="Consolas"/>
              </a:rPr>
              <a:t>)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);</a:t>
            </a:r>
            <a:endParaRPr lang="nl-NL" sz="2000" dirty="0">
              <a:solidFill>
                <a:schemeClr val="tx1"/>
              </a:solidFill>
              <a:latin typeface="Consolas"/>
            </a:endParaRPr>
          </a:p>
        </p:txBody>
      </p:sp>
      <p:sp>
        <p:nvSpPr>
          <p:cNvPr id="610313" name="Text Box 9"/>
          <p:cNvSpPr txBox="1">
            <a:spLocks noChangeArrowheads="1"/>
          </p:cNvSpPr>
          <p:nvPr/>
        </p:nvSpPr>
        <p:spPr bwMode="auto">
          <a:xfrm>
            <a:off x="611188" y="2349500"/>
            <a:ext cx="2736850" cy="1846659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sz="2400" dirty="0">
                <a:latin typeface="Calibri" pitchFamily="34" charset="0"/>
              </a:rPr>
              <a:t>De C++ compiler </a:t>
            </a:r>
            <a:r>
              <a:rPr lang="en-US" sz="2400" dirty="0" err="1">
                <a:latin typeface="Calibri" pitchFamily="34" charset="0"/>
              </a:rPr>
              <a:t>denkt</a:t>
            </a:r>
            <a:r>
              <a:rPr lang="en-US" sz="2400" dirty="0">
                <a:latin typeface="Calibri" pitchFamily="34" charset="0"/>
              </a:rPr>
              <a:t> met je </a:t>
            </a:r>
            <a:r>
              <a:rPr lang="en-US" sz="2400" dirty="0" err="1">
                <a:latin typeface="Calibri" pitchFamily="34" charset="0"/>
              </a:rPr>
              <a:t>mee</a:t>
            </a:r>
            <a:r>
              <a:rPr lang="en-US" sz="2400" dirty="0">
                <a:latin typeface="Calibri" pitchFamily="34" charset="0"/>
              </a:rPr>
              <a:t>!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sz="2400" dirty="0" err="1">
                <a:latin typeface="Calibri" pitchFamily="34" charset="0"/>
              </a:rPr>
              <a:t>Als</a:t>
            </a:r>
            <a:r>
              <a:rPr lang="en-US" sz="2400" dirty="0">
                <a:latin typeface="Calibri" pitchFamily="34" charset="0"/>
              </a:rPr>
              <a:t> je </a:t>
            </a:r>
            <a:r>
              <a:rPr lang="en-US" sz="2400" dirty="0" err="1">
                <a:latin typeface="Calibri" pitchFamily="34" charset="0"/>
              </a:rPr>
              <a:t>dat</a:t>
            </a:r>
            <a:r>
              <a:rPr lang="en-US" sz="2400" dirty="0">
                <a:latin typeface="Calibri" pitchFamily="34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Calibri" pitchFamily="34" charset="0"/>
              </a:rPr>
              <a:t>niet</a:t>
            </a:r>
            <a:r>
              <a:rPr lang="en-US" sz="2400" dirty="0">
                <a:latin typeface="Calibri" pitchFamily="34" charset="0"/>
              </a:rPr>
              <a:t> wilt </a:t>
            </a:r>
            <a:r>
              <a:rPr lang="en-US" sz="2400" dirty="0" err="1">
                <a:latin typeface="Calibri" pitchFamily="34" charset="0"/>
              </a:rPr>
              <a:t>moet</a:t>
            </a:r>
            <a:r>
              <a:rPr lang="en-US" sz="2400" dirty="0">
                <a:latin typeface="Calibri" pitchFamily="34" charset="0"/>
              </a:rPr>
              <a:t> je </a:t>
            </a:r>
            <a:r>
              <a:rPr lang="en-US" sz="2400" b="1" dirty="0">
                <a:latin typeface="Calibri" pitchFamily="34" charset="0"/>
              </a:rPr>
              <a:t>explicit</a:t>
            </a:r>
            <a:r>
              <a:rPr lang="en-US" sz="2400" dirty="0">
                <a:latin typeface="Calibri" pitchFamily="34" charset="0"/>
              </a:rPr>
              <a:t> </a:t>
            </a:r>
            <a:r>
              <a:rPr lang="en-US" sz="2400" dirty="0" err="1">
                <a:latin typeface="Calibri" pitchFamily="34" charset="0"/>
              </a:rPr>
              <a:t>voor</a:t>
            </a:r>
            <a:r>
              <a:rPr lang="en-US" sz="2400" dirty="0">
                <a:latin typeface="Calibri" pitchFamily="34" charset="0"/>
              </a:rPr>
              <a:t> de constructor </a:t>
            </a:r>
            <a:r>
              <a:rPr lang="en-US" sz="2400" dirty="0" err="1">
                <a:latin typeface="Calibri" pitchFamily="34" charset="0"/>
              </a:rPr>
              <a:t>zetten</a:t>
            </a:r>
            <a:r>
              <a:rPr lang="en-US" sz="2400" dirty="0">
                <a:latin typeface="Calibri" pitchFamily="34" charset="0"/>
              </a:rPr>
              <a:t>.</a:t>
            </a:r>
            <a:endParaRPr lang="nl-NL" sz="24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0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0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0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0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0309" grpId="0" animBg="1"/>
      <p:bldP spid="610310" grpId="0" animBg="1"/>
      <p:bldP spid="610312" grpId="0" animBg="1"/>
      <p:bldP spid="610313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jdelijke aanduiding voor dianumm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085CC51B-0FF6-43DE-A255-983F249F6FEC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39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096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Class Breuk</a:t>
            </a:r>
            <a:endParaRPr lang="nl-NL" smtClean="0"/>
          </a:p>
        </p:txBody>
      </p:sp>
      <p:sp>
        <p:nvSpPr>
          <p:cNvPr id="40964" name="Text Box 3"/>
          <p:cNvSpPr txBox="1">
            <a:spLocks noChangeArrowheads="1"/>
          </p:cNvSpPr>
          <p:nvPr/>
        </p:nvSpPr>
        <p:spPr bwMode="auto">
          <a:xfrm>
            <a:off x="395288" y="1268760"/>
            <a:ext cx="3529012" cy="396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Breuk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err="1" smtClean="0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schemeClr val="tx1"/>
                </a:solidFill>
                <a:latin typeface="Consolas"/>
              </a:rPr>
              <a:t>leesin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en-US" sz="2000" dirty="0" smtClean="0">
                <a:solidFill>
                  <a:srgbClr val="0000FF"/>
                </a:solidFill>
                <a:latin typeface="Consolas"/>
              </a:rPr>
              <a:t>void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Consolas"/>
              </a:rPr>
              <a:t>drukaf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() </a:t>
            </a:r>
            <a:r>
              <a:rPr lang="en-US" sz="20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;</a:t>
            </a: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teller()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noemer()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err="1" smtClean="0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plus(Breuk b);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err="1" smtClean="0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schemeClr val="tx1"/>
                </a:solidFill>
                <a:latin typeface="Consolas"/>
              </a:rPr>
              <a:t>abs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private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boven;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onder;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err="1" smtClean="0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normaliseer();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};</a:t>
            </a:r>
          </a:p>
        </p:txBody>
      </p:sp>
      <p:sp>
        <p:nvSpPr>
          <p:cNvPr id="612357" name="Text Box 5"/>
          <p:cNvSpPr txBox="1">
            <a:spLocks noChangeArrowheads="1"/>
          </p:cNvSpPr>
          <p:nvPr/>
        </p:nvSpPr>
        <p:spPr bwMode="auto">
          <a:xfrm>
            <a:off x="4500563" y="3663602"/>
            <a:ext cx="2952750" cy="3077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schemeClr val="tx1"/>
                </a:solidFill>
                <a:latin typeface="Consolas"/>
              </a:rPr>
              <a:t>main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()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b="1" dirty="0" smtClean="0">
                <a:solidFill>
                  <a:schemeClr val="tx1"/>
                </a:solidFill>
                <a:latin typeface="Consolas"/>
              </a:rPr>
              <a:t>Breuk </a:t>
            </a:r>
            <a:r>
              <a:rPr lang="nl-NL" sz="2000" b="1" dirty="0">
                <a:solidFill>
                  <a:schemeClr val="tx1"/>
                </a:solidFill>
                <a:latin typeface="Consolas"/>
              </a:rPr>
              <a:t>a, b;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a.drukaf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();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a.leesin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();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en-US" sz="2000" b="1" dirty="0" smtClean="0">
                <a:solidFill>
                  <a:schemeClr val="tx1"/>
                </a:solidFill>
                <a:latin typeface="Consolas"/>
              </a:rPr>
              <a:t>b = a</a:t>
            </a:r>
            <a:r>
              <a:rPr lang="en-US" sz="2000" b="1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b.drukaf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();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en-US" sz="2000" b="1" dirty="0" err="1" smtClean="0">
                <a:solidFill>
                  <a:schemeClr val="tx1"/>
                </a:solidFill>
                <a:latin typeface="Consolas"/>
              </a:rPr>
              <a:t>Breuk</a:t>
            </a:r>
            <a:r>
              <a:rPr lang="en-US" sz="2000" b="1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b="1" dirty="0">
                <a:solidFill>
                  <a:schemeClr val="tx1"/>
                </a:solidFill>
                <a:latin typeface="Consolas"/>
              </a:rPr>
              <a:t>c(a);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c.drukaf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();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</a:t>
            </a:r>
            <a:r>
              <a:rPr lang="en-US" sz="2000" dirty="0" smtClean="0">
                <a:solidFill>
                  <a:srgbClr val="0000FF"/>
                </a:solidFill>
                <a:latin typeface="Consolas"/>
              </a:rPr>
              <a:t>return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0;</a:t>
            </a:r>
            <a:endParaRPr lang="en-US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}</a:t>
            </a:r>
            <a:endParaRPr lang="nl-NL" sz="2000" dirty="0">
              <a:solidFill>
                <a:schemeClr val="tx1"/>
              </a:solidFill>
              <a:latin typeface="Consolas"/>
            </a:endParaRPr>
          </a:p>
        </p:txBody>
      </p:sp>
      <p:sp>
        <p:nvSpPr>
          <p:cNvPr id="612358" name="Text Box 6"/>
          <p:cNvSpPr txBox="1">
            <a:spLocks noChangeArrowheads="1"/>
          </p:cNvSpPr>
          <p:nvPr/>
        </p:nvSpPr>
        <p:spPr bwMode="auto">
          <a:xfrm>
            <a:off x="7164388" y="4868863"/>
            <a:ext cx="1439862" cy="369332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sz="2400" dirty="0" err="1">
                <a:latin typeface="Calibri" pitchFamily="34" charset="0"/>
              </a:rPr>
              <a:t>Werkt</a:t>
            </a:r>
            <a:r>
              <a:rPr lang="en-US" sz="2400" dirty="0">
                <a:latin typeface="Calibri" pitchFamily="34" charset="0"/>
              </a:rPr>
              <a:t> </a:t>
            </a:r>
            <a:r>
              <a:rPr lang="en-US" sz="2400" dirty="0" err="1">
                <a:latin typeface="Calibri" pitchFamily="34" charset="0"/>
              </a:rPr>
              <a:t>dit</a:t>
            </a:r>
            <a:r>
              <a:rPr lang="en-US" sz="2400" dirty="0">
                <a:latin typeface="Calibri" pitchFamily="34" charset="0"/>
              </a:rPr>
              <a:t>?</a:t>
            </a:r>
            <a:endParaRPr lang="nl-NL" sz="2400" dirty="0">
              <a:latin typeface="Calibri" pitchFamily="34" charset="0"/>
            </a:endParaRPr>
          </a:p>
        </p:txBody>
      </p:sp>
      <p:pic>
        <p:nvPicPr>
          <p:cNvPr id="612360" name="Picture 8" descr="gratis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1412875"/>
            <a:ext cx="3068637" cy="230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" name="Rechte verbindingslijn 7"/>
          <p:cNvCxnSpPr/>
          <p:nvPr/>
        </p:nvCxnSpPr>
        <p:spPr bwMode="auto">
          <a:xfrm>
            <a:off x="4211960" y="3714750"/>
            <a:ext cx="0" cy="3026618"/>
          </a:xfrm>
          <a:prstGeom prst="line">
            <a:avLst/>
          </a:prstGeom>
          <a:solidFill>
            <a:srgbClr val="FFFFFF"/>
          </a:solidFill>
          <a:ln w="222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2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2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2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2357" grpId="0"/>
      <p:bldP spid="612358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50D7324E-7B3E-4D39-A6A9-C700B375BAD6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40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198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Gratis bij elke class!</a:t>
            </a:r>
            <a:endParaRPr lang="nl-NL" smtClean="0"/>
          </a:p>
        </p:txBody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err="1" smtClean="0"/>
              <a:t>constructor</a:t>
            </a:r>
            <a:r>
              <a:rPr lang="nl-NL" dirty="0" smtClean="0"/>
              <a:t> zonder argument (</a:t>
            </a:r>
            <a:r>
              <a:rPr lang="nl-NL" dirty="0" smtClean="0">
                <a:solidFill>
                  <a:schemeClr val="hlink"/>
                </a:solidFill>
              </a:rPr>
              <a:t>default </a:t>
            </a:r>
            <a:r>
              <a:rPr lang="nl-NL" dirty="0" err="1" smtClean="0">
                <a:solidFill>
                  <a:schemeClr val="hlink"/>
                </a:solidFill>
              </a:rPr>
              <a:t>constructor</a:t>
            </a:r>
            <a:r>
              <a:rPr lang="nl-NL" dirty="0" smtClean="0"/>
              <a:t>). Deze </a:t>
            </a:r>
            <a:r>
              <a:rPr lang="nl-NL" dirty="0" err="1" smtClean="0"/>
              <a:t>constructor</a:t>
            </a:r>
            <a:r>
              <a:rPr lang="nl-NL" dirty="0" smtClean="0"/>
              <a:t> roept de default </a:t>
            </a:r>
            <a:r>
              <a:rPr lang="nl-NL" dirty="0" err="1" smtClean="0"/>
              <a:t>constructor</a:t>
            </a:r>
            <a:r>
              <a:rPr lang="nl-NL" dirty="0" smtClean="0"/>
              <a:t> aan van alle data members.</a:t>
            </a:r>
          </a:p>
          <a:p>
            <a:r>
              <a:rPr lang="nl-NL" dirty="0" smtClean="0">
                <a:solidFill>
                  <a:schemeClr val="hlink"/>
                </a:solidFill>
              </a:rPr>
              <a:t>copy </a:t>
            </a:r>
            <a:r>
              <a:rPr lang="nl-NL" dirty="0" err="1" smtClean="0">
                <a:solidFill>
                  <a:schemeClr val="hlink"/>
                </a:solidFill>
              </a:rPr>
              <a:t>constructor</a:t>
            </a:r>
            <a:r>
              <a:rPr lang="nl-NL" dirty="0" smtClean="0"/>
              <a:t>. Deze </a:t>
            </a:r>
            <a:r>
              <a:rPr lang="nl-NL" dirty="0" err="1" smtClean="0"/>
              <a:t>constructor</a:t>
            </a:r>
            <a:r>
              <a:rPr lang="nl-NL" dirty="0" smtClean="0"/>
              <a:t> roept de copy </a:t>
            </a:r>
            <a:r>
              <a:rPr lang="nl-NL" dirty="0" err="1" smtClean="0"/>
              <a:t>constructor</a:t>
            </a:r>
            <a:r>
              <a:rPr lang="nl-NL" dirty="0" smtClean="0"/>
              <a:t> aan van alle data members. </a:t>
            </a:r>
          </a:p>
          <a:p>
            <a:r>
              <a:rPr lang="nl-NL" dirty="0" err="1" smtClean="0"/>
              <a:t>assignment</a:t>
            </a:r>
            <a:r>
              <a:rPr lang="nl-NL" dirty="0" smtClean="0"/>
              <a:t> operator (</a:t>
            </a:r>
            <a:r>
              <a:rPr lang="nl-NL" dirty="0" smtClean="0">
                <a:solidFill>
                  <a:srgbClr val="0000FF"/>
                </a:solidFill>
                <a:latin typeface="Consolas"/>
              </a:rPr>
              <a:t>operator=</a:t>
            </a:r>
            <a:r>
              <a:rPr lang="nl-NL" dirty="0" smtClean="0"/>
              <a:t>). Deze </a:t>
            </a:r>
            <a:r>
              <a:rPr lang="nl-NL" dirty="0" err="1" smtClean="0"/>
              <a:t>assignment</a:t>
            </a:r>
            <a:r>
              <a:rPr lang="nl-NL" dirty="0" smtClean="0"/>
              <a:t> operator roept de </a:t>
            </a:r>
            <a:r>
              <a:rPr lang="nl-NL" dirty="0" err="1" smtClean="0"/>
              <a:t>assignment</a:t>
            </a:r>
            <a:r>
              <a:rPr lang="nl-NL" dirty="0" smtClean="0"/>
              <a:t> operator aan van alle data members.</a:t>
            </a:r>
          </a:p>
          <a:p>
            <a:r>
              <a:rPr lang="nl-NL" dirty="0" smtClean="0">
                <a:solidFill>
                  <a:schemeClr val="accent1"/>
                </a:solidFill>
              </a:rPr>
              <a:t>destructor. Deze destructor roept de destructor aan van alle data members.</a:t>
            </a:r>
          </a:p>
        </p:txBody>
      </p:sp>
      <p:pic>
        <p:nvPicPr>
          <p:cNvPr id="41989" name="Picture 4" descr="gratis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115888"/>
            <a:ext cx="1265237" cy="94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6453" name="Text Box 5"/>
          <p:cNvSpPr txBox="1">
            <a:spLocks noChangeArrowheads="1"/>
          </p:cNvSpPr>
          <p:nvPr/>
        </p:nvSpPr>
        <p:spPr bwMode="auto">
          <a:xfrm>
            <a:off x="611188" y="5949950"/>
            <a:ext cx="5616575" cy="369332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sz="2400" dirty="0">
                <a:latin typeface="Calibri" pitchFamily="34" charset="0"/>
              </a:rPr>
              <a:t>Je </a:t>
            </a:r>
            <a:r>
              <a:rPr lang="en-US" sz="2400" dirty="0" err="1">
                <a:latin typeface="Calibri" pitchFamily="34" charset="0"/>
              </a:rPr>
              <a:t>kunt</a:t>
            </a:r>
            <a:r>
              <a:rPr lang="en-US" sz="2400" dirty="0">
                <a:latin typeface="Calibri" pitchFamily="34" charset="0"/>
              </a:rPr>
              <a:t> al </a:t>
            </a:r>
            <a:r>
              <a:rPr lang="en-US" sz="2400" dirty="0" err="1">
                <a:latin typeface="Calibri" pitchFamily="34" charset="0"/>
              </a:rPr>
              <a:t>deze</a:t>
            </a:r>
            <a:r>
              <a:rPr lang="en-US" sz="2400" dirty="0">
                <a:latin typeface="Calibri" pitchFamily="34" charset="0"/>
              </a:rPr>
              <a:t> </a:t>
            </a:r>
            <a:r>
              <a:rPr lang="en-US" sz="2400" dirty="0" err="1">
                <a:latin typeface="Calibri" pitchFamily="34" charset="0"/>
              </a:rPr>
              <a:t>functies</a:t>
            </a:r>
            <a:r>
              <a:rPr lang="en-US" sz="2400" dirty="0">
                <a:latin typeface="Calibri" pitchFamily="34" charset="0"/>
              </a:rPr>
              <a:t> </a:t>
            </a:r>
            <a:r>
              <a:rPr lang="en-US" sz="2400" dirty="0" err="1">
                <a:latin typeface="Calibri" pitchFamily="34" charset="0"/>
              </a:rPr>
              <a:t>ook</a:t>
            </a:r>
            <a:r>
              <a:rPr lang="en-US" sz="2400" dirty="0">
                <a:latin typeface="Calibri" pitchFamily="34" charset="0"/>
              </a:rPr>
              <a:t> </a:t>
            </a:r>
            <a:r>
              <a:rPr lang="en-US" sz="2400" b="1" dirty="0" err="1">
                <a:latin typeface="Calibri" pitchFamily="34" charset="0"/>
              </a:rPr>
              <a:t>zelf</a:t>
            </a:r>
            <a:r>
              <a:rPr lang="en-US" sz="2400" dirty="0">
                <a:latin typeface="Calibri" pitchFamily="34" charset="0"/>
              </a:rPr>
              <a:t> </a:t>
            </a:r>
            <a:r>
              <a:rPr lang="en-US" sz="2400" dirty="0" err="1">
                <a:latin typeface="Calibri" pitchFamily="34" charset="0"/>
              </a:rPr>
              <a:t>definiëren</a:t>
            </a:r>
            <a:r>
              <a:rPr lang="en-US" sz="2400" dirty="0" smtClean="0">
                <a:latin typeface="Calibri" pitchFamily="34" charset="0"/>
              </a:rPr>
              <a:t>!</a:t>
            </a:r>
            <a:endParaRPr lang="nl-NL" sz="24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6453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34110C6B-5DEC-4B7C-8A86-DED54DDE8B32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41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301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const</a:t>
            </a:r>
            <a:r>
              <a:rPr lang="en-US" sz="4000" dirty="0" smtClean="0"/>
              <a:t> </a:t>
            </a:r>
            <a:r>
              <a:rPr lang="en-US" sz="4000" dirty="0" err="1" smtClean="0"/>
              <a:t>Breuk</a:t>
            </a:r>
            <a:r>
              <a:rPr lang="en-US" sz="4000" dirty="0" smtClean="0"/>
              <a:t> /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const</a:t>
            </a:r>
            <a:r>
              <a:rPr lang="en-US" sz="4000" dirty="0" smtClean="0"/>
              <a:t> </a:t>
            </a:r>
            <a:r>
              <a:rPr lang="en-US" sz="4000" dirty="0" err="1" smtClean="0"/>
              <a:t>memberfuncties</a:t>
            </a:r>
            <a:endParaRPr lang="nl-NL" sz="4000" dirty="0" smtClean="0"/>
          </a:p>
        </p:txBody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8775" y="1268413"/>
            <a:ext cx="8421688" cy="576411"/>
          </a:xfrm>
        </p:spPr>
        <p:txBody>
          <a:bodyPr/>
          <a:lstStyle/>
          <a:p>
            <a:r>
              <a:rPr lang="en-US" dirty="0" smtClean="0"/>
              <a:t>Je </a:t>
            </a:r>
            <a:r>
              <a:rPr lang="en-US" dirty="0" err="1" smtClean="0"/>
              <a:t>kunt</a:t>
            </a:r>
            <a:r>
              <a:rPr lang="en-US" dirty="0" smtClean="0"/>
              <a:t> </a:t>
            </a:r>
            <a:r>
              <a:rPr lang="en-US" dirty="0" err="1" smtClean="0"/>
              <a:t>een</a:t>
            </a:r>
            <a:r>
              <a:rPr lang="en-US" dirty="0" smtClean="0"/>
              <a:t> </a:t>
            </a:r>
            <a:r>
              <a:rPr lang="en-US" dirty="0" err="1" smtClean="0"/>
              <a:t>constante</a:t>
            </a:r>
            <a:r>
              <a:rPr lang="en-US" dirty="0" smtClean="0"/>
              <a:t> </a:t>
            </a:r>
            <a:r>
              <a:rPr lang="en-US" dirty="0" err="1" smtClean="0"/>
              <a:t>Breuk</a:t>
            </a:r>
            <a:r>
              <a:rPr lang="en-US" dirty="0" smtClean="0"/>
              <a:t> </a:t>
            </a:r>
            <a:r>
              <a:rPr lang="en-US" dirty="0" err="1" smtClean="0"/>
              <a:t>definiëren</a:t>
            </a:r>
            <a:r>
              <a:rPr lang="en-US" dirty="0" smtClean="0"/>
              <a:t>.</a:t>
            </a:r>
            <a:endParaRPr lang="nl-NL" dirty="0" smtClean="0"/>
          </a:p>
        </p:txBody>
      </p:sp>
      <p:sp>
        <p:nvSpPr>
          <p:cNvPr id="43013" name="Rectangle 4"/>
          <p:cNvSpPr>
            <a:spLocks noChangeArrowheads="1"/>
          </p:cNvSpPr>
          <p:nvPr/>
        </p:nvSpPr>
        <p:spPr bwMode="auto">
          <a:xfrm>
            <a:off x="683568" y="1989138"/>
            <a:ext cx="8281045" cy="22159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400" b="1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en-US" sz="24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Consolas"/>
              </a:rPr>
              <a:t>Breuk</a:t>
            </a:r>
            <a:r>
              <a:rPr lang="en-US" sz="24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Consolas"/>
              </a:rPr>
              <a:t>kwart</a:t>
            </a:r>
            <a:r>
              <a:rPr lang="en-US" sz="2400" dirty="0">
                <a:solidFill>
                  <a:schemeClr val="tx1"/>
                </a:solidFill>
                <a:latin typeface="Consolas"/>
              </a:rPr>
              <a:t>(1, 4);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sz="24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400" dirty="0" err="1" smtClean="0">
                <a:solidFill>
                  <a:schemeClr val="tx1"/>
                </a:solidFill>
                <a:latin typeface="Consolas"/>
              </a:rPr>
              <a:t>cout</a:t>
            </a:r>
            <a:r>
              <a:rPr lang="en-US" sz="2400" dirty="0" smtClean="0">
                <a:solidFill>
                  <a:schemeClr val="tx1"/>
                </a:solidFill>
                <a:latin typeface="Consolas"/>
              </a:rPr>
              <a:t> &lt;&lt; </a:t>
            </a:r>
            <a:r>
              <a:rPr lang="en-US" sz="2400" dirty="0" err="1" smtClean="0">
                <a:solidFill>
                  <a:schemeClr val="tx1"/>
                </a:solidFill>
                <a:latin typeface="Consolas"/>
              </a:rPr>
              <a:t>kwart.</a:t>
            </a:r>
            <a:r>
              <a:rPr lang="en-US" sz="2400" b="1" dirty="0" err="1" smtClean="0">
                <a:solidFill>
                  <a:schemeClr val="tx1"/>
                </a:solidFill>
                <a:latin typeface="Consolas"/>
              </a:rPr>
              <a:t>teller</a:t>
            </a:r>
            <a:r>
              <a:rPr lang="en-US" sz="2400" dirty="0" smtClean="0">
                <a:solidFill>
                  <a:schemeClr val="tx1"/>
                </a:solidFill>
                <a:latin typeface="Consolas"/>
              </a:rPr>
              <a:t>() &lt;&lt; </a:t>
            </a:r>
            <a:r>
              <a:rPr lang="en-US" sz="2400" dirty="0" smtClean="0">
                <a:solidFill>
                  <a:srgbClr val="A31515"/>
                </a:solidFill>
                <a:latin typeface="Consolas"/>
              </a:rPr>
              <a:t>'/'</a:t>
            </a:r>
            <a:r>
              <a:rPr lang="en-US" sz="2400" dirty="0" smtClean="0">
                <a:solidFill>
                  <a:schemeClr val="tx1"/>
                </a:solidFill>
                <a:latin typeface="Consolas"/>
              </a:rPr>
              <a:t>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4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400" dirty="0" smtClean="0">
                <a:solidFill>
                  <a:schemeClr val="tx1"/>
                </a:solidFill>
                <a:latin typeface="Consolas"/>
              </a:rPr>
              <a:t>    &lt;&lt; </a:t>
            </a:r>
            <a:r>
              <a:rPr lang="en-US" sz="2400" dirty="0" err="1" smtClean="0">
                <a:solidFill>
                  <a:schemeClr val="tx1"/>
                </a:solidFill>
                <a:latin typeface="Consolas"/>
              </a:rPr>
              <a:t>kwart.</a:t>
            </a:r>
            <a:r>
              <a:rPr lang="en-US" sz="2400" b="1" dirty="0" err="1" smtClean="0">
                <a:solidFill>
                  <a:schemeClr val="tx1"/>
                </a:solidFill>
                <a:latin typeface="Consolas"/>
              </a:rPr>
              <a:t>noemer</a:t>
            </a:r>
            <a:r>
              <a:rPr lang="en-US" sz="2400" dirty="0" smtClean="0">
                <a:solidFill>
                  <a:schemeClr val="tx1"/>
                </a:solidFill>
                <a:latin typeface="Consolas"/>
              </a:rPr>
              <a:t>() &lt;&lt; </a:t>
            </a:r>
            <a:r>
              <a:rPr lang="en-US" sz="2400" dirty="0" err="1" smtClean="0">
                <a:solidFill>
                  <a:schemeClr val="tx1"/>
                </a:solidFill>
                <a:latin typeface="Consolas"/>
              </a:rPr>
              <a:t>endl</a:t>
            </a:r>
            <a:r>
              <a:rPr lang="en-US" sz="2400" dirty="0">
                <a:solidFill>
                  <a:schemeClr val="tx1"/>
                </a:solidFill>
                <a:latin typeface="Consolas"/>
              </a:rPr>
              <a:t>; </a:t>
            </a:r>
            <a:r>
              <a:rPr lang="en-US" sz="2400" dirty="0">
                <a:solidFill>
                  <a:srgbClr val="008000"/>
                </a:solidFill>
                <a:latin typeface="Consolas"/>
              </a:rPr>
              <a:t>// mag </a:t>
            </a:r>
            <a:r>
              <a:rPr lang="en-US" sz="2400" dirty="0" err="1">
                <a:solidFill>
                  <a:srgbClr val="008000"/>
                </a:solidFill>
                <a:latin typeface="Consolas"/>
              </a:rPr>
              <a:t>dit</a:t>
            </a:r>
            <a:r>
              <a:rPr lang="en-US" sz="2400" dirty="0">
                <a:solidFill>
                  <a:srgbClr val="008000"/>
                </a:solidFill>
                <a:latin typeface="Consolas"/>
              </a:rPr>
              <a:t> ?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sz="24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400" dirty="0" err="1">
                <a:solidFill>
                  <a:schemeClr val="tx1"/>
                </a:solidFill>
                <a:latin typeface="Consolas"/>
              </a:rPr>
              <a:t>kwart.</a:t>
            </a:r>
            <a:r>
              <a:rPr lang="en-US" sz="2400" b="1" dirty="0" err="1">
                <a:solidFill>
                  <a:schemeClr val="tx1"/>
                </a:solidFill>
                <a:latin typeface="Consolas"/>
              </a:rPr>
              <a:t>plus</a:t>
            </a:r>
            <a:r>
              <a:rPr lang="en-US" sz="2400" dirty="0">
                <a:solidFill>
                  <a:schemeClr val="tx1"/>
                </a:solidFill>
                <a:latin typeface="Consolas"/>
              </a:rPr>
              <a:t>(5); </a:t>
            </a:r>
            <a:r>
              <a:rPr lang="en-US" sz="2400" dirty="0">
                <a:solidFill>
                  <a:srgbClr val="008000"/>
                </a:solidFill>
                <a:latin typeface="Consolas"/>
              </a:rPr>
              <a:t>// mag </a:t>
            </a:r>
            <a:r>
              <a:rPr lang="en-US" sz="2400" dirty="0" err="1">
                <a:solidFill>
                  <a:srgbClr val="008000"/>
                </a:solidFill>
                <a:latin typeface="Consolas"/>
              </a:rPr>
              <a:t>dit</a:t>
            </a:r>
            <a:r>
              <a:rPr lang="en-US" sz="2400" dirty="0">
                <a:solidFill>
                  <a:srgbClr val="008000"/>
                </a:solidFill>
                <a:latin typeface="Consolas"/>
              </a:rPr>
              <a:t> ?</a:t>
            </a:r>
          </a:p>
        </p:txBody>
      </p:sp>
      <p:sp>
        <p:nvSpPr>
          <p:cNvPr id="611333" name="Text Box 5"/>
          <p:cNvSpPr txBox="1">
            <a:spLocks noChangeArrowheads="1"/>
          </p:cNvSpPr>
          <p:nvPr/>
        </p:nvSpPr>
        <p:spPr bwMode="auto">
          <a:xfrm>
            <a:off x="4711547" y="4806444"/>
            <a:ext cx="3743325" cy="369332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sz="2400" dirty="0">
                <a:latin typeface="Calibri" pitchFamily="34" charset="0"/>
              </a:rPr>
              <a:t>Hoe </a:t>
            </a:r>
            <a:r>
              <a:rPr lang="en-US" sz="2400" dirty="0" err="1">
                <a:latin typeface="Calibri" pitchFamily="34" charset="0"/>
              </a:rPr>
              <a:t>weet</a:t>
            </a:r>
            <a:r>
              <a:rPr lang="en-US" sz="2400" dirty="0">
                <a:latin typeface="Calibri" pitchFamily="34" charset="0"/>
              </a:rPr>
              <a:t> de compiler </a:t>
            </a:r>
            <a:r>
              <a:rPr lang="en-US" sz="2400" dirty="0" err="1">
                <a:latin typeface="Calibri" pitchFamily="34" charset="0"/>
              </a:rPr>
              <a:t>dat</a:t>
            </a:r>
            <a:r>
              <a:rPr lang="en-US" sz="2400" dirty="0">
                <a:latin typeface="Calibri" pitchFamily="34" charset="0"/>
              </a:rPr>
              <a:t>?</a:t>
            </a:r>
            <a:endParaRPr lang="nl-NL" sz="24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1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1333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jdelijke aanduiding voor dianumm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AFBC6C88-6C94-4E54-AC71-0DC4B58F5AD3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42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403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Class Breuk (versie 1)</a:t>
            </a:r>
            <a:endParaRPr lang="nl-NL" smtClean="0"/>
          </a:p>
        </p:txBody>
      </p:sp>
      <p:sp>
        <p:nvSpPr>
          <p:cNvPr id="44036" name="Text Box 3"/>
          <p:cNvSpPr txBox="1">
            <a:spLocks noChangeArrowheads="1"/>
          </p:cNvSpPr>
          <p:nvPr/>
        </p:nvSpPr>
        <p:spPr bwMode="auto">
          <a:xfrm>
            <a:off x="395288" y="1268413"/>
            <a:ext cx="3529012" cy="426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Breuk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Breuk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Breuk(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t);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Breuk(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t, 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n);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teller() </a:t>
            </a:r>
            <a:r>
              <a:rPr lang="nl-NL" sz="2000" b="1" dirty="0" err="1">
                <a:latin typeface="Consolas"/>
              </a:rPr>
              <a:t>const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noemer() </a:t>
            </a:r>
            <a:r>
              <a:rPr lang="nl-NL" sz="2000" b="1" dirty="0" err="1">
                <a:latin typeface="Consolas"/>
              </a:rPr>
              <a:t>const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err="1" smtClean="0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plus(Breuk b);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err="1" smtClean="0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schemeClr val="tx1"/>
                </a:solidFill>
                <a:latin typeface="Consolas"/>
              </a:rPr>
              <a:t>abs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private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boven;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onder;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err="1" smtClean="0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normaliseer();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};</a:t>
            </a:r>
          </a:p>
        </p:txBody>
      </p:sp>
      <p:sp>
        <p:nvSpPr>
          <p:cNvPr id="618500" name="Text Box 4"/>
          <p:cNvSpPr txBox="1">
            <a:spLocks noChangeArrowheads="1"/>
          </p:cNvSpPr>
          <p:nvPr/>
        </p:nvSpPr>
        <p:spPr bwMode="auto">
          <a:xfrm>
            <a:off x="5148263" y="1268413"/>
            <a:ext cx="3600450" cy="224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Char char="•"/>
            </a:pPr>
            <a:r>
              <a:rPr lang="en-US" sz="2000" dirty="0" err="1">
                <a:latin typeface="Calibri" pitchFamily="34" charset="0"/>
              </a:rPr>
              <a:t>Vraag-functies</a:t>
            </a:r>
            <a:r>
              <a:rPr lang="en-US" sz="2000" dirty="0">
                <a:latin typeface="Calibri" pitchFamily="34" charset="0"/>
              </a:rPr>
              <a:t>:</a:t>
            </a:r>
          </a:p>
          <a:p>
            <a:pPr lvl="1">
              <a:spcBef>
                <a:spcPct val="0"/>
              </a:spcBef>
              <a:buClrTx/>
              <a:buSzTx/>
              <a:buFontTx/>
              <a:buChar char="•"/>
            </a:pPr>
            <a:r>
              <a:rPr lang="en-US" sz="2000" dirty="0">
                <a:solidFill>
                  <a:srgbClr val="008000"/>
                </a:solidFill>
                <a:latin typeface="Calibri" pitchFamily="34" charset="0"/>
              </a:rPr>
              <a:t>Return type</a:t>
            </a:r>
          </a:p>
          <a:p>
            <a:pPr lvl="1">
              <a:spcBef>
                <a:spcPct val="0"/>
              </a:spcBef>
              <a:buClrTx/>
              <a:buSzTx/>
              <a:buFontTx/>
              <a:buChar char="•"/>
            </a:pPr>
            <a:r>
              <a:rPr lang="en-US" sz="2000" dirty="0" err="1">
                <a:solidFill>
                  <a:schemeClr val="tx2"/>
                </a:solidFill>
                <a:latin typeface="Calibri" pitchFamily="34" charset="0"/>
              </a:rPr>
              <a:t>Geen</a:t>
            </a:r>
            <a:r>
              <a:rPr lang="en-US" sz="2000" dirty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Calibri" pitchFamily="34" charset="0"/>
              </a:rPr>
              <a:t>argumenten</a:t>
            </a:r>
            <a:endParaRPr lang="en-US" sz="2000" dirty="0">
              <a:solidFill>
                <a:schemeClr val="tx2"/>
              </a:solidFill>
              <a:latin typeface="Calibri" pitchFamily="34" charset="0"/>
            </a:endParaRPr>
          </a:p>
          <a:p>
            <a:pPr lvl="1">
              <a:spcBef>
                <a:spcPct val="0"/>
              </a:spcBef>
              <a:buClrTx/>
              <a:buSzTx/>
              <a:buFontTx/>
              <a:buChar char="•"/>
            </a:pPr>
            <a:r>
              <a:rPr lang="en-US" sz="2000" dirty="0" err="1">
                <a:solidFill>
                  <a:srgbClr val="008000"/>
                </a:solidFill>
                <a:latin typeface="Calibri" pitchFamily="34" charset="0"/>
              </a:rPr>
              <a:t>const</a:t>
            </a:r>
            <a:endParaRPr lang="en-US" sz="2000" dirty="0">
              <a:solidFill>
                <a:srgbClr val="008000"/>
              </a:solidFill>
              <a:latin typeface="Calibri" pitchFamily="34" charset="0"/>
            </a:endParaRPr>
          </a:p>
          <a:p>
            <a:pPr>
              <a:spcBef>
                <a:spcPct val="0"/>
              </a:spcBef>
              <a:buClrTx/>
              <a:buSzTx/>
              <a:buFontTx/>
              <a:buChar char="•"/>
            </a:pPr>
            <a:r>
              <a:rPr lang="en-US" sz="2000" dirty="0">
                <a:latin typeface="Calibri" pitchFamily="34" charset="0"/>
              </a:rPr>
              <a:t>Doe-</a:t>
            </a:r>
            <a:r>
              <a:rPr lang="en-US" sz="2000" dirty="0" err="1">
                <a:latin typeface="Calibri" pitchFamily="34" charset="0"/>
              </a:rPr>
              <a:t>functies</a:t>
            </a:r>
            <a:r>
              <a:rPr lang="en-US" sz="2000" dirty="0">
                <a:latin typeface="Calibri" pitchFamily="34" charset="0"/>
              </a:rPr>
              <a:t>:</a:t>
            </a:r>
          </a:p>
          <a:p>
            <a:pPr lvl="1">
              <a:spcBef>
                <a:spcPct val="0"/>
              </a:spcBef>
              <a:buClrTx/>
              <a:buSzTx/>
              <a:buFontTx/>
              <a:buChar char="•"/>
            </a:pPr>
            <a:r>
              <a:rPr lang="en-US" sz="2000" dirty="0" err="1">
                <a:solidFill>
                  <a:schemeClr val="tx2"/>
                </a:solidFill>
                <a:latin typeface="Calibri" pitchFamily="34" charset="0"/>
              </a:rPr>
              <a:t>Geen</a:t>
            </a:r>
            <a:r>
              <a:rPr lang="en-US" sz="2000" dirty="0">
                <a:solidFill>
                  <a:schemeClr val="tx2"/>
                </a:solidFill>
                <a:latin typeface="Calibri" pitchFamily="34" charset="0"/>
              </a:rPr>
              <a:t> return type</a:t>
            </a:r>
            <a:r>
              <a:rPr lang="en-US" sz="2000" dirty="0">
                <a:solidFill>
                  <a:schemeClr val="tx1"/>
                </a:solidFill>
                <a:latin typeface="Calibri" pitchFamily="34" charset="0"/>
              </a:rPr>
              <a:t> (</a:t>
            </a:r>
            <a:r>
              <a:rPr lang="en-US" sz="2000" dirty="0">
                <a:solidFill>
                  <a:srgbClr val="008000"/>
                </a:solidFill>
                <a:latin typeface="Calibri" pitchFamily="34" charset="0"/>
              </a:rPr>
              <a:t>void</a:t>
            </a:r>
            <a:r>
              <a:rPr lang="en-US" sz="2000" dirty="0">
                <a:solidFill>
                  <a:schemeClr val="tx1"/>
                </a:solidFill>
                <a:latin typeface="Calibri" pitchFamily="34" charset="0"/>
              </a:rPr>
              <a:t>)</a:t>
            </a:r>
          </a:p>
          <a:p>
            <a:pPr lvl="1">
              <a:spcBef>
                <a:spcPct val="0"/>
              </a:spcBef>
              <a:buClrTx/>
              <a:buSzTx/>
              <a:buFontTx/>
              <a:buChar char="•"/>
            </a:pPr>
            <a:r>
              <a:rPr lang="en-US" sz="2000" dirty="0" err="1">
                <a:solidFill>
                  <a:schemeClr val="tx1"/>
                </a:solidFill>
                <a:latin typeface="Calibri" pitchFamily="34" charset="0"/>
              </a:rPr>
              <a:t>Meestal</a:t>
            </a:r>
            <a:r>
              <a:rPr lang="en-US" sz="2000" dirty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en-US" sz="2000" dirty="0" err="1">
                <a:solidFill>
                  <a:srgbClr val="008000"/>
                </a:solidFill>
                <a:latin typeface="Calibri" pitchFamily="34" charset="0"/>
              </a:rPr>
              <a:t>argumenten</a:t>
            </a:r>
            <a:endParaRPr lang="en-US" sz="2000" dirty="0">
              <a:solidFill>
                <a:srgbClr val="008000"/>
              </a:solidFill>
              <a:latin typeface="Calibri" pitchFamily="34" charset="0"/>
            </a:endParaRPr>
          </a:p>
        </p:txBody>
      </p:sp>
      <p:sp>
        <p:nvSpPr>
          <p:cNvPr id="618502" name="Rectangle 6"/>
          <p:cNvSpPr>
            <a:spLocks noChangeArrowheads="1"/>
          </p:cNvSpPr>
          <p:nvPr/>
        </p:nvSpPr>
        <p:spPr bwMode="auto">
          <a:xfrm>
            <a:off x="4644007" y="4149080"/>
            <a:ext cx="4392043" cy="18466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err="1">
                <a:solidFill>
                  <a:schemeClr val="tx1"/>
                </a:solidFill>
                <a:latin typeface="Consolas"/>
              </a:rPr>
              <a:t>Breuk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 b(3, 4);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b="1" dirty="0" err="1">
                <a:latin typeface="Consolas"/>
              </a:rPr>
              <a:t>const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Consolas"/>
              </a:rPr>
              <a:t>Breuk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Consolas"/>
              </a:rPr>
              <a:t>kwart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(1, 4);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cout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&lt;&lt; </a:t>
            </a: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b.</a:t>
            </a:r>
            <a:r>
              <a:rPr lang="en-US" sz="2000" dirty="0" err="1" smtClean="0">
                <a:solidFill>
                  <a:srgbClr val="008000"/>
                </a:solidFill>
                <a:latin typeface="Consolas"/>
              </a:rPr>
              <a:t>teller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() &lt;&lt; </a:t>
            </a: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endl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err="1">
                <a:solidFill>
                  <a:schemeClr val="tx1"/>
                </a:solidFill>
                <a:latin typeface="Consolas"/>
              </a:rPr>
              <a:t>b.</a:t>
            </a:r>
            <a:r>
              <a:rPr lang="en-US" sz="2000" dirty="0" err="1">
                <a:solidFill>
                  <a:srgbClr val="008000"/>
                </a:solidFill>
                <a:latin typeface="Consolas"/>
              </a:rPr>
              <a:t>plus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(</a:t>
            </a:r>
            <a:r>
              <a:rPr lang="en-US" sz="2000" dirty="0" err="1">
                <a:solidFill>
                  <a:schemeClr val="tx1"/>
                </a:solidFill>
                <a:latin typeface="Consolas"/>
              </a:rPr>
              <a:t>kwart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cout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&lt;&lt; </a:t>
            </a: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kwart.</a:t>
            </a:r>
            <a:r>
              <a:rPr lang="en-US" sz="2000" dirty="0" err="1" smtClean="0">
                <a:solidFill>
                  <a:srgbClr val="008000"/>
                </a:solidFill>
                <a:latin typeface="Consolas"/>
              </a:rPr>
              <a:t>teller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() &lt;&lt; </a:t>
            </a: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endl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err="1">
                <a:solidFill>
                  <a:schemeClr val="tx1"/>
                </a:solidFill>
                <a:latin typeface="Consolas"/>
              </a:rPr>
              <a:t>kwart.</a:t>
            </a:r>
            <a:r>
              <a:rPr lang="en-US" sz="2000" dirty="0" err="1">
                <a:solidFill>
                  <a:schemeClr val="tx2"/>
                </a:solidFill>
                <a:latin typeface="Consolas"/>
              </a:rPr>
              <a:t>plus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(b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);</a:t>
            </a:r>
            <a:endParaRPr lang="en-US" sz="2000" dirty="0">
              <a:solidFill>
                <a:schemeClr val="tx1"/>
              </a:solidFill>
              <a:latin typeface="Consolas"/>
            </a:endParaRPr>
          </a:p>
        </p:txBody>
      </p:sp>
      <p:cxnSp>
        <p:nvCxnSpPr>
          <p:cNvPr id="7" name="Rechte verbindingslijn 6"/>
          <p:cNvCxnSpPr/>
          <p:nvPr/>
        </p:nvCxnSpPr>
        <p:spPr bwMode="auto">
          <a:xfrm>
            <a:off x="4283968" y="3923542"/>
            <a:ext cx="0" cy="2297733"/>
          </a:xfrm>
          <a:prstGeom prst="line">
            <a:avLst/>
          </a:prstGeom>
          <a:solidFill>
            <a:srgbClr val="FFFFFF"/>
          </a:solidFill>
          <a:ln w="222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8500" grpId="0"/>
      <p:bldP spid="618502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1903D00C-23B4-4276-A100-4B094B28A406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43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505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Huiswerk</a:t>
            </a:r>
            <a:r>
              <a:rPr lang="en-US" dirty="0" smtClean="0"/>
              <a:t>!</a:t>
            </a:r>
            <a:endParaRPr lang="nl-NL" dirty="0" smtClean="0"/>
          </a:p>
        </p:txBody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8775" y="1268413"/>
            <a:ext cx="8677275" cy="5256212"/>
          </a:xfrm>
        </p:spPr>
        <p:txBody>
          <a:bodyPr/>
          <a:lstStyle/>
          <a:p>
            <a:r>
              <a:rPr lang="en-US" dirty="0" err="1" smtClean="0"/>
              <a:t>Bestudeer</a:t>
            </a:r>
            <a:r>
              <a:rPr lang="en-US" dirty="0" smtClean="0"/>
              <a:t> </a:t>
            </a:r>
            <a:r>
              <a:rPr lang="en-US" dirty="0" err="1" smtClean="0"/>
              <a:t>dictaat</a:t>
            </a:r>
            <a:r>
              <a:rPr lang="en-US" dirty="0" smtClean="0"/>
              <a:t> 2.3 t/m 2.10.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err="1" smtClean="0"/>
              <a:t>Compileert</a:t>
            </a:r>
            <a:r>
              <a:rPr lang="en-US" dirty="0" smtClean="0"/>
              <a:t> </a:t>
            </a:r>
            <a:r>
              <a:rPr lang="en-US" dirty="0" err="1" smtClean="0"/>
              <a:t>dit</a:t>
            </a:r>
            <a:r>
              <a:rPr lang="en-US" dirty="0" smtClean="0"/>
              <a:t> </a:t>
            </a:r>
            <a:r>
              <a:rPr lang="en-US" dirty="0" err="1" smtClean="0"/>
              <a:t>programma</a:t>
            </a:r>
            <a:r>
              <a:rPr lang="en-US" dirty="0" smtClean="0"/>
              <a:t> </a:t>
            </a:r>
            <a:r>
              <a:rPr lang="en-US" dirty="0" err="1" smtClean="0"/>
              <a:t>bij</a:t>
            </a:r>
            <a:r>
              <a:rPr lang="en-US" dirty="0" smtClean="0"/>
              <a:t> </a:t>
            </a:r>
            <a:r>
              <a:rPr lang="en-US" dirty="0" err="1" smtClean="0"/>
              <a:t>gebruik</a:t>
            </a:r>
            <a:r>
              <a:rPr lang="en-US" dirty="0" smtClean="0"/>
              <a:t> van </a:t>
            </a:r>
            <a:r>
              <a:rPr lang="en-US" dirty="0" err="1" smtClean="0"/>
              <a:t>versie</a:t>
            </a:r>
            <a:r>
              <a:rPr lang="en-US" dirty="0" smtClean="0"/>
              <a:t> 1 van </a:t>
            </a:r>
            <a:r>
              <a:rPr lang="en-US" dirty="0" err="1" smtClean="0">
                <a:latin typeface="Consolas"/>
              </a:rPr>
              <a:t>Breuk</a:t>
            </a:r>
            <a:r>
              <a:rPr lang="en-US" dirty="0" smtClean="0"/>
              <a:t>?</a:t>
            </a:r>
          </a:p>
          <a:p>
            <a:r>
              <a:rPr lang="en-US" dirty="0" err="1" smtClean="0"/>
              <a:t>Wat</a:t>
            </a:r>
            <a:r>
              <a:rPr lang="en-US" dirty="0" smtClean="0"/>
              <a:t> is de </a:t>
            </a:r>
            <a:r>
              <a:rPr lang="en-US" dirty="0" err="1" smtClean="0">
                <a:latin typeface="Consolas"/>
              </a:rPr>
              <a:t>lengte</a:t>
            </a:r>
            <a:r>
              <a:rPr lang="en-US" dirty="0" smtClean="0"/>
              <a:t> en </a:t>
            </a:r>
            <a:r>
              <a:rPr lang="en-US" dirty="0" err="1" smtClean="0">
                <a:latin typeface="Consolas"/>
              </a:rPr>
              <a:t>breedte</a:t>
            </a:r>
            <a:r>
              <a:rPr lang="en-US" dirty="0" smtClean="0"/>
              <a:t> van </a:t>
            </a:r>
            <a:r>
              <a:rPr lang="en-US" dirty="0" smtClean="0">
                <a:latin typeface="Consolas"/>
              </a:rPr>
              <a:t>r1</a:t>
            </a:r>
            <a:r>
              <a:rPr lang="en-US" dirty="0" smtClean="0"/>
              <a:t> en </a:t>
            </a:r>
            <a:r>
              <a:rPr lang="en-US" dirty="0" smtClean="0">
                <a:latin typeface="Consolas"/>
              </a:rPr>
              <a:t>r2</a:t>
            </a:r>
            <a:r>
              <a:rPr lang="en-US" dirty="0" smtClean="0"/>
              <a:t>?</a:t>
            </a:r>
          </a:p>
          <a:p>
            <a:pPr>
              <a:buFont typeface="Wingdings" pitchFamily="2" charset="2"/>
              <a:buNone/>
            </a:pPr>
            <a:endParaRPr lang="nl-NL" dirty="0" smtClean="0"/>
          </a:p>
        </p:txBody>
      </p:sp>
      <p:sp>
        <p:nvSpPr>
          <p:cNvPr id="45061" name="Text Box 4"/>
          <p:cNvSpPr txBox="1">
            <a:spLocks noChangeArrowheads="1"/>
          </p:cNvSpPr>
          <p:nvPr/>
        </p:nvSpPr>
        <p:spPr bwMode="auto">
          <a:xfrm>
            <a:off x="646113" y="1916113"/>
            <a:ext cx="4213919" cy="21544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b="1" dirty="0">
                <a:solidFill>
                  <a:schemeClr val="tx1"/>
                </a:solidFill>
                <a:latin typeface="Consolas"/>
              </a:rPr>
              <a:t>Rechthoek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rgbClr val="008000"/>
                </a:solidFill>
                <a:latin typeface="Consolas"/>
              </a:rPr>
              <a:t>// ... </a:t>
            </a:r>
            <a:r>
              <a:rPr lang="nl-NL" sz="2000" dirty="0">
                <a:solidFill>
                  <a:srgbClr val="008000"/>
                </a:solidFill>
                <a:latin typeface="Consolas"/>
              </a:rPr>
              <a:t>(geen </a:t>
            </a:r>
            <a:r>
              <a:rPr lang="nl-NL" sz="2000" dirty="0" err="1">
                <a:solidFill>
                  <a:srgbClr val="008000"/>
                </a:solidFill>
                <a:latin typeface="Consolas"/>
              </a:rPr>
              <a:t>constructors</a:t>
            </a:r>
            <a:r>
              <a:rPr lang="nl-NL" sz="2000" dirty="0">
                <a:solidFill>
                  <a:srgbClr val="008000"/>
                </a:solidFill>
                <a:latin typeface="Consolas"/>
              </a:rPr>
              <a:t>)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private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b="1" dirty="0" smtClean="0">
                <a:solidFill>
                  <a:schemeClr val="tx1"/>
                </a:solidFill>
                <a:latin typeface="Consolas"/>
              </a:rPr>
              <a:t>Breuk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lengte;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b="1" dirty="0" smtClean="0">
                <a:solidFill>
                  <a:schemeClr val="tx1"/>
                </a:solidFill>
                <a:latin typeface="Consolas"/>
              </a:rPr>
              <a:t>Breuk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breedte;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};</a:t>
            </a:r>
          </a:p>
        </p:txBody>
      </p:sp>
      <p:sp>
        <p:nvSpPr>
          <p:cNvPr id="45062" name="Text Box 5"/>
          <p:cNvSpPr txBox="1">
            <a:spLocks noChangeArrowheads="1"/>
          </p:cNvSpPr>
          <p:nvPr/>
        </p:nvSpPr>
        <p:spPr bwMode="auto">
          <a:xfrm>
            <a:off x="5435600" y="1916113"/>
            <a:ext cx="2989263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schemeClr val="tx1"/>
                </a:solidFill>
                <a:latin typeface="Consolas"/>
              </a:rPr>
              <a:t>main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()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en-US" sz="2000" b="1" dirty="0" err="1" smtClean="0">
                <a:solidFill>
                  <a:schemeClr val="tx1"/>
                </a:solidFill>
                <a:latin typeface="Consolas"/>
              </a:rPr>
              <a:t>Rechthoek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r1;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rgbClr val="008000"/>
                </a:solidFill>
                <a:latin typeface="Consolas"/>
              </a:rPr>
              <a:t>//  ...</a:t>
            </a:r>
            <a:endParaRPr lang="en-US" sz="2000" dirty="0">
              <a:solidFill>
                <a:srgbClr val="008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en-US" sz="2000" b="1" dirty="0" err="1" smtClean="0">
                <a:solidFill>
                  <a:schemeClr val="tx1"/>
                </a:solidFill>
                <a:latin typeface="Consolas"/>
              </a:rPr>
              <a:t>Rechthoek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r2(r1);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rgbClr val="008000"/>
                </a:solidFill>
                <a:latin typeface="Consolas"/>
              </a:rPr>
              <a:t>//  ...</a:t>
            </a:r>
            <a:endParaRPr lang="en-US" sz="2000" dirty="0">
              <a:solidFill>
                <a:srgbClr val="008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chemeClr val="tx1"/>
                </a:solidFill>
                <a:latin typeface="Consolas"/>
              </a:rPr>
              <a:t>}</a:t>
            </a:r>
            <a:endParaRPr lang="nl-NL" sz="2000" dirty="0">
              <a:solidFill>
                <a:schemeClr val="tx1"/>
              </a:solidFill>
              <a:latin typeface="Consolas"/>
            </a:endParaRPr>
          </a:p>
        </p:txBody>
      </p:sp>
      <p:pic>
        <p:nvPicPr>
          <p:cNvPr id="45063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47625"/>
            <a:ext cx="1395413" cy="928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cxnSp>
        <p:nvCxnSpPr>
          <p:cNvPr id="3" name="Rechte verbindingslijn 2"/>
          <p:cNvCxnSpPr/>
          <p:nvPr/>
        </p:nvCxnSpPr>
        <p:spPr bwMode="auto">
          <a:xfrm>
            <a:off x="5148064" y="1772816"/>
            <a:ext cx="0" cy="2297733"/>
          </a:xfrm>
          <a:prstGeom prst="line">
            <a:avLst/>
          </a:prstGeom>
          <a:solidFill>
            <a:srgbClr val="FFFFFF"/>
          </a:solidFill>
          <a:ln w="222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Rectangle 3"/>
          <p:cNvSpPr>
            <a:spLocks noGrp="1" noChangeArrowheads="1"/>
          </p:cNvSpPr>
          <p:nvPr>
            <p:ph type="ctrTitle" sz="quarter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tx2"/>
                </a:solidFill>
              </a14:hiddenFill>
            </a:ext>
          </a:extLst>
        </p:spPr>
        <p:txBody>
          <a:bodyPr wrap="none"/>
          <a:lstStyle/>
          <a:p>
            <a:r>
              <a:rPr lang="nl-NL" sz="3600" dirty="0" err="1" smtClean="0"/>
              <a:t>Objectgeoriënteerd</a:t>
            </a:r>
            <a:r>
              <a:rPr lang="nl-NL" sz="3600" dirty="0" smtClean="0"/>
              <a:t> Programmeren in C++ </a:t>
            </a:r>
          </a:p>
        </p:txBody>
      </p:sp>
      <p:sp>
        <p:nvSpPr>
          <p:cNvPr id="34818" name="Rectangle 2"/>
          <p:cNvSpPr>
            <a:spLocks noGrp="1" noChangeArrowheads="1"/>
          </p:cNvSpPr>
          <p:nvPr>
            <p:ph type="subTitle" sz="quarter" idx="1"/>
          </p:nvPr>
        </p:nvSpPr>
        <p:spPr>
          <a:solidFill>
            <a:schemeClr val="bg1"/>
          </a:solidFill>
        </p:spPr>
        <p:txBody>
          <a:bodyPr/>
          <a:lstStyle/>
          <a:p>
            <a:r>
              <a:rPr lang="en-US" sz="3600" dirty="0" smtClean="0"/>
              <a:t>OGOPRG Les 5</a:t>
            </a:r>
            <a:endParaRPr lang="nl-NL" sz="3600" dirty="0" smtClean="0"/>
          </a:p>
        </p:txBody>
      </p:sp>
    </p:spTree>
    <p:extLst>
      <p:ext uri="{BB962C8B-B14F-4D97-AF65-F5344CB8AC3E}">
        <p14:creationId xmlns:p14="http://schemas.microsoft.com/office/powerpoint/2010/main" val="1619419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B835ABDE-54E7-4C9C-A1E2-61D19ACDAF7A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45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608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Class Breuk</a:t>
            </a:r>
            <a:endParaRPr lang="nl-NL" smtClean="0"/>
          </a:p>
        </p:txBody>
      </p:sp>
      <p:pic>
        <p:nvPicPr>
          <p:cNvPr id="4608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2438" y="2997200"/>
            <a:ext cx="2517775" cy="2957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608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8775" y="2997200"/>
            <a:ext cx="8421688" cy="1584325"/>
          </a:xfrm>
        </p:spPr>
        <p:txBody>
          <a:bodyPr/>
          <a:lstStyle/>
          <a:p>
            <a:r>
              <a:rPr lang="en-US" dirty="0" err="1" smtClean="0"/>
              <a:t>Kan</a:t>
            </a:r>
            <a:r>
              <a:rPr lang="en-US" dirty="0" smtClean="0"/>
              <a:t> het </a:t>
            </a:r>
            <a:r>
              <a:rPr lang="en-US" dirty="0" err="1" smtClean="0">
                <a:solidFill>
                  <a:schemeClr val="hlink"/>
                </a:solidFill>
              </a:rPr>
              <a:t>beter</a:t>
            </a:r>
            <a:r>
              <a:rPr lang="en-US" dirty="0" smtClean="0"/>
              <a:t>?</a:t>
            </a:r>
          </a:p>
          <a:p>
            <a:r>
              <a:rPr lang="en-US" dirty="0" err="1" smtClean="0"/>
              <a:t>Stel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chemeClr val="hlink"/>
                </a:solidFill>
              </a:rPr>
              <a:t>hergebruik</a:t>
            </a:r>
            <a:r>
              <a:rPr lang="en-US" dirty="0" smtClean="0"/>
              <a:t> </a:t>
            </a:r>
            <a:r>
              <a:rPr lang="en-US" dirty="0" err="1" smtClean="0"/>
              <a:t>Breuk</a:t>
            </a:r>
            <a:r>
              <a:rPr lang="en-US" dirty="0" smtClean="0"/>
              <a:t> component is </a:t>
            </a:r>
            <a:r>
              <a:rPr lang="en-US" dirty="0" err="1" smtClean="0">
                <a:solidFill>
                  <a:schemeClr val="hlink"/>
                </a:solidFill>
              </a:rPr>
              <a:t>succes</a:t>
            </a:r>
            <a:r>
              <a:rPr lang="en-US" dirty="0" smtClean="0"/>
              <a:t>!</a:t>
            </a:r>
          </a:p>
          <a:p>
            <a:pPr lvl="1"/>
            <a:r>
              <a:rPr lang="en-US" dirty="0" err="1" smtClean="0"/>
              <a:t>Helpfiles</a:t>
            </a:r>
            <a:endParaRPr lang="en-US" dirty="0" smtClean="0"/>
          </a:p>
          <a:p>
            <a:pPr lvl="1"/>
            <a:r>
              <a:rPr lang="en-US" dirty="0" smtClean="0"/>
              <a:t>FAQ</a:t>
            </a:r>
          </a:p>
          <a:p>
            <a:endParaRPr lang="nl-NL" dirty="0" smtClean="0"/>
          </a:p>
        </p:txBody>
      </p:sp>
      <p:sp>
        <p:nvSpPr>
          <p:cNvPr id="46086" name="Rectangle 5"/>
          <p:cNvSpPr>
            <a:spLocks noChangeArrowheads="1"/>
          </p:cNvSpPr>
          <p:nvPr/>
        </p:nvSpPr>
        <p:spPr bwMode="auto">
          <a:xfrm>
            <a:off x="468313" y="1268413"/>
            <a:ext cx="3349625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err="1">
                <a:solidFill>
                  <a:schemeClr val="tx1"/>
                </a:solidFill>
                <a:latin typeface="Consolas"/>
              </a:rPr>
              <a:t>Breuk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 a, b;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err="1">
                <a:solidFill>
                  <a:schemeClr val="tx1"/>
                </a:solidFill>
                <a:latin typeface="Consolas"/>
              </a:rPr>
              <a:t>a.leesin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();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err="1">
                <a:solidFill>
                  <a:schemeClr val="tx1"/>
                </a:solidFill>
                <a:latin typeface="Consolas"/>
              </a:rPr>
              <a:t>b.leesin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();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err="1">
                <a:solidFill>
                  <a:schemeClr val="tx1"/>
                </a:solidFill>
                <a:latin typeface="Consolas"/>
              </a:rPr>
              <a:t>a.plus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(b);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err="1">
                <a:solidFill>
                  <a:schemeClr val="tx1"/>
                </a:solidFill>
                <a:latin typeface="Consolas"/>
              </a:rPr>
              <a:t>a.drukaf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();</a:t>
            </a:r>
          </a:p>
        </p:txBody>
      </p:sp>
      <p:sp>
        <p:nvSpPr>
          <p:cNvPr id="622598" name="Rectangle 6"/>
          <p:cNvSpPr>
            <a:spLocks noChangeArrowheads="1"/>
          </p:cNvSpPr>
          <p:nvPr/>
        </p:nvSpPr>
        <p:spPr bwMode="auto">
          <a:xfrm>
            <a:off x="468313" y="5090120"/>
            <a:ext cx="3349625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err="1">
                <a:solidFill>
                  <a:schemeClr val="tx1"/>
                </a:solidFill>
                <a:latin typeface="Consolas"/>
              </a:rPr>
              <a:t>Breuk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 a, b;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cin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&gt;&gt; a &gt;&gt; b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a += b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cout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&lt;&lt; a;</a:t>
            </a:r>
            <a:endParaRPr lang="en-US" sz="2000" dirty="0">
              <a:solidFill>
                <a:schemeClr val="tx1"/>
              </a:solidFill>
              <a:latin typeface="Consolas"/>
            </a:endParaRPr>
          </a:p>
        </p:txBody>
      </p:sp>
      <p:sp>
        <p:nvSpPr>
          <p:cNvPr id="622599" name="AutoShape 7"/>
          <p:cNvSpPr>
            <a:spLocks noChangeArrowheads="1"/>
          </p:cNvSpPr>
          <p:nvPr/>
        </p:nvSpPr>
        <p:spPr bwMode="auto">
          <a:xfrm>
            <a:off x="2627313" y="4581525"/>
            <a:ext cx="3095625" cy="720725"/>
          </a:xfrm>
          <a:prstGeom prst="wedgeRoundRectCallout">
            <a:avLst>
              <a:gd name="adj1" fmla="val -47900"/>
              <a:gd name="adj2" fmla="val 83874"/>
              <a:gd name="adj3" fmla="val 16667"/>
            </a:avLst>
          </a:prstGeom>
          <a:solidFill>
            <a:srgbClr val="FFFF00"/>
          </a:solidFill>
          <a:ln w="28575" algn="ctr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solidFill>
                  <a:schemeClr val="tx1"/>
                </a:solidFill>
                <a:latin typeface="Calibri" pitchFamily="34" charset="0"/>
              </a:rPr>
              <a:t>Gebruik </a:t>
            </a:r>
            <a:r>
              <a:rPr lang="nl-NL" sz="2400" b="1" dirty="0">
                <a:latin typeface="Calibri" pitchFamily="34" charset="0"/>
              </a:rPr>
              <a:t>Breuk</a:t>
            </a:r>
            <a:r>
              <a:rPr lang="nl-NL" sz="2400" dirty="0">
                <a:solidFill>
                  <a:schemeClr val="tx1"/>
                </a:solidFill>
                <a:latin typeface="Calibri" pitchFamily="34" charset="0"/>
              </a:rPr>
              <a:t> is vergelijkbaar met </a:t>
            </a:r>
            <a:r>
              <a:rPr lang="nl-NL" sz="2400" b="1" dirty="0">
                <a:latin typeface="Calibri" pitchFamily="34" charset="0"/>
              </a:rPr>
              <a:t>int</a:t>
            </a:r>
            <a:r>
              <a:rPr lang="nl-NL" sz="2400" dirty="0">
                <a:solidFill>
                  <a:schemeClr val="tx1"/>
                </a:solidFill>
                <a:latin typeface="Calibri" pitchFamily="34" charset="0"/>
              </a:rPr>
              <a:t>!</a:t>
            </a:r>
          </a:p>
        </p:txBody>
      </p:sp>
      <p:sp>
        <p:nvSpPr>
          <p:cNvPr id="622600" name="Text Box 8"/>
          <p:cNvSpPr txBox="1">
            <a:spLocks noChangeArrowheads="1"/>
          </p:cNvSpPr>
          <p:nvPr/>
        </p:nvSpPr>
        <p:spPr bwMode="auto">
          <a:xfrm>
            <a:off x="3635375" y="5734050"/>
            <a:ext cx="2376488" cy="738664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sz="2400" dirty="0" err="1">
                <a:latin typeface="Calibri" pitchFamily="34" charset="0"/>
              </a:rPr>
              <a:t>Veel</a:t>
            </a:r>
            <a:r>
              <a:rPr lang="en-US" sz="2400" dirty="0">
                <a:latin typeface="Calibri" pitchFamily="34" charset="0"/>
              </a:rPr>
              <a:t> </a:t>
            </a:r>
            <a:r>
              <a:rPr lang="en-US" sz="2400" dirty="0" err="1">
                <a:latin typeface="Calibri" pitchFamily="34" charset="0"/>
              </a:rPr>
              <a:t>werk</a:t>
            </a:r>
            <a:r>
              <a:rPr lang="en-US" sz="2400" dirty="0">
                <a:latin typeface="Calibri" pitchFamily="34" charset="0"/>
              </a:rPr>
              <a:t>! 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sz="2400" dirty="0" err="1">
                <a:latin typeface="Calibri" pitchFamily="34" charset="0"/>
              </a:rPr>
              <a:t>Moeite</a:t>
            </a:r>
            <a:r>
              <a:rPr lang="en-US" sz="2400" dirty="0">
                <a:latin typeface="Calibri" pitchFamily="34" charset="0"/>
              </a:rPr>
              <a:t> </a:t>
            </a:r>
            <a:r>
              <a:rPr lang="en-US" sz="2400" dirty="0" err="1">
                <a:latin typeface="Calibri" pitchFamily="34" charset="0"/>
              </a:rPr>
              <a:t>waard</a:t>
            </a:r>
            <a:r>
              <a:rPr lang="en-US" sz="2400" dirty="0">
                <a:latin typeface="Calibri" pitchFamily="34" charset="0"/>
              </a:rPr>
              <a:t>?</a:t>
            </a:r>
            <a:endParaRPr lang="nl-NL" sz="24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2598" grpId="0"/>
      <p:bldP spid="622599" grpId="0" animBg="1"/>
      <p:bldP spid="622600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jdelijke aanduiding voor dianumm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70A2E99F-E6C4-4F87-8E41-5F046705419B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46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710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Operator overloading</a:t>
            </a:r>
            <a:endParaRPr lang="nl-NL" smtClean="0"/>
          </a:p>
        </p:txBody>
      </p:sp>
      <p:sp>
        <p:nvSpPr>
          <p:cNvPr id="47108" name="Rectangle 4"/>
          <p:cNvSpPr>
            <a:spLocks noChangeArrowheads="1"/>
          </p:cNvSpPr>
          <p:nvPr/>
        </p:nvSpPr>
        <p:spPr bwMode="auto">
          <a:xfrm>
            <a:off x="1692275" y="4797425"/>
            <a:ext cx="3349625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4000" dirty="0" smtClean="0">
                <a:solidFill>
                  <a:schemeClr val="tx1"/>
                </a:solidFill>
                <a:latin typeface="Consolas"/>
              </a:rPr>
              <a:t>a </a:t>
            </a:r>
            <a:r>
              <a:rPr lang="en-US" sz="4000" dirty="0" smtClean="0">
                <a:latin typeface="Consolas"/>
              </a:rPr>
              <a:t>+= </a:t>
            </a:r>
            <a:r>
              <a:rPr lang="en-US" sz="4000" dirty="0" smtClean="0">
                <a:solidFill>
                  <a:schemeClr val="tx1"/>
                </a:solidFill>
                <a:latin typeface="Consolas"/>
              </a:rPr>
              <a:t>b</a:t>
            </a:r>
            <a:r>
              <a:rPr lang="en-US" sz="4000" dirty="0">
                <a:solidFill>
                  <a:schemeClr val="tx1"/>
                </a:solidFill>
                <a:latin typeface="Consolas"/>
              </a:rPr>
              <a:t>;</a:t>
            </a:r>
          </a:p>
        </p:txBody>
      </p:sp>
      <p:sp>
        <p:nvSpPr>
          <p:cNvPr id="47109" name="AutoShape 5"/>
          <p:cNvSpPr>
            <a:spLocks noChangeArrowheads="1"/>
          </p:cNvSpPr>
          <p:nvPr/>
        </p:nvSpPr>
        <p:spPr bwMode="auto">
          <a:xfrm>
            <a:off x="1692276" y="1628775"/>
            <a:ext cx="7056438" cy="2376488"/>
          </a:xfrm>
          <a:prstGeom prst="cloudCallout">
            <a:avLst>
              <a:gd name="adj1" fmla="val -37250"/>
              <a:gd name="adj2" fmla="val 84582"/>
            </a:avLst>
          </a:prstGeom>
          <a:noFill/>
          <a:ln w="28575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4000" dirty="0" err="1">
                <a:solidFill>
                  <a:schemeClr val="tx1"/>
                </a:solidFill>
                <a:latin typeface="Consolas"/>
              </a:rPr>
              <a:t>a.</a:t>
            </a:r>
            <a:r>
              <a:rPr lang="nl-NL" sz="4000" dirty="0" err="1">
                <a:latin typeface="Consolas"/>
              </a:rPr>
              <a:t>operator</a:t>
            </a:r>
            <a:r>
              <a:rPr lang="nl-NL" sz="4000" dirty="0">
                <a:latin typeface="Consolas"/>
              </a:rPr>
              <a:t>+=</a:t>
            </a:r>
            <a:r>
              <a:rPr lang="nl-NL" sz="4000" dirty="0">
                <a:solidFill>
                  <a:schemeClr val="tx1"/>
                </a:solidFill>
                <a:latin typeface="Consolas"/>
              </a:rPr>
              <a:t>(b);</a:t>
            </a:r>
          </a:p>
        </p:txBody>
      </p:sp>
      <p:sp>
        <p:nvSpPr>
          <p:cNvPr id="47110" name="Text Box 6"/>
          <p:cNvSpPr txBox="1">
            <a:spLocks noChangeArrowheads="1"/>
          </p:cNvSpPr>
          <p:nvPr/>
        </p:nvSpPr>
        <p:spPr bwMode="auto">
          <a:xfrm>
            <a:off x="4643438" y="4837113"/>
            <a:ext cx="2592387" cy="738664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alibri" pitchFamily="34" charset="0"/>
              </a:rPr>
              <a:t>De C++ compiler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alibri" pitchFamily="34" charset="0"/>
              </a:rPr>
              <a:t> denkt met je mee!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ijdelijke aanduiding voor dianumm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212241A-BF72-4D9F-82B5-27372DAE17E1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47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813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Breuk in C++</a:t>
            </a:r>
          </a:p>
        </p:txBody>
      </p:sp>
      <p:sp>
        <p:nvSpPr>
          <p:cNvPr id="48132" name="Text Box 4"/>
          <p:cNvSpPr txBox="1">
            <a:spLocks noChangeArrowheads="1"/>
          </p:cNvSpPr>
          <p:nvPr/>
        </p:nvSpPr>
        <p:spPr bwMode="auto">
          <a:xfrm>
            <a:off x="395288" y="1268413"/>
            <a:ext cx="7705725" cy="487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Breuk {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err="1" smtClean="0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schemeClr val="tx1"/>
                </a:solidFill>
                <a:latin typeface="Consolas"/>
              </a:rPr>
              <a:t>leesin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err="1" smtClean="0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schemeClr val="tx1"/>
                </a:solidFill>
                <a:latin typeface="Consolas"/>
              </a:rPr>
              <a:t>drukaf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()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err="1" smtClean="0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b="1" dirty="0">
                <a:latin typeface="Consolas"/>
              </a:rPr>
              <a:t>operator+=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(Breuk b);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private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boven;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onder;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err="1" smtClean="0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normaliseer();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};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err="1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Breuk::</a:t>
            </a:r>
            <a:r>
              <a:rPr lang="nl-NL" sz="2000" b="1" dirty="0">
                <a:latin typeface="Consolas"/>
              </a:rPr>
              <a:t>operator+=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(Breuk b)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boven = boven * </a:t>
            </a: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b.onder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+ 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onder * </a:t>
            </a: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b.boven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onder *= </a:t>
            </a: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b.onder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normaliseer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}</a:t>
            </a:r>
          </a:p>
        </p:txBody>
      </p:sp>
      <p:sp>
        <p:nvSpPr>
          <p:cNvPr id="48133" name="Text Box 16"/>
          <p:cNvSpPr txBox="1">
            <a:spLocks noChangeArrowheads="1"/>
          </p:cNvSpPr>
          <p:nvPr/>
        </p:nvSpPr>
        <p:spPr bwMode="auto">
          <a:xfrm>
            <a:off x="4572000" y="3429000"/>
            <a:ext cx="4176713" cy="369332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alibri" pitchFamily="34" charset="0"/>
              </a:rPr>
              <a:t>Operator </a:t>
            </a:r>
            <a:r>
              <a:rPr lang="nl-NL" sz="2400" dirty="0" err="1">
                <a:latin typeface="Calibri" pitchFamily="34" charset="0"/>
              </a:rPr>
              <a:t>overloading</a:t>
            </a:r>
            <a:r>
              <a:rPr lang="nl-NL" sz="2400" dirty="0">
                <a:latin typeface="Calibri" pitchFamily="34" charset="0"/>
              </a:rPr>
              <a:t> is simpel! </a:t>
            </a:r>
            <a:r>
              <a:rPr lang="nl-NL" sz="2400" dirty="0">
                <a:solidFill>
                  <a:schemeClr val="tx2"/>
                </a:solidFill>
                <a:latin typeface="Calibri" pitchFamily="34" charset="0"/>
              </a:rPr>
              <a:t>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7CF1879-7DFF-4132-B54D-1033D4C62F89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48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915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Breuk is een succes!</a:t>
            </a:r>
            <a:endParaRPr lang="nl-NL" smtClean="0"/>
          </a:p>
        </p:txBody>
      </p:sp>
      <p:sp>
        <p:nvSpPr>
          <p:cNvPr id="628741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5940152" y="1268413"/>
            <a:ext cx="3203848" cy="5256212"/>
          </a:xfrm>
        </p:spPr>
        <p:txBody>
          <a:bodyPr/>
          <a:lstStyle/>
          <a:p>
            <a:r>
              <a:rPr lang="en-US" dirty="0" smtClean="0"/>
              <a:t>Mag </a:t>
            </a:r>
            <a:br>
              <a:rPr lang="en-US" dirty="0" smtClean="0"/>
            </a:br>
            <a:r>
              <a:rPr lang="en-US" dirty="0" smtClean="0">
                <a:solidFill>
                  <a:schemeClr val="hlink"/>
                </a:solidFill>
                <a:latin typeface="Consolas"/>
              </a:rPr>
              <a:t>a += b += c</a:t>
            </a:r>
            <a:r>
              <a:rPr lang="en-US" dirty="0" smtClean="0"/>
              <a:t> </a:t>
            </a:r>
            <a:br>
              <a:rPr lang="en-US" dirty="0" smtClean="0"/>
            </a:br>
            <a:r>
              <a:rPr lang="en-US" dirty="0" smtClean="0"/>
              <a:t>met </a:t>
            </a:r>
            <a:r>
              <a:rPr lang="en-US" dirty="0" err="1" smtClean="0">
                <a:solidFill>
                  <a:schemeClr val="hlink"/>
                </a:solidFill>
              </a:rPr>
              <a:t>int</a:t>
            </a:r>
            <a:r>
              <a:rPr lang="en-US" dirty="0" smtClean="0"/>
              <a:t>?</a:t>
            </a:r>
          </a:p>
          <a:p>
            <a:pPr lvl="1"/>
            <a:r>
              <a:rPr lang="en-US" dirty="0" err="1" smtClean="0"/>
              <a:t>Wat</a:t>
            </a:r>
            <a:r>
              <a:rPr lang="en-US" dirty="0" smtClean="0"/>
              <a:t> </a:t>
            </a:r>
            <a:r>
              <a:rPr lang="en-US" dirty="0" err="1" smtClean="0"/>
              <a:t>betekent</a:t>
            </a:r>
            <a:r>
              <a:rPr lang="en-US" dirty="0" smtClean="0"/>
              <a:t> het </a:t>
            </a:r>
            <a:r>
              <a:rPr lang="en-US" dirty="0" err="1" smtClean="0"/>
              <a:t>dan</a:t>
            </a:r>
            <a:r>
              <a:rPr lang="en-US" dirty="0" smtClean="0"/>
              <a:t>?</a:t>
            </a:r>
          </a:p>
          <a:p>
            <a:r>
              <a:rPr lang="en-US" dirty="0" err="1" smtClean="0"/>
              <a:t>Oplossing</a:t>
            </a:r>
            <a:r>
              <a:rPr lang="en-US" dirty="0" smtClean="0"/>
              <a:t>?</a:t>
            </a:r>
          </a:p>
          <a:p>
            <a:pPr lvl="1"/>
            <a:r>
              <a:rPr lang="en-US" dirty="0" smtClean="0">
                <a:solidFill>
                  <a:schemeClr val="hlink"/>
                </a:solidFill>
                <a:latin typeface="Consolas"/>
              </a:rPr>
              <a:t>b += c;</a:t>
            </a:r>
            <a:br>
              <a:rPr lang="en-US" dirty="0" smtClean="0">
                <a:solidFill>
                  <a:schemeClr val="hlink"/>
                </a:solidFill>
                <a:latin typeface="Consolas"/>
              </a:rPr>
            </a:br>
            <a:r>
              <a:rPr lang="en-US" dirty="0" smtClean="0">
                <a:solidFill>
                  <a:schemeClr val="hlink"/>
                </a:solidFill>
                <a:latin typeface="Consolas"/>
              </a:rPr>
              <a:t>a += b;</a:t>
            </a:r>
          </a:p>
          <a:p>
            <a:pPr lvl="1"/>
            <a:r>
              <a:rPr lang="en-US" dirty="0" err="1" smtClean="0"/>
              <a:t>Kan</a:t>
            </a:r>
            <a:r>
              <a:rPr lang="en-US" dirty="0" smtClean="0"/>
              <a:t> </a:t>
            </a:r>
            <a:r>
              <a:rPr lang="en-US" dirty="0" err="1" smtClean="0"/>
              <a:t>dat</a:t>
            </a:r>
            <a:r>
              <a:rPr lang="en-US" dirty="0" smtClean="0"/>
              <a:t> </a:t>
            </a:r>
            <a:r>
              <a:rPr lang="en-US" dirty="0" err="1" smtClean="0"/>
              <a:t>niet</a:t>
            </a:r>
            <a:r>
              <a:rPr lang="en-US" dirty="0" smtClean="0"/>
              <a:t> </a:t>
            </a:r>
            <a:r>
              <a:rPr lang="en-US" dirty="0" err="1" smtClean="0"/>
              <a:t>beter</a:t>
            </a:r>
            <a:r>
              <a:rPr lang="en-US" dirty="0" smtClean="0"/>
              <a:t>?</a:t>
            </a:r>
            <a:endParaRPr lang="nl-NL" dirty="0" smtClean="0"/>
          </a:p>
        </p:txBody>
      </p:sp>
      <p:pic>
        <p:nvPicPr>
          <p:cNvPr id="22016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292" y="1196752"/>
            <a:ext cx="5549852" cy="55375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87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87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87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874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874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8741" grpId="0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1811" name="Text Box 3"/>
          <p:cNvSpPr txBox="1">
            <a:spLocks noChangeArrowheads="1"/>
          </p:cNvSpPr>
          <p:nvPr/>
        </p:nvSpPr>
        <p:spPr bwMode="auto">
          <a:xfrm>
            <a:off x="395288" y="1268413"/>
            <a:ext cx="7705725" cy="5181600"/>
          </a:xfrm>
          <a:prstGeom prst="rect">
            <a:avLst/>
          </a:prstGeom>
          <a:noFill/>
          <a:ln>
            <a:noFill/>
          </a:ln>
          <a:effectLst/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Breuk {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err="1" smtClean="0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schemeClr val="tx1"/>
                </a:solidFill>
                <a:latin typeface="Consolas"/>
              </a:rPr>
              <a:t>leesin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err="1" smtClean="0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schemeClr val="tx1"/>
                </a:solidFill>
                <a:latin typeface="Consolas"/>
              </a:rPr>
              <a:t>drukaf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()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chemeClr val="tx2"/>
                </a:solidFill>
                <a:latin typeface="Consolas"/>
              </a:rPr>
              <a:t>Breuk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latin typeface="Consolas"/>
              </a:rPr>
              <a:t>operator+=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(Breuk b);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private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boven;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onder;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err="1" smtClean="0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normaliseer();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};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2"/>
                </a:solidFill>
                <a:latin typeface="Consolas"/>
              </a:rPr>
              <a:t>Breuk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Breuk::</a:t>
            </a:r>
            <a:r>
              <a:rPr lang="nl-NL" sz="2000" dirty="0">
                <a:latin typeface="Consolas"/>
              </a:rPr>
              <a:t>operator+=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(Breuk b)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boven = boven * </a:t>
            </a: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b.onder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+ 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onder * </a:t>
            </a: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b.boven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onder *= </a:t>
            </a: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b.onder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normaliseer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return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rgbClr val="FF0000"/>
                </a:solidFill>
                <a:latin typeface="Consolas"/>
              </a:rPr>
              <a:t>?????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}</a:t>
            </a:r>
          </a:p>
        </p:txBody>
      </p:sp>
      <p:sp>
        <p:nvSpPr>
          <p:cNvPr id="631816" name="Text Box 8"/>
          <p:cNvSpPr txBox="1">
            <a:spLocks noChangeArrowheads="1"/>
          </p:cNvSpPr>
          <p:nvPr/>
        </p:nvSpPr>
        <p:spPr bwMode="auto">
          <a:xfrm>
            <a:off x="395289" y="1268413"/>
            <a:ext cx="6624983" cy="523220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Breuk {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err="1" smtClean="0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schemeClr val="tx1"/>
                </a:solidFill>
                <a:latin typeface="Consolas"/>
              </a:rPr>
              <a:t>leesin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err="1" smtClean="0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schemeClr val="tx1"/>
                </a:solidFill>
                <a:latin typeface="Consolas"/>
              </a:rPr>
              <a:t>drukaf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()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chemeClr val="tx2"/>
                </a:solidFill>
                <a:latin typeface="Consolas"/>
              </a:rPr>
              <a:t>Breuk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latin typeface="Consolas"/>
              </a:rPr>
              <a:t>operator+=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(Breuk b);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private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boven;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onder;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err="1" smtClean="0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normaliseer();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};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2"/>
                </a:solidFill>
                <a:latin typeface="Consolas"/>
              </a:rPr>
              <a:t>Breuk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Breuk::</a:t>
            </a:r>
            <a:r>
              <a:rPr lang="nl-NL" sz="2000" dirty="0">
                <a:latin typeface="Consolas"/>
              </a:rPr>
              <a:t>operator+=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(Breuk b)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boven = boven * </a:t>
            </a: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b.onder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+ 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onder * </a:t>
            </a: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b.boven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onder *= </a:t>
            </a: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b.onder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normaliseer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return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*</a:t>
            </a:r>
            <a:r>
              <a:rPr lang="nl-NL" sz="2000" dirty="0" err="1">
                <a:latin typeface="Consolas"/>
              </a:rPr>
              <a:t>this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}</a:t>
            </a:r>
          </a:p>
        </p:txBody>
      </p:sp>
      <p:sp>
        <p:nvSpPr>
          <p:cNvPr id="50178" name="Tijdelijke aanduiding voor dianumm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5CD7E4D3-D7AB-4EC5-B17B-799612A74F04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49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5018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Fix </a:t>
            </a:r>
            <a:r>
              <a:rPr lang="nl-NL" dirty="0" smtClean="0">
                <a:latin typeface="Consolas"/>
              </a:rPr>
              <a:t>Breuk::operator+=</a:t>
            </a:r>
          </a:p>
        </p:txBody>
      </p:sp>
      <p:sp>
        <p:nvSpPr>
          <p:cNvPr id="631817" name="Text Box 9"/>
          <p:cNvSpPr txBox="1">
            <a:spLocks noChangeArrowheads="1"/>
          </p:cNvSpPr>
          <p:nvPr/>
        </p:nvSpPr>
        <p:spPr bwMode="auto">
          <a:xfrm>
            <a:off x="5651500" y="3213100"/>
            <a:ext cx="3151188" cy="1107996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solidFill>
                  <a:schemeClr val="tx2"/>
                </a:solidFill>
                <a:latin typeface="Calibri" pitchFamily="34" charset="0"/>
              </a:rPr>
              <a:t>Pas op!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alibri" pitchFamily="34" charset="0"/>
              </a:rPr>
              <a:t>Deze code is </a:t>
            </a:r>
            <a:r>
              <a:rPr lang="nl-NL" sz="2400" dirty="0">
                <a:solidFill>
                  <a:schemeClr val="tx2"/>
                </a:solidFill>
                <a:latin typeface="Calibri" pitchFamily="34" charset="0"/>
              </a:rPr>
              <a:t>niet</a:t>
            </a:r>
            <a:r>
              <a:rPr lang="nl-NL" sz="2400" dirty="0">
                <a:latin typeface="Calibri" pitchFamily="34" charset="0"/>
              </a:rPr>
              <a:t> correct.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alibri" pitchFamily="34" charset="0"/>
              </a:rPr>
              <a:t>Zie volgende sheet.</a:t>
            </a:r>
          </a:p>
        </p:txBody>
      </p:sp>
      <p:sp>
        <p:nvSpPr>
          <p:cNvPr id="3" name="Rectangle 2"/>
          <p:cNvSpPr/>
          <p:nvPr/>
        </p:nvSpPr>
        <p:spPr bwMode="auto">
          <a:xfrm>
            <a:off x="6228184" y="5949280"/>
            <a:ext cx="792088" cy="72008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R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None/>
              <a:tabLst/>
            </a:pPr>
            <a:endParaRPr kumimoji="1" lang="en-US" sz="2400" b="0" i="0" u="none" strike="noStrike" cap="none" normalizeH="0" baseline="0" dirty="0" smtClean="0">
              <a:ln>
                <a:noFill/>
              </a:ln>
              <a:solidFill>
                <a:schemeClr val="hlink"/>
              </a:solidFill>
              <a:effectLst/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1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1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1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1811" grpId="0"/>
      <p:bldP spid="631816" grpId="0" animBg="1"/>
      <p:bldP spid="631817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5B8B9218-18EF-45BA-9459-41B18FD1594C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50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5120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Breuk is </a:t>
            </a:r>
            <a:r>
              <a:rPr lang="nl-NL" smtClean="0">
                <a:solidFill>
                  <a:schemeClr val="tx2"/>
                </a:solidFill>
              </a:rPr>
              <a:t>g</a:t>
            </a:r>
            <a:r>
              <a:rPr lang="nl-NL" smtClean="0"/>
              <a:t>een succes!</a:t>
            </a:r>
          </a:p>
        </p:txBody>
      </p:sp>
      <p:sp>
        <p:nvSpPr>
          <p:cNvPr id="632837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6443663" y="1268413"/>
            <a:ext cx="2336800" cy="5256212"/>
          </a:xfrm>
        </p:spPr>
        <p:txBody>
          <a:bodyPr/>
          <a:lstStyle/>
          <a:p>
            <a:r>
              <a:rPr lang="nl-NL" smtClean="0"/>
              <a:t>Oplossing?</a:t>
            </a:r>
          </a:p>
          <a:p>
            <a:pPr lvl="1"/>
            <a:r>
              <a:rPr lang="nl-NL" smtClean="0">
                <a:solidFill>
                  <a:srgbClr val="008000"/>
                </a:solidFill>
              </a:rPr>
              <a:t>reference</a:t>
            </a:r>
          </a:p>
        </p:txBody>
      </p:sp>
      <p:pic>
        <p:nvPicPr>
          <p:cNvPr id="51205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196975"/>
            <a:ext cx="5975350" cy="5407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32838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3663" y="2492375"/>
            <a:ext cx="2462212" cy="173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28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2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681CA11D-FA10-4711-85B2-C642A86E73A2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51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5222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Reference</a:t>
            </a:r>
          </a:p>
        </p:txBody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smtClean="0"/>
              <a:t>In C++ zijn er </a:t>
            </a:r>
            <a:r>
              <a:rPr lang="nl-NL" dirty="0" smtClean="0">
                <a:solidFill>
                  <a:schemeClr val="hlink"/>
                </a:solidFill>
              </a:rPr>
              <a:t>3</a:t>
            </a:r>
            <a:r>
              <a:rPr lang="nl-NL" dirty="0" smtClean="0"/>
              <a:t> “soorten” variabelen:</a:t>
            </a:r>
          </a:p>
          <a:p>
            <a:pPr lvl="1"/>
            <a:r>
              <a:rPr lang="nl-NL" dirty="0" smtClean="0"/>
              <a:t>“</a:t>
            </a:r>
            <a:r>
              <a:rPr lang="nl-NL" dirty="0" smtClean="0">
                <a:solidFill>
                  <a:schemeClr val="hlink"/>
                </a:solidFill>
              </a:rPr>
              <a:t>Gewone</a:t>
            </a:r>
            <a:r>
              <a:rPr lang="nl-NL" dirty="0" smtClean="0"/>
              <a:t>” variabelen.</a:t>
            </a:r>
          </a:p>
          <a:p>
            <a:pPr lvl="1"/>
            <a:r>
              <a:rPr lang="nl-NL" dirty="0" smtClean="0">
                <a:solidFill>
                  <a:schemeClr val="hlink"/>
                </a:solidFill>
              </a:rPr>
              <a:t>Pointers.</a:t>
            </a:r>
          </a:p>
          <a:p>
            <a:pPr lvl="1"/>
            <a:r>
              <a:rPr lang="nl-NL" dirty="0" err="1" smtClean="0">
                <a:solidFill>
                  <a:schemeClr val="hlink"/>
                </a:solidFill>
              </a:rPr>
              <a:t>References</a:t>
            </a:r>
            <a:r>
              <a:rPr lang="nl-NL" dirty="0" smtClean="0">
                <a:solidFill>
                  <a:schemeClr val="hlink"/>
                </a:solidFill>
              </a:rPr>
              <a:t>.</a:t>
            </a:r>
            <a:r>
              <a:rPr lang="nl-NL" dirty="0" smtClean="0"/>
              <a:t/>
            </a:r>
            <a:br>
              <a:rPr lang="nl-NL" dirty="0" smtClean="0"/>
            </a:br>
            <a:r>
              <a:rPr lang="nl-NL" dirty="0" smtClean="0"/>
              <a:t>Een </a:t>
            </a:r>
            <a:r>
              <a:rPr lang="nl-NL" dirty="0" err="1" smtClean="0"/>
              <a:t>reference</a:t>
            </a:r>
            <a:r>
              <a:rPr lang="nl-NL" dirty="0" smtClean="0"/>
              <a:t> is een </a:t>
            </a:r>
            <a:r>
              <a:rPr lang="nl-NL" dirty="0" smtClean="0">
                <a:solidFill>
                  <a:schemeClr val="hlink"/>
                </a:solidFill>
              </a:rPr>
              <a:t>andere naam</a:t>
            </a:r>
            <a:r>
              <a:rPr lang="nl-NL" dirty="0" smtClean="0"/>
              <a:t> voor een variabele die al bestaat.</a:t>
            </a:r>
          </a:p>
        </p:txBody>
      </p:sp>
      <p:sp>
        <p:nvSpPr>
          <p:cNvPr id="52229" name="Text Box 4"/>
          <p:cNvSpPr txBox="1">
            <a:spLocks noChangeArrowheads="1"/>
          </p:cNvSpPr>
          <p:nvPr/>
        </p:nvSpPr>
        <p:spPr bwMode="auto">
          <a:xfrm>
            <a:off x="1114599" y="4149725"/>
            <a:ext cx="7273825" cy="18466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 i;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b="1" dirty="0">
                <a:latin typeface="Consolas"/>
              </a:rPr>
              <a:t>int</a:t>
            </a:r>
            <a:r>
              <a:rPr lang="nl-NL" sz="2000" b="1" dirty="0">
                <a:solidFill>
                  <a:schemeClr val="tx1"/>
                </a:solidFill>
                <a:latin typeface="Consolas"/>
              </a:rPr>
              <a:t>&amp;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j = i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 </a:t>
            </a:r>
            <a:r>
              <a:rPr lang="nl-NL" sz="2000" dirty="0">
                <a:solidFill>
                  <a:srgbClr val="008000"/>
                </a:solidFill>
                <a:latin typeface="Consolas"/>
              </a:rPr>
              <a:t>//initialisatie is verplicht!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i = 3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cout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&lt;&lt; j &lt;&lt; </a:t>
            </a: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endl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8000"/>
                </a:solidFill>
                <a:latin typeface="Consolas"/>
              </a:rPr>
              <a:t>// een </a:t>
            </a:r>
            <a:r>
              <a:rPr lang="nl-NL" sz="2000" dirty="0" err="1">
                <a:solidFill>
                  <a:srgbClr val="008000"/>
                </a:solidFill>
                <a:latin typeface="Consolas"/>
              </a:rPr>
              <a:t>reference</a:t>
            </a:r>
            <a:r>
              <a:rPr lang="nl-NL" sz="2000" dirty="0">
                <a:solidFill>
                  <a:srgbClr val="008000"/>
                </a:solidFill>
                <a:latin typeface="Consolas"/>
              </a:rPr>
              <a:t> is een "pseudoniem"</a:t>
            </a:r>
          </a:p>
        </p:txBody>
      </p:sp>
      <p:sp>
        <p:nvSpPr>
          <p:cNvPr id="635909" name="AutoShape 5"/>
          <p:cNvSpPr>
            <a:spLocks noChangeArrowheads="1"/>
          </p:cNvSpPr>
          <p:nvPr/>
        </p:nvSpPr>
        <p:spPr bwMode="auto">
          <a:xfrm>
            <a:off x="5724128" y="4807151"/>
            <a:ext cx="2881313" cy="803598"/>
          </a:xfrm>
          <a:prstGeom prst="wedgeRoundRectCallout">
            <a:avLst>
              <a:gd name="adj1" fmla="val -116281"/>
              <a:gd name="adj2" fmla="val 40023"/>
              <a:gd name="adj3" fmla="val 16667"/>
            </a:avLst>
          </a:prstGeom>
          <a:solidFill>
            <a:srgbClr val="FFFF00"/>
          </a:solidFill>
          <a:ln w="28575" algn="ctr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alibri" pitchFamily="34" charset="0"/>
              </a:rPr>
              <a:t>Is dit goed voor de </a:t>
            </a:r>
            <a:r>
              <a:rPr lang="nl-NL" sz="2400" dirty="0" err="1">
                <a:latin typeface="Calibri" pitchFamily="34" charset="0"/>
              </a:rPr>
              <a:t>onderhoudbaarheid</a:t>
            </a:r>
            <a:r>
              <a:rPr lang="nl-NL" sz="2400" dirty="0">
                <a:latin typeface="Calibri" pitchFamily="34" charset="0"/>
              </a:rPr>
              <a:t>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5909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2FC53409-4C22-4D1A-92B0-F5F155EBE493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52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5325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Gebruik reference</a:t>
            </a:r>
          </a:p>
        </p:txBody>
      </p:sp>
      <p:sp>
        <p:nvSpPr>
          <p:cNvPr id="6369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smtClean="0"/>
              <a:t>Je kunt een reference gebruiken als:</a:t>
            </a:r>
          </a:p>
          <a:p>
            <a:pPr lvl="1"/>
            <a:r>
              <a:rPr lang="nl-NL" smtClean="0"/>
              <a:t>Globale variabele.</a:t>
            </a:r>
          </a:p>
          <a:p>
            <a:pPr lvl="1"/>
            <a:r>
              <a:rPr lang="nl-NL" smtClean="0"/>
              <a:t>Lokale variabele.</a:t>
            </a:r>
          </a:p>
          <a:p>
            <a:pPr lvl="1"/>
            <a:r>
              <a:rPr lang="nl-NL" smtClean="0"/>
              <a:t>Parameter.</a:t>
            </a:r>
          </a:p>
          <a:p>
            <a:pPr lvl="1"/>
            <a:r>
              <a:rPr lang="nl-NL" smtClean="0"/>
              <a:t>Return type.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0" fill="hold"/>
                                        <p:tgtEl>
                                          <p:spTgt spid="6369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1000" fill="hold"/>
                                        <p:tgtEl>
                                          <p:spTgt spid="6369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1000" fill="hold"/>
                                        <p:tgtEl>
                                          <p:spTgt spid="6369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8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1000" fill="hold"/>
                                        <p:tgtEl>
                                          <p:spTgt spid="6369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8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ijdelijke aanduiding voor dianumm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F3514AB7-2333-480A-8D74-5785A6250C9A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53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5427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Call by value</a:t>
            </a:r>
          </a:p>
        </p:txBody>
      </p:sp>
      <p:sp>
        <p:nvSpPr>
          <p:cNvPr id="54276" name="Text Box 4"/>
          <p:cNvSpPr txBox="1">
            <a:spLocks noChangeArrowheads="1"/>
          </p:cNvSpPr>
          <p:nvPr/>
        </p:nvSpPr>
        <p:spPr bwMode="auto">
          <a:xfrm>
            <a:off x="395288" y="1309688"/>
            <a:ext cx="4247958" cy="4062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 err="1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400" dirty="0">
                <a:solidFill>
                  <a:schemeClr val="tx1"/>
                </a:solidFill>
                <a:latin typeface="Consolas"/>
              </a:rPr>
              <a:t> swap(</a:t>
            </a:r>
            <a:r>
              <a:rPr lang="nl-NL" sz="24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400" dirty="0">
                <a:solidFill>
                  <a:schemeClr val="tx1"/>
                </a:solidFill>
                <a:latin typeface="Consolas"/>
              </a:rPr>
              <a:t> p, </a:t>
            </a:r>
            <a:r>
              <a:rPr lang="nl-NL" sz="24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400" dirty="0">
                <a:solidFill>
                  <a:schemeClr val="tx1"/>
                </a:solidFill>
                <a:latin typeface="Consolas"/>
              </a:rPr>
              <a:t> q)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4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400" dirty="0" smtClean="0">
                <a:solidFill>
                  <a:schemeClr val="tx1"/>
                </a:solidFill>
                <a:latin typeface="Consolas"/>
              </a:rPr>
              <a:t> t = p</a:t>
            </a:r>
            <a:r>
              <a:rPr lang="nl-NL" sz="24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 smtClean="0">
                <a:solidFill>
                  <a:schemeClr val="tx1"/>
                </a:solidFill>
                <a:latin typeface="Consolas"/>
              </a:rPr>
              <a:t>    p = q</a:t>
            </a:r>
            <a:r>
              <a:rPr lang="nl-NL" sz="24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 smtClean="0">
                <a:solidFill>
                  <a:schemeClr val="tx1"/>
                </a:solidFill>
                <a:latin typeface="Consolas"/>
              </a:rPr>
              <a:t>    q = t</a:t>
            </a:r>
            <a:r>
              <a:rPr lang="nl-NL" sz="24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solidFill>
                  <a:schemeClr val="tx1"/>
                </a:solidFill>
                <a:latin typeface="Consolas"/>
              </a:rPr>
              <a:t>}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4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 smtClean="0">
                <a:solidFill>
                  <a:srgbClr val="008000"/>
                </a:solidFill>
                <a:latin typeface="Consolas"/>
              </a:rPr>
              <a:t>//  </a:t>
            </a:r>
            <a:r>
              <a:rPr lang="nl-NL" sz="2400" dirty="0">
                <a:solidFill>
                  <a:srgbClr val="008000"/>
                </a:solidFill>
                <a:latin typeface="Consolas"/>
              </a:rPr>
              <a:t>...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4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400" dirty="0" smtClean="0">
                <a:solidFill>
                  <a:schemeClr val="tx1"/>
                </a:solidFill>
                <a:latin typeface="Consolas"/>
              </a:rPr>
              <a:t> i = 3;</a:t>
            </a:r>
            <a:endParaRPr lang="nl-NL" sz="24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4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400" dirty="0" smtClean="0">
                <a:solidFill>
                  <a:schemeClr val="tx1"/>
                </a:solidFill>
                <a:latin typeface="Consolas"/>
              </a:rPr>
              <a:t> j = 4;</a:t>
            </a:r>
            <a:endParaRPr lang="nl-NL" sz="24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 smtClean="0">
                <a:solidFill>
                  <a:schemeClr val="tx1"/>
                </a:solidFill>
                <a:latin typeface="Consolas"/>
              </a:rPr>
              <a:t>    swap(i</a:t>
            </a:r>
            <a:r>
              <a:rPr lang="nl-NL" sz="2400" dirty="0">
                <a:solidFill>
                  <a:schemeClr val="tx1"/>
                </a:solidFill>
                <a:latin typeface="Consolas"/>
              </a:rPr>
              <a:t>, j);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solidFill>
                  <a:srgbClr val="008000"/>
                </a:solidFill>
                <a:latin typeface="Consolas"/>
              </a:rPr>
              <a:t>// </a:t>
            </a:r>
            <a:r>
              <a:rPr lang="nl-NL" sz="2400" dirty="0" smtClean="0">
                <a:solidFill>
                  <a:srgbClr val="008000"/>
                </a:solidFill>
                <a:latin typeface="Consolas"/>
              </a:rPr>
              <a:t> ...</a:t>
            </a:r>
            <a:endParaRPr lang="nl-NL" sz="2400" dirty="0">
              <a:solidFill>
                <a:srgbClr val="008000"/>
              </a:solidFill>
              <a:latin typeface="Consolas"/>
            </a:endParaRPr>
          </a:p>
        </p:txBody>
      </p:sp>
      <p:sp>
        <p:nvSpPr>
          <p:cNvPr id="54277" name="Text Box 5"/>
          <p:cNvSpPr txBox="1">
            <a:spLocks noChangeArrowheads="1"/>
          </p:cNvSpPr>
          <p:nvPr/>
        </p:nvSpPr>
        <p:spPr bwMode="auto">
          <a:xfrm>
            <a:off x="4500140" y="2365137"/>
            <a:ext cx="3024188" cy="2215991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alibri" pitchFamily="34" charset="0"/>
              </a:rPr>
              <a:t>Deze code werkt 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solidFill>
                  <a:schemeClr val="tx2"/>
                </a:solidFill>
                <a:latin typeface="Calibri" pitchFamily="34" charset="0"/>
              </a:rPr>
              <a:t>niet</a:t>
            </a:r>
            <a:r>
              <a:rPr lang="nl-NL" sz="2400" dirty="0">
                <a:latin typeface="Calibri" pitchFamily="34" charset="0"/>
              </a:rPr>
              <a:t> goed!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nl-NL" sz="2400" dirty="0">
              <a:latin typeface="Calibri" pitchFamily="34" charset="0"/>
            </a:endParaRP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alibri" pitchFamily="34" charset="0"/>
              </a:rPr>
              <a:t>Weet je nog waarom?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nl-NL" sz="2400" dirty="0">
              <a:latin typeface="Calibri" pitchFamily="34" charset="0"/>
            </a:endParaRP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alibri" pitchFamily="34" charset="0"/>
              </a:rPr>
              <a:t>Oplossing?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ijdelijke aanduiding voor dianumm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F619067A-F681-4CF7-9BAF-A2ED33F6484A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54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5529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Call by reference in C</a:t>
            </a:r>
          </a:p>
        </p:txBody>
      </p:sp>
      <p:sp>
        <p:nvSpPr>
          <p:cNvPr id="55300" name="Text Box 3"/>
          <p:cNvSpPr txBox="1">
            <a:spLocks noChangeArrowheads="1"/>
          </p:cNvSpPr>
          <p:nvPr/>
        </p:nvSpPr>
        <p:spPr bwMode="auto">
          <a:xfrm>
            <a:off x="395288" y="1309688"/>
            <a:ext cx="4587794" cy="4062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 err="1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400" dirty="0">
                <a:solidFill>
                  <a:schemeClr val="tx1"/>
                </a:solidFill>
                <a:latin typeface="Consolas"/>
              </a:rPr>
              <a:t> swap(</a:t>
            </a:r>
            <a:r>
              <a:rPr lang="nl-NL" sz="24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400" b="1" dirty="0">
                <a:solidFill>
                  <a:schemeClr val="tx1"/>
                </a:solidFill>
                <a:latin typeface="Consolas"/>
              </a:rPr>
              <a:t>*</a:t>
            </a:r>
            <a:r>
              <a:rPr lang="nl-NL" sz="2400" dirty="0">
                <a:solidFill>
                  <a:schemeClr val="tx1"/>
                </a:solidFill>
                <a:latin typeface="Consolas"/>
              </a:rPr>
              <a:t> p, </a:t>
            </a:r>
            <a:r>
              <a:rPr lang="nl-NL" sz="24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400" b="1" dirty="0">
                <a:solidFill>
                  <a:schemeClr val="tx1"/>
                </a:solidFill>
                <a:latin typeface="Consolas"/>
              </a:rPr>
              <a:t>*</a:t>
            </a:r>
            <a:r>
              <a:rPr lang="nl-NL" sz="2400" dirty="0">
                <a:solidFill>
                  <a:schemeClr val="tx1"/>
                </a:solidFill>
                <a:latin typeface="Consolas"/>
              </a:rPr>
              <a:t> q)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4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400" dirty="0" smtClean="0">
                <a:solidFill>
                  <a:schemeClr val="tx1"/>
                </a:solidFill>
                <a:latin typeface="Consolas"/>
              </a:rPr>
              <a:t> t = </a:t>
            </a:r>
            <a:r>
              <a:rPr lang="nl-NL" sz="2400" b="1" dirty="0" smtClean="0">
                <a:solidFill>
                  <a:schemeClr val="tx1"/>
                </a:solidFill>
                <a:latin typeface="Consolas"/>
              </a:rPr>
              <a:t>*</a:t>
            </a:r>
            <a:r>
              <a:rPr lang="nl-NL" sz="2400" dirty="0">
                <a:solidFill>
                  <a:schemeClr val="tx1"/>
                </a:solidFill>
                <a:latin typeface="Consolas"/>
              </a:rPr>
              <a:t>p;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400" b="1" dirty="0" smtClean="0">
                <a:solidFill>
                  <a:schemeClr val="tx1"/>
                </a:solidFill>
                <a:latin typeface="Consolas"/>
              </a:rPr>
              <a:t>*</a:t>
            </a:r>
            <a:r>
              <a:rPr lang="nl-NL" sz="2400" dirty="0" smtClean="0">
                <a:solidFill>
                  <a:schemeClr val="tx1"/>
                </a:solidFill>
                <a:latin typeface="Consolas"/>
              </a:rPr>
              <a:t>p = </a:t>
            </a:r>
            <a:r>
              <a:rPr lang="nl-NL" sz="2400" b="1" dirty="0" smtClean="0">
                <a:solidFill>
                  <a:schemeClr val="tx1"/>
                </a:solidFill>
                <a:latin typeface="Consolas"/>
              </a:rPr>
              <a:t>*</a:t>
            </a:r>
            <a:r>
              <a:rPr lang="nl-NL" sz="2400" dirty="0">
                <a:solidFill>
                  <a:schemeClr val="tx1"/>
                </a:solidFill>
                <a:latin typeface="Consolas"/>
              </a:rPr>
              <a:t>q;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400" b="1" dirty="0" smtClean="0">
                <a:solidFill>
                  <a:schemeClr val="tx1"/>
                </a:solidFill>
                <a:latin typeface="Consolas"/>
              </a:rPr>
              <a:t>*</a:t>
            </a:r>
            <a:r>
              <a:rPr lang="nl-NL" sz="2400" dirty="0" smtClean="0">
                <a:solidFill>
                  <a:schemeClr val="tx1"/>
                </a:solidFill>
                <a:latin typeface="Consolas"/>
              </a:rPr>
              <a:t>q = t</a:t>
            </a:r>
            <a:r>
              <a:rPr lang="nl-NL" sz="24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solidFill>
                  <a:schemeClr val="tx1"/>
                </a:solidFill>
                <a:latin typeface="Consolas"/>
              </a:rPr>
              <a:t>}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4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solidFill>
                  <a:srgbClr val="008000"/>
                </a:solidFill>
                <a:latin typeface="Consolas"/>
              </a:rPr>
              <a:t>// </a:t>
            </a:r>
            <a:r>
              <a:rPr lang="nl-NL" sz="2400" dirty="0" smtClean="0">
                <a:solidFill>
                  <a:srgbClr val="008000"/>
                </a:solidFill>
                <a:latin typeface="Consolas"/>
              </a:rPr>
              <a:t> ...</a:t>
            </a:r>
            <a:endParaRPr lang="nl-NL" sz="2400" dirty="0">
              <a:solidFill>
                <a:srgbClr val="008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4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400" dirty="0" smtClean="0">
                <a:solidFill>
                  <a:schemeClr val="tx1"/>
                </a:solidFill>
                <a:latin typeface="Consolas"/>
              </a:rPr>
              <a:t> i = 3;</a:t>
            </a:r>
            <a:endParaRPr lang="nl-NL" sz="24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4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400" dirty="0" smtClean="0">
                <a:solidFill>
                  <a:schemeClr val="tx1"/>
                </a:solidFill>
                <a:latin typeface="Consolas"/>
              </a:rPr>
              <a:t> j = 4;</a:t>
            </a:r>
            <a:endParaRPr lang="nl-NL" sz="24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 smtClean="0">
                <a:solidFill>
                  <a:schemeClr val="tx1"/>
                </a:solidFill>
                <a:latin typeface="Consolas"/>
              </a:rPr>
              <a:t>    swap</a:t>
            </a:r>
            <a:r>
              <a:rPr lang="nl-NL" sz="2400" dirty="0">
                <a:solidFill>
                  <a:schemeClr val="tx1"/>
                </a:solidFill>
                <a:latin typeface="Consolas"/>
              </a:rPr>
              <a:t>(</a:t>
            </a:r>
            <a:r>
              <a:rPr lang="nl-NL" sz="2400" b="1" dirty="0">
                <a:solidFill>
                  <a:schemeClr val="tx1"/>
                </a:solidFill>
                <a:latin typeface="Consolas"/>
              </a:rPr>
              <a:t>&amp;</a:t>
            </a:r>
            <a:r>
              <a:rPr lang="nl-NL" sz="2400" dirty="0">
                <a:solidFill>
                  <a:schemeClr val="tx1"/>
                </a:solidFill>
                <a:latin typeface="Consolas"/>
              </a:rPr>
              <a:t>i, </a:t>
            </a:r>
            <a:r>
              <a:rPr lang="nl-NL" sz="2400" b="1" dirty="0">
                <a:solidFill>
                  <a:schemeClr val="tx1"/>
                </a:solidFill>
                <a:latin typeface="Consolas"/>
              </a:rPr>
              <a:t>&amp;</a:t>
            </a:r>
            <a:r>
              <a:rPr lang="nl-NL" sz="2400" dirty="0">
                <a:solidFill>
                  <a:schemeClr val="tx1"/>
                </a:solidFill>
                <a:latin typeface="Consolas"/>
              </a:rPr>
              <a:t>j);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 smtClean="0">
                <a:solidFill>
                  <a:srgbClr val="008000"/>
                </a:solidFill>
                <a:latin typeface="Consolas"/>
              </a:rPr>
              <a:t>//  </a:t>
            </a:r>
            <a:r>
              <a:rPr lang="nl-NL" sz="2400" dirty="0">
                <a:solidFill>
                  <a:srgbClr val="008000"/>
                </a:solidFill>
                <a:latin typeface="Consolas"/>
              </a:rPr>
              <a:t>...</a:t>
            </a:r>
          </a:p>
        </p:txBody>
      </p:sp>
      <p:sp>
        <p:nvSpPr>
          <p:cNvPr id="55301" name="Text Box 6"/>
          <p:cNvSpPr txBox="1">
            <a:spLocks noChangeArrowheads="1"/>
          </p:cNvSpPr>
          <p:nvPr/>
        </p:nvSpPr>
        <p:spPr bwMode="auto">
          <a:xfrm>
            <a:off x="5868144" y="1556792"/>
            <a:ext cx="1944688" cy="738664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onsolas"/>
              </a:rPr>
              <a:t>p</a:t>
            </a:r>
            <a:r>
              <a:rPr lang="nl-NL" sz="2400" dirty="0">
                <a:latin typeface="Calibri" pitchFamily="34" charset="0"/>
              </a:rPr>
              <a:t> wijst naar </a:t>
            </a:r>
            <a:r>
              <a:rPr lang="nl-NL" sz="2400" dirty="0">
                <a:latin typeface="Consolas"/>
              </a:rPr>
              <a:t>i</a:t>
            </a:r>
            <a:r>
              <a:rPr lang="nl-NL" sz="2400" dirty="0">
                <a:latin typeface="Calibri" pitchFamily="34" charset="0"/>
              </a:rPr>
              <a:t/>
            </a:r>
            <a:br>
              <a:rPr lang="nl-NL" sz="2400" dirty="0">
                <a:latin typeface="Calibri" pitchFamily="34" charset="0"/>
              </a:rPr>
            </a:br>
            <a:r>
              <a:rPr lang="nl-NL" sz="2400" dirty="0">
                <a:latin typeface="Consolas"/>
              </a:rPr>
              <a:t>q</a:t>
            </a:r>
            <a:r>
              <a:rPr lang="nl-NL" sz="2400" dirty="0">
                <a:latin typeface="Calibri" pitchFamily="34" charset="0"/>
              </a:rPr>
              <a:t> wijst naar </a:t>
            </a:r>
            <a:r>
              <a:rPr lang="nl-NL" sz="2400" dirty="0">
                <a:latin typeface="Consolas"/>
              </a:rPr>
              <a:t>j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ijdelijke aanduiding voor dianumm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7E4F2772-1385-4860-99E8-40EE80398578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55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5632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Call by reference in C++</a:t>
            </a:r>
          </a:p>
        </p:txBody>
      </p:sp>
      <p:sp>
        <p:nvSpPr>
          <p:cNvPr id="56324" name="Text Box 3"/>
          <p:cNvSpPr txBox="1">
            <a:spLocks noChangeArrowheads="1"/>
          </p:cNvSpPr>
          <p:nvPr/>
        </p:nvSpPr>
        <p:spPr bwMode="auto">
          <a:xfrm>
            <a:off x="395288" y="1309688"/>
            <a:ext cx="4587794" cy="4062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 err="1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400" dirty="0">
                <a:solidFill>
                  <a:schemeClr val="tx1"/>
                </a:solidFill>
                <a:latin typeface="Consolas"/>
              </a:rPr>
              <a:t> swap(</a:t>
            </a:r>
            <a:r>
              <a:rPr lang="nl-NL" sz="24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400" b="1" dirty="0">
                <a:solidFill>
                  <a:schemeClr val="tx1"/>
                </a:solidFill>
                <a:latin typeface="Consolas"/>
              </a:rPr>
              <a:t>&amp;</a:t>
            </a:r>
            <a:r>
              <a:rPr lang="nl-NL" sz="2400" dirty="0">
                <a:solidFill>
                  <a:schemeClr val="tx1"/>
                </a:solidFill>
                <a:latin typeface="Consolas"/>
              </a:rPr>
              <a:t> p, </a:t>
            </a:r>
            <a:r>
              <a:rPr lang="nl-NL" sz="24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400" b="1" dirty="0">
                <a:solidFill>
                  <a:schemeClr val="tx1"/>
                </a:solidFill>
                <a:latin typeface="Consolas"/>
              </a:rPr>
              <a:t>&amp;</a:t>
            </a:r>
            <a:r>
              <a:rPr lang="nl-NL" sz="2400" dirty="0">
                <a:solidFill>
                  <a:schemeClr val="tx1"/>
                </a:solidFill>
                <a:latin typeface="Consolas"/>
              </a:rPr>
              <a:t> q)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4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400" dirty="0" smtClean="0">
                <a:solidFill>
                  <a:schemeClr val="tx1"/>
                </a:solidFill>
                <a:latin typeface="Consolas"/>
              </a:rPr>
              <a:t> t = p</a:t>
            </a:r>
            <a:r>
              <a:rPr lang="nl-NL" sz="24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 smtClean="0">
                <a:solidFill>
                  <a:schemeClr val="tx1"/>
                </a:solidFill>
                <a:latin typeface="Consolas"/>
              </a:rPr>
              <a:t>    p = q</a:t>
            </a:r>
            <a:r>
              <a:rPr lang="nl-NL" sz="24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 smtClean="0">
                <a:solidFill>
                  <a:schemeClr val="tx1"/>
                </a:solidFill>
                <a:latin typeface="Consolas"/>
              </a:rPr>
              <a:t>    q = t</a:t>
            </a:r>
            <a:r>
              <a:rPr lang="nl-NL" sz="24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solidFill>
                  <a:schemeClr val="tx1"/>
                </a:solidFill>
                <a:latin typeface="Consolas"/>
              </a:rPr>
              <a:t>}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4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solidFill>
                  <a:srgbClr val="008000"/>
                </a:solidFill>
                <a:latin typeface="Consolas"/>
              </a:rPr>
              <a:t>// </a:t>
            </a:r>
            <a:r>
              <a:rPr lang="nl-NL" sz="2400" dirty="0" smtClean="0">
                <a:solidFill>
                  <a:srgbClr val="008000"/>
                </a:solidFill>
                <a:latin typeface="Consolas"/>
              </a:rPr>
              <a:t> ...</a:t>
            </a:r>
            <a:endParaRPr lang="nl-NL" sz="2400" dirty="0">
              <a:solidFill>
                <a:srgbClr val="008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4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400" dirty="0" smtClean="0">
                <a:solidFill>
                  <a:schemeClr val="tx1"/>
                </a:solidFill>
                <a:latin typeface="Consolas"/>
              </a:rPr>
              <a:t> i = 3;</a:t>
            </a:r>
            <a:endParaRPr lang="nl-NL" sz="24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4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400" dirty="0" smtClean="0">
                <a:solidFill>
                  <a:schemeClr val="tx1"/>
                </a:solidFill>
                <a:latin typeface="Consolas"/>
              </a:rPr>
              <a:t> j = 4;</a:t>
            </a:r>
            <a:endParaRPr lang="nl-NL" sz="24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 smtClean="0">
                <a:solidFill>
                  <a:schemeClr val="tx1"/>
                </a:solidFill>
                <a:latin typeface="Consolas"/>
              </a:rPr>
              <a:t>    swap(i</a:t>
            </a:r>
            <a:r>
              <a:rPr lang="nl-NL" sz="2400" dirty="0">
                <a:solidFill>
                  <a:schemeClr val="tx1"/>
                </a:solidFill>
                <a:latin typeface="Consolas"/>
              </a:rPr>
              <a:t>, j);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solidFill>
                  <a:srgbClr val="008000"/>
                </a:solidFill>
                <a:latin typeface="Consolas"/>
              </a:rPr>
              <a:t>// </a:t>
            </a:r>
            <a:r>
              <a:rPr lang="nl-NL" sz="2400" dirty="0" smtClean="0">
                <a:solidFill>
                  <a:srgbClr val="008000"/>
                </a:solidFill>
                <a:latin typeface="Consolas"/>
              </a:rPr>
              <a:t> ...</a:t>
            </a:r>
            <a:endParaRPr lang="nl-NL" sz="2400" dirty="0">
              <a:solidFill>
                <a:srgbClr val="008000"/>
              </a:solidFill>
              <a:latin typeface="Consolas"/>
            </a:endParaRPr>
          </a:p>
        </p:txBody>
      </p:sp>
      <p:sp>
        <p:nvSpPr>
          <p:cNvPr id="56325" name="Text Box 4"/>
          <p:cNvSpPr txBox="1">
            <a:spLocks noChangeArrowheads="1"/>
          </p:cNvSpPr>
          <p:nvPr/>
        </p:nvSpPr>
        <p:spPr bwMode="auto">
          <a:xfrm>
            <a:off x="5220072" y="1564483"/>
            <a:ext cx="3527425" cy="738664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alibri" pitchFamily="34" charset="0"/>
              </a:rPr>
              <a:t>p is andere naam voor i</a:t>
            </a:r>
            <a:br>
              <a:rPr lang="nl-NL" sz="2400" dirty="0">
                <a:latin typeface="Calibri" pitchFamily="34" charset="0"/>
              </a:rPr>
            </a:br>
            <a:r>
              <a:rPr lang="nl-NL" sz="2400" dirty="0">
                <a:latin typeface="Calibri" pitchFamily="34" charset="0"/>
              </a:rPr>
              <a:t>q is andere naam voor j</a:t>
            </a:r>
          </a:p>
        </p:txBody>
      </p:sp>
      <p:pic>
        <p:nvPicPr>
          <p:cNvPr id="64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2492375"/>
            <a:ext cx="4233863" cy="282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41031" name="Text Box 7"/>
          <p:cNvSpPr txBox="1">
            <a:spLocks noChangeArrowheads="1"/>
          </p:cNvSpPr>
          <p:nvPr/>
        </p:nvSpPr>
        <p:spPr bwMode="auto">
          <a:xfrm>
            <a:off x="5795962" y="4579461"/>
            <a:ext cx="3024187" cy="1477328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alibri" pitchFamily="34" charset="0"/>
              </a:rPr>
              <a:t>Onder de “motorkap” wordt een </a:t>
            </a:r>
            <a:r>
              <a:rPr lang="nl-NL" sz="2400" dirty="0" err="1">
                <a:latin typeface="Calibri" pitchFamily="34" charset="0"/>
              </a:rPr>
              <a:t>reference</a:t>
            </a:r>
            <a:r>
              <a:rPr lang="nl-NL" sz="2400" dirty="0">
                <a:latin typeface="Calibri" pitchFamily="34" charset="0"/>
              </a:rPr>
              <a:t> geïmplementeerd met een pointer.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1031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FD9209C-F582-4DA4-8BDB-C64B34FCB176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56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5734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Reference return</a:t>
            </a:r>
          </a:p>
        </p:txBody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smtClean="0"/>
              <a:t>Je kunt een </a:t>
            </a:r>
            <a:r>
              <a:rPr lang="nl-NL" dirty="0" err="1" smtClean="0"/>
              <a:t>reference</a:t>
            </a:r>
            <a:r>
              <a:rPr lang="nl-NL" dirty="0" smtClean="0"/>
              <a:t> ook teruggeven vanuit een functie.</a:t>
            </a:r>
          </a:p>
        </p:txBody>
      </p:sp>
      <p:sp>
        <p:nvSpPr>
          <p:cNvPr id="57349" name="Text Box 4"/>
          <p:cNvSpPr txBox="1">
            <a:spLocks noChangeArrowheads="1"/>
          </p:cNvSpPr>
          <p:nvPr/>
        </p:nvSpPr>
        <p:spPr bwMode="auto">
          <a:xfrm>
            <a:off x="755650" y="2349500"/>
            <a:ext cx="4679950" cy="4062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400" b="1" dirty="0">
                <a:solidFill>
                  <a:schemeClr val="tx1"/>
                </a:solidFill>
                <a:latin typeface="Consolas"/>
              </a:rPr>
              <a:t>&amp;</a:t>
            </a:r>
            <a:r>
              <a:rPr lang="nl-NL" sz="2400" dirty="0">
                <a:solidFill>
                  <a:schemeClr val="tx1"/>
                </a:solidFill>
                <a:latin typeface="Consolas"/>
              </a:rPr>
              <a:t> max(</a:t>
            </a:r>
            <a:r>
              <a:rPr lang="nl-NL" sz="24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400" dirty="0">
                <a:solidFill>
                  <a:schemeClr val="tx1"/>
                </a:solidFill>
                <a:latin typeface="Consolas"/>
              </a:rPr>
              <a:t>&amp; a, </a:t>
            </a:r>
            <a:r>
              <a:rPr lang="nl-NL" sz="24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400" dirty="0">
                <a:solidFill>
                  <a:schemeClr val="tx1"/>
                </a:solidFill>
                <a:latin typeface="Consolas"/>
              </a:rPr>
              <a:t>&amp; b)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400" dirty="0" err="1" smtClean="0">
                <a:solidFill>
                  <a:srgbClr val="0000FF"/>
                </a:solidFill>
                <a:latin typeface="Consolas"/>
              </a:rPr>
              <a:t>if</a:t>
            </a:r>
            <a:r>
              <a:rPr lang="nl-NL" sz="24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400" dirty="0">
                <a:solidFill>
                  <a:schemeClr val="tx1"/>
                </a:solidFill>
                <a:latin typeface="Consolas"/>
              </a:rPr>
              <a:t>(</a:t>
            </a:r>
            <a:r>
              <a:rPr lang="nl-NL" sz="2400" dirty="0" smtClean="0">
                <a:solidFill>
                  <a:schemeClr val="tx1"/>
                </a:solidFill>
                <a:latin typeface="Consolas"/>
              </a:rPr>
              <a:t>a &gt; b</a:t>
            </a:r>
            <a:r>
              <a:rPr lang="nl-NL" sz="2400" dirty="0">
                <a:solidFill>
                  <a:schemeClr val="tx1"/>
                </a:solidFill>
                <a:latin typeface="Consolas"/>
              </a:rPr>
              <a:t>) </a:t>
            </a:r>
            <a:r>
              <a:rPr lang="nl-NL" sz="2400" dirty="0">
                <a:solidFill>
                  <a:srgbClr val="0000FF"/>
                </a:solidFill>
                <a:latin typeface="Consolas"/>
              </a:rPr>
              <a:t>return</a:t>
            </a:r>
            <a:r>
              <a:rPr lang="nl-NL" sz="2400" dirty="0">
                <a:solidFill>
                  <a:schemeClr val="tx1"/>
                </a:solidFill>
                <a:latin typeface="Consolas"/>
              </a:rPr>
              <a:t> a;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400" dirty="0" err="1" smtClean="0">
                <a:solidFill>
                  <a:srgbClr val="0000FF"/>
                </a:solidFill>
                <a:latin typeface="Consolas"/>
              </a:rPr>
              <a:t>else</a:t>
            </a:r>
            <a:r>
              <a:rPr lang="nl-NL" sz="24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400" dirty="0">
                <a:solidFill>
                  <a:srgbClr val="0000FF"/>
                </a:solidFill>
                <a:latin typeface="Consolas"/>
              </a:rPr>
              <a:t>return</a:t>
            </a:r>
            <a:r>
              <a:rPr lang="nl-NL" sz="2400" dirty="0">
                <a:solidFill>
                  <a:schemeClr val="tx1"/>
                </a:solidFill>
                <a:latin typeface="Consolas"/>
              </a:rPr>
              <a:t> b;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solidFill>
                  <a:schemeClr val="tx1"/>
                </a:solidFill>
                <a:latin typeface="Consolas"/>
              </a:rPr>
              <a:t>}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4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4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400" dirty="0" err="1">
                <a:solidFill>
                  <a:schemeClr val="tx1"/>
                </a:solidFill>
                <a:latin typeface="Consolas"/>
              </a:rPr>
              <a:t>main</a:t>
            </a:r>
            <a:r>
              <a:rPr lang="nl-NL" sz="2400" dirty="0">
                <a:solidFill>
                  <a:schemeClr val="tx1"/>
                </a:solidFill>
                <a:latin typeface="Consolas"/>
              </a:rPr>
              <a:t>()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4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en-US" sz="2400" dirty="0" err="1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en-US" sz="2400" dirty="0" smtClean="0">
                <a:solidFill>
                  <a:schemeClr val="tx1"/>
                </a:solidFill>
                <a:latin typeface="Consolas"/>
              </a:rPr>
              <a:t> x = 2</a:t>
            </a:r>
            <a:r>
              <a:rPr lang="en-US" sz="2400" dirty="0">
                <a:solidFill>
                  <a:schemeClr val="tx1"/>
                </a:solidFill>
                <a:latin typeface="Consolas"/>
              </a:rPr>
              <a:t>, </a:t>
            </a:r>
            <a:r>
              <a:rPr lang="en-US" sz="2400" dirty="0" smtClean="0">
                <a:solidFill>
                  <a:schemeClr val="tx1"/>
                </a:solidFill>
                <a:latin typeface="Consolas"/>
              </a:rPr>
              <a:t>y = 7</a:t>
            </a:r>
            <a:r>
              <a:rPr lang="en-US" sz="2400" dirty="0">
                <a:solidFill>
                  <a:schemeClr val="tx1"/>
                </a:solidFill>
                <a:latin typeface="Consolas"/>
              </a:rPr>
              <a:t>, z;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4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en-US" sz="2400" b="1" dirty="0" smtClean="0">
                <a:solidFill>
                  <a:schemeClr val="tx1"/>
                </a:solidFill>
                <a:latin typeface="Consolas"/>
              </a:rPr>
              <a:t>max(x, y)</a:t>
            </a:r>
            <a:r>
              <a:rPr lang="en-US" sz="2400" dirty="0" smtClean="0">
                <a:solidFill>
                  <a:schemeClr val="tx1"/>
                </a:solidFill>
                <a:latin typeface="Consolas"/>
              </a:rPr>
              <a:t> = 0</a:t>
            </a:r>
            <a:r>
              <a:rPr lang="en-US" sz="24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400" dirty="0" smtClean="0">
                <a:solidFill>
                  <a:schemeClr val="tx1"/>
                </a:solidFill>
                <a:latin typeface="Consolas"/>
              </a:rPr>
              <a:t>    z = </a:t>
            </a:r>
            <a:r>
              <a:rPr lang="en-US" sz="2400" b="1" dirty="0" smtClean="0">
                <a:solidFill>
                  <a:schemeClr val="tx1"/>
                </a:solidFill>
                <a:latin typeface="Consolas"/>
              </a:rPr>
              <a:t>max(x</a:t>
            </a:r>
            <a:r>
              <a:rPr lang="en-US" sz="2400" b="1" dirty="0">
                <a:solidFill>
                  <a:schemeClr val="tx1"/>
                </a:solidFill>
                <a:latin typeface="Consolas"/>
              </a:rPr>
              <a:t>, y)</a:t>
            </a:r>
            <a:r>
              <a:rPr lang="en-US" sz="24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400" dirty="0">
                <a:solidFill>
                  <a:srgbClr val="008000"/>
                </a:solidFill>
                <a:latin typeface="Consolas"/>
              </a:rPr>
              <a:t>// </a:t>
            </a:r>
            <a:r>
              <a:rPr lang="en-US" sz="2400" dirty="0" smtClean="0">
                <a:solidFill>
                  <a:srgbClr val="008000"/>
                </a:solidFill>
                <a:latin typeface="Consolas"/>
              </a:rPr>
              <a:t> ...</a:t>
            </a:r>
            <a:endParaRPr lang="en-US" sz="2400" dirty="0">
              <a:solidFill>
                <a:srgbClr val="008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400" dirty="0">
                <a:solidFill>
                  <a:schemeClr val="tx1"/>
                </a:solidFill>
                <a:latin typeface="Consolas"/>
              </a:rPr>
              <a:t>}</a:t>
            </a:r>
            <a:endParaRPr lang="nl-NL" sz="2400" dirty="0">
              <a:solidFill>
                <a:schemeClr val="tx1"/>
              </a:solidFill>
              <a:latin typeface="Consolas"/>
            </a:endParaRPr>
          </a:p>
        </p:txBody>
      </p:sp>
      <p:pic>
        <p:nvPicPr>
          <p:cNvPr id="642053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425" y="2133600"/>
            <a:ext cx="2462213" cy="173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42054" name="Text Box 6"/>
          <p:cNvSpPr txBox="1">
            <a:spLocks noChangeArrowheads="1"/>
          </p:cNvSpPr>
          <p:nvPr/>
        </p:nvSpPr>
        <p:spPr bwMode="auto">
          <a:xfrm>
            <a:off x="5148064" y="4117975"/>
            <a:ext cx="3384749" cy="1846659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alibri" pitchFamily="34" charset="0"/>
              </a:rPr>
              <a:t>Een functie die een </a:t>
            </a:r>
            <a:r>
              <a:rPr lang="nl-NL" sz="2400" dirty="0" err="1">
                <a:latin typeface="Calibri" pitchFamily="34" charset="0"/>
              </a:rPr>
              <a:t>reference</a:t>
            </a:r>
            <a:r>
              <a:rPr lang="nl-NL" sz="2400" dirty="0">
                <a:latin typeface="Calibri" pitchFamily="34" charset="0"/>
              </a:rPr>
              <a:t> teruggeeft kan ook </a:t>
            </a:r>
            <a:r>
              <a:rPr lang="nl-NL" sz="2400" b="1" dirty="0">
                <a:latin typeface="Calibri" pitchFamily="34" charset="0"/>
              </a:rPr>
              <a:t>links</a:t>
            </a:r>
            <a:r>
              <a:rPr lang="nl-NL" sz="2400" dirty="0">
                <a:latin typeface="Calibri" pitchFamily="34" charset="0"/>
              </a:rPr>
              <a:t> van een </a:t>
            </a:r>
            <a:r>
              <a:rPr lang="nl-NL" sz="2400" dirty="0">
                <a:latin typeface="Consolas"/>
              </a:rPr>
              <a:t>=</a:t>
            </a:r>
            <a:r>
              <a:rPr lang="nl-NL" sz="2400" dirty="0">
                <a:latin typeface="Calibri" pitchFamily="34" charset="0"/>
              </a:rPr>
              <a:t> teken gebruikt worden (is een </a:t>
            </a:r>
            <a:r>
              <a:rPr lang="nl-NL" sz="2400" b="1" dirty="0" err="1">
                <a:latin typeface="Calibri" pitchFamily="34" charset="0"/>
              </a:rPr>
              <a:t>lvalue</a:t>
            </a:r>
            <a:r>
              <a:rPr lang="nl-NL" sz="2400" dirty="0">
                <a:latin typeface="Calibri" pitchFamily="34" charset="0"/>
              </a:rPr>
              <a:t>).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2054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ijdelijke aanduiding voor dianumm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0EBF9E9C-F5A2-41EB-8BF5-59EDF67DB9F7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57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5837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Fix </a:t>
            </a:r>
            <a:r>
              <a:rPr lang="nl-NL" dirty="0" smtClean="0">
                <a:latin typeface="Consolas"/>
              </a:rPr>
              <a:t>Breuk::operator+=</a:t>
            </a:r>
          </a:p>
        </p:txBody>
      </p:sp>
      <p:sp>
        <p:nvSpPr>
          <p:cNvPr id="58372" name="Text Box 4"/>
          <p:cNvSpPr txBox="1">
            <a:spLocks noChangeArrowheads="1"/>
          </p:cNvSpPr>
          <p:nvPr/>
        </p:nvSpPr>
        <p:spPr bwMode="auto">
          <a:xfrm>
            <a:off x="395288" y="1268413"/>
            <a:ext cx="7705725" cy="518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Breuk {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err="1" smtClean="0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schemeClr val="tx1"/>
                </a:solidFill>
                <a:latin typeface="Consolas"/>
              </a:rPr>
              <a:t>leesin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err="1" smtClean="0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schemeClr val="tx1"/>
                </a:solidFill>
                <a:latin typeface="Consolas"/>
              </a:rPr>
              <a:t>drukaf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()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b="1" dirty="0" smtClean="0">
                <a:solidFill>
                  <a:schemeClr val="tx1"/>
                </a:solidFill>
                <a:latin typeface="Consolas"/>
              </a:rPr>
              <a:t>Breuk</a:t>
            </a:r>
            <a:r>
              <a:rPr lang="nl-NL" sz="2000" b="1" dirty="0">
                <a:solidFill>
                  <a:schemeClr val="tx1"/>
                </a:solidFill>
                <a:latin typeface="Consolas"/>
              </a:rPr>
              <a:t>&amp;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operator+=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(Breuk b);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private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boven;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onder;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err="1" smtClean="0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normaliseer();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};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b="1" dirty="0">
                <a:solidFill>
                  <a:schemeClr val="tx1"/>
                </a:solidFill>
                <a:latin typeface="Consolas"/>
              </a:rPr>
              <a:t>Breuk&amp;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Breuk::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operator+=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(Breuk b)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boven = boven * </a:t>
            </a: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b.onder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+ 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onder * </a:t>
            </a: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b.boven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onder *= </a:t>
            </a: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b.onder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normaliseer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return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*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this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}</a:t>
            </a:r>
          </a:p>
        </p:txBody>
      </p:sp>
      <p:sp>
        <p:nvSpPr>
          <p:cNvPr id="643078" name="Text Box 6"/>
          <p:cNvSpPr txBox="1">
            <a:spLocks noChangeArrowheads="1"/>
          </p:cNvSpPr>
          <p:nvPr/>
        </p:nvSpPr>
        <p:spPr bwMode="auto">
          <a:xfrm>
            <a:off x="4860032" y="3068960"/>
            <a:ext cx="3743772" cy="1107996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solidFill>
                  <a:schemeClr val="tx1"/>
                </a:solidFill>
                <a:latin typeface="Calibri" pitchFamily="34" charset="0"/>
              </a:rPr>
              <a:t>Met behulp van een </a:t>
            </a:r>
            <a:r>
              <a:rPr lang="nl-NL" sz="2400" dirty="0" err="1">
                <a:solidFill>
                  <a:schemeClr val="tx1"/>
                </a:solidFill>
                <a:latin typeface="Calibri" pitchFamily="34" charset="0"/>
              </a:rPr>
              <a:t>reference</a:t>
            </a:r>
            <a:r>
              <a:rPr lang="nl-NL" sz="2400" dirty="0">
                <a:solidFill>
                  <a:schemeClr val="tx1"/>
                </a:solidFill>
                <a:latin typeface="Calibri" pitchFamily="34" charset="0"/>
              </a:rPr>
              <a:t> kunnen we ook </a:t>
            </a:r>
            <a:r>
              <a:rPr lang="nl-NL" sz="2400" b="1" dirty="0">
                <a:latin typeface="Calibri" pitchFamily="34" charset="0"/>
              </a:rPr>
              <a:t>onnodige</a:t>
            </a:r>
            <a:r>
              <a:rPr lang="nl-NL" sz="2400" dirty="0">
                <a:latin typeface="Calibri" pitchFamily="34" charset="0"/>
              </a:rPr>
              <a:t> kopietjes</a:t>
            </a:r>
            <a:r>
              <a:rPr lang="nl-NL" sz="2400" dirty="0">
                <a:solidFill>
                  <a:schemeClr val="tx1"/>
                </a:solidFill>
                <a:latin typeface="Calibri" pitchFamily="34" charset="0"/>
              </a:rPr>
              <a:t> voorkomen.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3078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ijdelijke aanduiding voor dianumm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7460E91A-F7AB-4685-8CA3-5C2A4B8B128C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58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5939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Fix </a:t>
            </a:r>
            <a:r>
              <a:rPr lang="nl-NL" dirty="0" smtClean="0">
                <a:latin typeface="Consolas"/>
              </a:rPr>
              <a:t>Breuk::operator+=</a:t>
            </a:r>
          </a:p>
        </p:txBody>
      </p:sp>
      <p:sp>
        <p:nvSpPr>
          <p:cNvPr id="59396" name="Text Box 3"/>
          <p:cNvSpPr txBox="1">
            <a:spLocks noChangeArrowheads="1"/>
          </p:cNvSpPr>
          <p:nvPr/>
        </p:nvSpPr>
        <p:spPr bwMode="auto">
          <a:xfrm>
            <a:off x="395288" y="1268413"/>
            <a:ext cx="7705725" cy="518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Breuk {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err="1" smtClean="0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schemeClr val="tx1"/>
                </a:solidFill>
                <a:latin typeface="Consolas"/>
              </a:rPr>
              <a:t>leesin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err="1" smtClean="0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schemeClr val="tx1"/>
                </a:solidFill>
                <a:latin typeface="Consolas"/>
              </a:rPr>
              <a:t>drukaf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()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Breuk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&amp; 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operator+=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</a:t>
            </a:r>
            <a:r>
              <a:rPr lang="nl-NL" sz="2000" b="1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b="1" dirty="0">
                <a:solidFill>
                  <a:schemeClr val="tx1"/>
                </a:solidFill>
                <a:latin typeface="Consolas"/>
              </a:rPr>
              <a:t> Breuk&amp;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b);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private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boven;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onder;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err="1" smtClean="0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normaliseer();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};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Breuk&amp; Breuk::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operator+=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</a:t>
            </a:r>
            <a:r>
              <a:rPr lang="nl-NL" sz="2000" b="1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b="1" dirty="0">
                <a:solidFill>
                  <a:schemeClr val="tx1"/>
                </a:solidFill>
                <a:latin typeface="Consolas"/>
              </a:rPr>
              <a:t> Breuk&amp;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b)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boven = boven * </a:t>
            </a: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b.onder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+ 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onder * </a:t>
            </a: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b.boven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onder *= </a:t>
            </a: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b.onder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normaliseer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return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*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this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}</a:t>
            </a:r>
          </a:p>
        </p:txBody>
      </p:sp>
      <p:sp>
        <p:nvSpPr>
          <p:cNvPr id="644101" name="AutoShape 5"/>
          <p:cNvSpPr>
            <a:spLocks noChangeArrowheads="1"/>
          </p:cNvSpPr>
          <p:nvPr/>
        </p:nvSpPr>
        <p:spPr bwMode="auto">
          <a:xfrm>
            <a:off x="5292725" y="1522239"/>
            <a:ext cx="2736850" cy="647700"/>
          </a:xfrm>
          <a:prstGeom prst="wedgeRoundRectCallout">
            <a:avLst>
              <a:gd name="adj1" fmla="val -87721"/>
              <a:gd name="adj2" fmla="val 105789"/>
              <a:gd name="adj3" fmla="val 16667"/>
            </a:avLst>
          </a:prstGeom>
          <a:solidFill>
            <a:srgbClr val="FFFF00"/>
          </a:solidFill>
          <a:ln w="28575" algn="ctr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alibri" pitchFamily="34" charset="0"/>
              </a:rPr>
              <a:t>Waarom </a:t>
            </a:r>
            <a:r>
              <a:rPr lang="nl-NL" sz="2400" dirty="0" err="1">
                <a:solidFill>
                  <a:srgbClr val="008000"/>
                </a:solidFill>
                <a:latin typeface="Calibri" pitchFamily="34" charset="0"/>
              </a:rPr>
              <a:t>const</a:t>
            </a:r>
            <a:r>
              <a:rPr lang="nl-NL" sz="2400" dirty="0">
                <a:latin typeface="Calibri" pitchFamily="34" charset="0"/>
              </a:rPr>
              <a:t>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4101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5B9BE85E-E7DD-42A8-964D-9385E6DB4084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59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6041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Huiswerk</a:t>
            </a:r>
            <a:r>
              <a:rPr lang="en-US" dirty="0" smtClean="0"/>
              <a:t>!</a:t>
            </a:r>
            <a:endParaRPr lang="nl-NL" dirty="0" smtClean="0"/>
          </a:p>
        </p:txBody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8650" y="1268413"/>
            <a:ext cx="8605838" cy="5256212"/>
          </a:xfrm>
        </p:spPr>
        <p:txBody>
          <a:bodyPr/>
          <a:lstStyle/>
          <a:p>
            <a:r>
              <a:rPr lang="en-US" sz="2400" dirty="0" err="1" smtClean="0"/>
              <a:t>Bestudeer</a:t>
            </a:r>
            <a:r>
              <a:rPr lang="en-US" sz="2400" dirty="0" smtClean="0"/>
              <a:t> </a:t>
            </a:r>
            <a:r>
              <a:rPr lang="en-US" sz="2400" dirty="0" err="1" smtClean="0"/>
              <a:t>dictaat</a:t>
            </a:r>
            <a:r>
              <a:rPr lang="en-US" sz="2400" dirty="0" smtClean="0"/>
              <a:t> 2.11 t/m 2.20.</a:t>
            </a:r>
          </a:p>
          <a:p>
            <a:r>
              <a:rPr lang="en-US" sz="2400" dirty="0" err="1" smtClean="0"/>
              <a:t>Een</a:t>
            </a:r>
            <a:r>
              <a:rPr lang="en-US" sz="2400" dirty="0" smtClean="0"/>
              <a:t> reference </a:t>
            </a:r>
            <a:r>
              <a:rPr lang="en-US" sz="2400" dirty="0" err="1" smtClean="0"/>
              <a:t>lijkt</a:t>
            </a:r>
            <a:r>
              <a:rPr lang="en-US" sz="2400" dirty="0" smtClean="0"/>
              <a:t> op </a:t>
            </a:r>
            <a:r>
              <a:rPr lang="en-US" sz="2400" dirty="0" err="1" smtClean="0"/>
              <a:t>een</a:t>
            </a:r>
            <a:r>
              <a:rPr lang="en-US" sz="2400" dirty="0" smtClean="0"/>
              <a:t> pointer. </a:t>
            </a:r>
            <a:r>
              <a:rPr lang="en-US" sz="2400" dirty="0" err="1" smtClean="0"/>
              <a:t>Wat</a:t>
            </a:r>
            <a:r>
              <a:rPr lang="en-US" sz="2400" dirty="0" smtClean="0"/>
              <a:t> </a:t>
            </a:r>
            <a:r>
              <a:rPr lang="en-US" sz="2400" dirty="0" err="1" smtClean="0"/>
              <a:t>zijn</a:t>
            </a:r>
            <a:r>
              <a:rPr lang="en-US" sz="2400" dirty="0" smtClean="0"/>
              <a:t> de </a:t>
            </a:r>
            <a:r>
              <a:rPr lang="en-US" sz="2400" dirty="0" err="1" smtClean="0"/>
              <a:t>verschillen</a:t>
            </a:r>
            <a:r>
              <a:rPr lang="en-US" sz="2400" dirty="0" smtClean="0"/>
              <a:t>?</a:t>
            </a:r>
          </a:p>
          <a:p>
            <a:r>
              <a:rPr lang="nl-NL" sz="2400" dirty="0" smtClean="0"/>
              <a:t>Noem 3 situaties waar een </a:t>
            </a:r>
            <a:r>
              <a:rPr lang="en-US" sz="2400" dirty="0" smtClean="0"/>
              <a:t>copy constructor</a:t>
            </a:r>
            <a:r>
              <a:rPr lang="nl-NL" sz="2400" dirty="0" smtClean="0"/>
              <a:t> nodig is.</a:t>
            </a:r>
          </a:p>
          <a:p>
            <a:r>
              <a:rPr lang="en-US" sz="2400" dirty="0" err="1" smtClean="0"/>
              <a:t>Waarom</a:t>
            </a:r>
            <a:r>
              <a:rPr lang="en-US" sz="2400" dirty="0" smtClean="0"/>
              <a:t> </a:t>
            </a:r>
            <a:r>
              <a:rPr lang="en-US" sz="2400" dirty="0" err="1" smtClean="0"/>
              <a:t>zijn</a:t>
            </a:r>
            <a:r>
              <a:rPr lang="en-US" sz="2400" dirty="0" smtClean="0"/>
              <a:t> de parameters van </a:t>
            </a:r>
            <a:r>
              <a:rPr lang="en-US" sz="2400" dirty="0" smtClean="0">
                <a:solidFill>
                  <a:schemeClr val="hlink"/>
                </a:solidFill>
                <a:latin typeface="Consolas"/>
              </a:rPr>
              <a:t>max</a:t>
            </a:r>
            <a:r>
              <a:rPr lang="en-US" sz="2400" dirty="0" smtClean="0"/>
              <a:t> (</a:t>
            </a:r>
            <a:r>
              <a:rPr lang="en-US" sz="2400" dirty="0" err="1" smtClean="0"/>
              <a:t>zie</a:t>
            </a:r>
            <a:r>
              <a:rPr lang="en-US" sz="2400" dirty="0" smtClean="0"/>
              <a:t> </a:t>
            </a:r>
            <a:r>
              <a:rPr lang="en-US" sz="2400" dirty="0" err="1" smtClean="0"/>
              <a:t>boven</a:t>
            </a:r>
            <a:r>
              <a:rPr lang="en-US" sz="2400" dirty="0" smtClean="0"/>
              <a:t>) </a:t>
            </a:r>
            <a:r>
              <a:rPr lang="en-US" sz="2400" dirty="0" err="1" smtClean="0"/>
              <a:t>geen</a:t>
            </a:r>
            <a:r>
              <a:rPr lang="en-US" sz="2400" dirty="0" smtClean="0"/>
              <a:t> </a:t>
            </a:r>
            <a:r>
              <a:rPr lang="en-US" sz="2400" dirty="0" err="1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en-US" sz="2400" dirty="0" smtClean="0"/>
              <a:t> of </a:t>
            </a:r>
            <a:r>
              <a:rPr lang="en-US" sz="2400" dirty="0" err="1" smtClean="0">
                <a:solidFill>
                  <a:schemeClr val="hlink"/>
                </a:solidFill>
                <a:latin typeface="Consolas"/>
              </a:rPr>
              <a:t>const</a:t>
            </a:r>
            <a:r>
              <a:rPr lang="en-US" sz="2400" dirty="0" smtClean="0">
                <a:solidFill>
                  <a:schemeClr val="hlink"/>
                </a:solidFill>
                <a:latin typeface="Consolas"/>
              </a:rPr>
              <a:t> </a:t>
            </a:r>
            <a:r>
              <a:rPr lang="en-US" sz="2400" dirty="0" err="1" smtClean="0">
                <a:solidFill>
                  <a:schemeClr val="hlink"/>
                </a:solidFill>
                <a:latin typeface="Consolas"/>
              </a:rPr>
              <a:t>int</a:t>
            </a:r>
            <a:r>
              <a:rPr lang="en-US" sz="2400" dirty="0" smtClean="0">
                <a:solidFill>
                  <a:schemeClr val="hlink"/>
                </a:solidFill>
                <a:latin typeface="Consolas"/>
              </a:rPr>
              <a:t>&amp;</a:t>
            </a:r>
            <a:r>
              <a:rPr lang="en-US" sz="2400" dirty="0" smtClean="0"/>
              <a:t> ? </a:t>
            </a:r>
          </a:p>
          <a:p>
            <a:r>
              <a:rPr lang="en-US" sz="2400" dirty="0" err="1" smtClean="0"/>
              <a:t>Zorg</a:t>
            </a:r>
            <a:r>
              <a:rPr lang="en-US" sz="2400" dirty="0" smtClean="0"/>
              <a:t> </a:t>
            </a:r>
            <a:r>
              <a:rPr lang="en-US" sz="2400" dirty="0" err="1" smtClean="0"/>
              <a:t>dat</a:t>
            </a:r>
            <a:r>
              <a:rPr lang="en-US" sz="2400" dirty="0" smtClean="0"/>
              <a:t> </a:t>
            </a:r>
            <a:r>
              <a:rPr lang="en-US" sz="2400" dirty="0" err="1" smtClean="0"/>
              <a:t>dit</a:t>
            </a:r>
            <a:r>
              <a:rPr lang="en-US" sz="2400" dirty="0" smtClean="0"/>
              <a:t> </a:t>
            </a:r>
            <a:r>
              <a:rPr lang="en-US" sz="2400" dirty="0" err="1" smtClean="0"/>
              <a:t>programmadeel</a:t>
            </a:r>
            <a:r>
              <a:rPr lang="en-US" sz="2400" dirty="0" smtClean="0"/>
              <a:t> </a:t>
            </a:r>
            <a:r>
              <a:rPr lang="en-US" sz="2400" dirty="0" err="1" smtClean="0"/>
              <a:t>werkt</a:t>
            </a:r>
            <a:r>
              <a:rPr lang="en-US" sz="2400" dirty="0" smtClean="0"/>
              <a:t>:</a:t>
            </a:r>
            <a:endParaRPr lang="nl-NL" sz="2400" dirty="0" smtClean="0"/>
          </a:p>
        </p:txBody>
      </p:sp>
      <p:pic>
        <p:nvPicPr>
          <p:cNvPr id="60421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47625"/>
            <a:ext cx="1395413" cy="928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0422" name="Text Box 7"/>
          <p:cNvSpPr txBox="1">
            <a:spLocks noChangeArrowheads="1"/>
          </p:cNvSpPr>
          <p:nvPr/>
        </p:nvSpPr>
        <p:spPr bwMode="auto">
          <a:xfrm>
            <a:off x="684213" y="4292600"/>
            <a:ext cx="2989262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schemeClr val="tx1"/>
                </a:solidFill>
                <a:latin typeface="Consolas"/>
              </a:rPr>
              <a:t>main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()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Breuk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a, b, c;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rgbClr val="008000"/>
                </a:solidFill>
                <a:latin typeface="Consolas"/>
              </a:rPr>
              <a:t>// </a:t>
            </a:r>
            <a:r>
              <a:rPr lang="en-US" sz="2000" dirty="0" smtClean="0">
                <a:solidFill>
                  <a:srgbClr val="008000"/>
                </a:solidFill>
                <a:latin typeface="Consolas"/>
              </a:rPr>
              <a:t> ...</a:t>
            </a:r>
            <a:endParaRPr lang="en-US" sz="2000" dirty="0">
              <a:solidFill>
                <a:srgbClr val="008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 c = a </a:t>
            </a:r>
            <a:r>
              <a:rPr lang="en-US" sz="2000" b="1" dirty="0" smtClean="0">
                <a:solidFill>
                  <a:schemeClr val="tx1"/>
                </a:solidFill>
                <a:latin typeface="Consolas"/>
              </a:rPr>
              <a:t>+</a:t>
            </a:r>
            <a:r>
              <a:rPr lang="en-US" sz="2000" dirty="0" smtClean="0">
                <a:latin typeface="Consolas"/>
              </a:rPr>
              <a:t> 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b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rgbClr val="008000"/>
                </a:solidFill>
                <a:latin typeface="Consolas"/>
              </a:rPr>
              <a:t>// </a:t>
            </a:r>
            <a:r>
              <a:rPr lang="en-US" sz="2000" dirty="0" smtClean="0">
                <a:solidFill>
                  <a:srgbClr val="008000"/>
                </a:solidFill>
                <a:latin typeface="Consolas"/>
              </a:rPr>
              <a:t> ...</a:t>
            </a:r>
            <a:endParaRPr lang="en-US" sz="2000" dirty="0">
              <a:solidFill>
                <a:srgbClr val="008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chemeClr val="tx1"/>
                </a:solidFill>
                <a:latin typeface="Consolas"/>
              </a:rPr>
              <a:t>}</a:t>
            </a:r>
            <a:endParaRPr lang="nl-NL" sz="2000" dirty="0">
              <a:solidFill>
                <a:schemeClr val="tx1"/>
              </a:solidFill>
              <a:latin typeface="Consola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358775" y="5791200"/>
            <a:ext cx="5638800" cy="838200"/>
          </a:xfrm>
          <a:solidFill>
            <a:schemeClr val="bg1"/>
          </a:solidFill>
        </p:spPr>
        <p:txBody>
          <a:bodyPr/>
          <a:lstStyle/>
          <a:p>
            <a:r>
              <a:rPr lang="en-US" sz="3600" dirty="0" smtClean="0"/>
              <a:t>OGOPRG Les 6</a:t>
            </a:r>
            <a:endParaRPr lang="nl-NL" sz="3600" dirty="0" smtClean="0"/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58775" y="4868863"/>
            <a:ext cx="8389938" cy="708025"/>
          </a:xfrm>
          <a:extLst>
            <a:ext uri="{909E8E84-426E-40DD-AFC4-6F175D3DCCD1}">
              <a14:hiddenFill xmlns:a14="http://schemas.microsoft.com/office/drawing/2010/main">
                <a:solidFill>
                  <a:schemeClr val="tx2"/>
                </a:solidFill>
              </a14:hiddenFill>
            </a:ext>
          </a:extLst>
        </p:spPr>
        <p:txBody>
          <a:bodyPr wrap="none"/>
          <a:lstStyle/>
          <a:p>
            <a:r>
              <a:rPr lang="nl-NL" sz="3600" dirty="0" err="1" smtClean="0"/>
              <a:t>Objectgeoriënteerd</a:t>
            </a:r>
            <a:r>
              <a:rPr lang="nl-NL" sz="3600" dirty="0" smtClean="0"/>
              <a:t> Programmeren in C++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2F520EA3-87A9-435A-827B-5BA84424A0A0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61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6246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Operator+ </a:t>
            </a:r>
            <a:r>
              <a:rPr lang="nl-NL" dirty="0" err="1" smtClean="0"/>
              <a:t>overloading</a:t>
            </a:r>
            <a:endParaRPr lang="nl-NL" dirty="0" smtClean="0"/>
          </a:p>
        </p:txBody>
      </p:sp>
      <p:sp>
        <p:nvSpPr>
          <p:cNvPr id="62469" name="Text Box 4"/>
          <p:cNvSpPr txBox="1">
            <a:spLocks noChangeArrowheads="1"/>
          </p:cNvSpPr>
          <p:nvPr/>
        </p:nvSpPr>
        <p:spPr bwMode="auto">
          <a:xfrm>
            <a:off x="323850" y="1412875"/>
            <a:ext cx="2989263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Breuk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a, b, c;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 c = a </a:t>
            </a:r>
            <a:r>
              <a:rPr lang="en-US" sz="2000" b="1" dirty="0" smtClean="0">
                <a:solidFill>
                  <a:schemeClr val="tx1"/>
                </a:solidFill>
                <a:latin typeface="Consolas"/>
              </a:rPr>
              <a:t>+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b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chemeClr val="tx1"/>
                </a:solidFill>
                <a:latin typeface="Consolas"/>
              </a:rPr>
              <a:t>}</a:t>
            </a:r>
            <a:endParaRPr lang="nl-NL" sz="2000" dirty="0">
              <a:solidFill>
                <a:schemeClr val="tx1"/>
              </a:solidFill>
              <a:latin typeface="Consolas"/>
            </a:endParaRPr>
          </a:p>
        </p:txBody>
      </p:sp>
      <p:sp>
        <p:nvSpPr>
          <p:cNvPr id="651269" name="AutoShape 5"/>
          <p:cNvSpPr>
            <a:spLocks noChangeArrowheads="1"/>
          </p:cNvSpPr>
          <p:nvPr/>
        </p:nvSpPr>
        <p:spPr bwMode="auto">
          <a:xfrm>
            <a:off x="2339975" y="1916113"/>
            <a:ext cx="6121400" cy="936625"/>
          </a:xfrm>
          <a:prstGeom prst="cloudCallout">
            <a:avLst>
              <a:gd name="adj1" fmla="val -48997"/>
              <a:gd name="adj2" fmla="val 75729"/>
            </a:avLst>
          </a:prstGeom>
          <a:noFill/>
          <a:ln w="28575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err="1">
                <a:solidFill>
                  <a:schemeClr val="tx1"/>
                </a:solidFill>
                <a:latin typeface="Consolas"/>
              </a:rPr>
              <a:t>c.</a:t>
            </a:r>
            <a:r>
              <a:rPr lang="nl-NL" sz="2000" dirty="0" err="1">
                <a:latin typeface="Consolas"/>
              </a:rPr>
              <a:t>operator</a:t>
            </a:r>
            <a:r>
              <a:rPr lang="nl-NL" sz="2000" dirty="0">
                <a:latin typeface="Consolas"/>
              </a:rPr>
              <a:t>=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</a:t>
            </a:r>
            <a:r>
              <a:rPr lang="nl-NL" sz="2000" dirty="0" err="1">
                <a:solidFill>
                  <a:schemeClr val="tx1"/>
                </a:solidFill>
                <a:latin typeface="Consolas"/>
              </a:rPr>
              <a:t>a.</a:t>
            </a:r>
            <a:r>
              <a:rPr lang="nl-NL" sz="2000" dirty="0" err="1">
                <a:latin typeface="Consolas"/>
              </a:rPr>
              <a:t>operator</a:t>
            </a:r>
            <a:r>
              <a:rPr lang="nl-NL" sz="2000" dirty="0">
                <a:latin typeface="Consolas"/>
              </a:rPr>
              <a:t>+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(b));</a:t>
            </a:r>
          </a:p>
        </p:txBody>
      </p:sp>
      <p:sp>
        <p:nvSpPr>
          <p:cNvPr id="651270" name="AutoShape 6"/>
          <p:cNvSpPr>
            <a:spLocks noChangeArrowheads="1"/>
          </p:cNvSpPr>
          <p:nvPr/>
        </p:nvSpPr>
        <p:spPr bwMode="auto">
          <a:xfrm>
            <a:off x="3995936" y="1351641"/>
            <a:ext cx="1152525" cy="719137"/>
          </a:xfrm>
          <a:prstGeom prst="wedgeRoundRectCallout">
            <a:avLst>
              <a:gd name="adj1" fmla="val -35815"/>
              <a:gd name="adj2" fmla="val 71190"/>
              <a:gd name="adj3" fmla="val 16667"/>
            </a:avLst>
          </a:prstGeom>
          <a:solidFill>
            <a:srgbClr val="FFFF00"/>
          </a:solidFill>
          <a:ln w="28575" algn="ctr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alibri" pitchFamily="34" charset="0"/>
              </a:rPr>
              <a:t>Gratis!</a:t>
            </a:r>
          </a:p>
        </p:txBody>
      </p:sp>
      <p:sp>
        <p:nvSpPr>
          <p:cNvPr id="651271" name="AutoShape 7"/>
          <p:cNvSpPr>
            <a:spLocks noChangeArrowheads="1"/>
          </p:cNvSpPr>
          <p:nvPr/>
        </p:nvSpPr>
        <p:spPr bwMode="auto">
          <a:xfrm>
            <a:off x="5724128" y="1341437"/>
            <a:ext cx="1655762" cy="719137"/>
          </a:xfrm>
          <a:prstGeom prst="wedgeRoundRectCallout">
            <a:avLst>
              <a:gd name="adj1" fmla="val -40125"/>
              <a:gd name="adj2" fmla="val 71190"/>
              <a:gd name="adj3" fmla="val 16667"/>
            </a:avLst>
          </a:prstGeom>
          <a:solidFill>
            <a:srgbClr val="FFFF00"/>
          </a:solidFill>
          <a:ln w="28575" algn="ctr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alibri" pitchFamily="34" charset="0"/>
              </a:rPr>
              <a:t>Zelf maken</a:t>
            </a:r>
          </a:p>
        </p:txBody>
      </p:sp>
      <p:sp>
        <p:nvSpPr>
          <p:cNvPr id="65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3789363"/>
            <a:ext cx="8421688" cy="2735262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nl-NL" sz="2400" dirty="0" smtClean="0"/>
              <a:t>Wat moet </a:t>
            </a:r>
            <a:r>
              <a:rPr lang="nl-NL" sz="2400" dirty="0" smtClean="0">
                <a:solidFill>
                  <a:schemeClr val="hlink"/>
                </a:solidFill>
                <a:latin typeface="Consolas"/>
              </a:rPr>
              <a:t>operator+</a:t>
            </a:r>
            <a:r>
              <a:rPr lang="nl-NL" sz="2400" dirty="0" smtClean="0"/>
              <a:t> eigenlijk doen?</a:t>
            </a:r>
          </a:p>
          <a:p>
            <a:pPr>
              <a:lnSpc>
                <a:spcPct val="80000"/>
              </a:lnSpc>
            </a:pPr>
            <a:r>
              <a:rPr lang="nl-NL" sz="2400" dirty="0" smtClean="0"/>
              <a:t>Wat moet het </a:t>
            </a:r>
            <a:r>
              <a:rPr lang="nl-NL" sz="2400" dirty="0" smtClean="0">
                <a:solidFill>
                  <a:schemeClr val="hlink"/>
                </a:solidFill>
              </a:rPr>
              <a:t>parametertype</a:t>
            </a:r>
            <a:r>
              <a:rPr lang="nl-NL" sz="2400" dirty="0" smtClean="0"/>
              <a:t> zijn?</a:t>
            </a:r>
          </a:p>
          <a:p>
            <a:pPr lvl="1">
              <a:lnSpc>
                <a:spcPct val="80000"/>
              </a:lnSpc>
            </a:pPr>
            <a:r>
              <a:rPr lang="nl-NL" sz="2000" dirty="0" smtClean="0">
                <a:latin typeface="Consolas"/>
              </a:rPr>
              <a:t>Breuk</a:t>
            </a:r>
            <a:r>
              <a:rPr lang="nl-NL" sz="2000" dirty="0" smtClean="0"/>
              <a:t>		</a:t>
            </a:r>
            <a:r>
              <a:rPr lang="nl-NL" sz="2000" dirty="0" smtClean="0">
                <a:solidFill>
                  <a:schemeClr val="bg1"/>
                </a:solidFill>
              </a:rPr>
              <a:t>Goed</a:t>
            </a:r>
          </a:p>
          <a:p>
            <a:pPr lvl="1">
              <a:lnSpc>
                <a:spcPct val="80000"/>
              </a:lnSpc>
            </a:pPr>
            <a:r>
              <a:rPr lang="nl-NL" sz="2000" dirty="0" err="1" smtClean="0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dirty="0" smtClean="0">
                <a:latin typeface="Consolas"/>
              </a:rPr>
              <a:t> Breuk&amp;</a:t>
            </a:r>
            <a:r>
              <a:rPr lang="nl-NL" sz="2000" dirty="0" smtClean="0"/>
              <a:t>	</a:t>
            </a:r>
            <a:r>
              <a:rPr lang="nl-NL" sz="2000" dirty="0" smtClean="0">
                <a:solidFill>
                  <a:schemeClr val="bg1"/>
                </a:solidFill>
              </a:rPr>
              <a:t>Beter! Voorkomt onnodig kopietje.</a:t>
            </a:r>
          </a:p>
          <a:p>
            <a:pPr>
              <a:lnSpc>
                <a:spcPct val="80000"/>
              </a:lnSpc>
            </a:pPr>
            <a:r>
              <a:rPr lang="nl-NL" sz="2400" dirty="0" smtClean="0"/>
              <a:t>Wat moet het </a:t>
            </a:r>
            <a:r>
              <a:rPr lang="nl-NL" sz="2400" dirty="0" smtClean="0">
                <a:solidFill>
                  <a:schemeClr val="hlink"/>
                </a:solidFill>
              </a:rPr>
              <a:t>returntype</a:t>
            </a:r>
            <a:r>
              <a:rPr lang="nl-NL" sz="2400" dirty="0" smtClean="0"/>
              <a:t> zijn?</a:t>
            </a:r>
          </a:p>
          <a:p>
            <a:pPr lvl="1">
              <a:lnSpc>
                <a:spcPct val="80000"/>
              </a:lnSpc>
            </a:pPr>
            <a:r>
              <a:rPr lang="nl-NL" sz="2000" dirty="0" smtClean="0">
                <a:latin typeface="Consolas"/>
              </a:rPr>
              <a:t>Breuk</a:t>
            </a:r>
            <a:r>
              <a:rPr lang="nl-NL" sz="2000" dirty="0" smtClean="0"/>
              <a:t>		</a:t>
            </a:r>
            <a:r>
              <a:rPr lang="nl-NL" sz="2000" dirty="0" smtClean="0">
                <a:solidFill>
                  <a:schemeClr val="bg1"/>
                </a:solidFill>
              </a:rPr>
              <a:t>Goed</a:t>
            </a:r>
          </a:p>
          <a:p>
            <a:pPr lvl="1">
              <a:lnSpc>
                <a:spcPct val="80000"/>
              </a:lnSpc>
            </a:pPr>
            <a:r>
              <a:rPr lang="nl-NL" sz="2000" dirty="0" smtClean="0">
                <a:latin typeface="Consolas"/>
              </a:rPr>
              <a:t>Breuk&amp;</a:t>
            </a:r>
            <a:r>
              <a:rPr lang="nl-NL" sz="2000" dirty="0" smtClean="0"/>
              <a:t>		</a:t>
            </a:r>
            <a:r>
              <a:rPr lang="nl-NL" sz="2000" dirty="0" smtClean="0">
                <a:solidFill>
                  <a:schemeClr val="bg1"/>
                </a:solidFill>
              </a:rPr>
              <a:t>Fout! Je hebt geen variabele die al bestaat.</a:t>
            </a:r>
          </a:p>
          <a:p>
            <a:pPr lvl="1">
              <a:lnSpc>
                <a:spcPct val="80000"/>
              </a:lnSpc>
            </a:pPr>
            <a:r>
              <a:rPr lang="nl-NL" sz="2000" dirty="0" err="1" smtClean="0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dirty="0" smtClean="0">
                <a:latin typeface="Consolas"/>
              </a:rPr>
              <a:t> Breuk</a:t>
            </a:r>
            <a:r>
              <a:rPr lang="nl-NL" sz="2000" dirty="0" smtClean="0"/>
              <a:t>	</a:t>
            </a:r>
            <a:r>
              <a:rPr lang="nl-NL" sz="2000" dirty="0" smtClean="0">
                <a:solidFill>
                  <a:schemeClr val="bg1"/>
                </a:solidFill>
              </a:rPr>
              <a:t>Beter! </a:t>
            </a:r>
            <a:br>
              <a:rPr lang="nl-NL" sz="2000" dirty="0" smtClean="0">
                <a:solidFill>
                  <a:schemeClr val="bg1"/>
                </a:solidFill>
              </a:rPr>
            </a:br>
            <a:r>
              <a:rPr lang="nl-NL" sz="2000" dirty="0" smtClean="0">
                <a:solidFill>
                  <a:schemeClr val="bg1"/>
                </a:solidFill>
              </a:rPr>
              <a:t>			Geeft een fout bij: </a:t>
            </a:r>
            <a:r>
              <a:rPr lang="nl-NL" sz="2000" dirty="0" smtClean="0">
                <a:solidFill>
                  <a:schemeClr val="bg1"/>
                </a:solidFill>
                <a:latin typeface="Consolas"/>
              </a:rPr>
              <a:t>a + b = c;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500" fill="hold"/>
                                        <p:tgtEl>
                                          <p:spTgt spid="65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8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8" dur="500" fill="hold"/>
                                        <p:tgtEl>
                                          <p:spTgt spid="65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8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12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8" dur="500" fill="hold"/>
                                        <p:tgtEl>
                                          <p:spTgt spid="6512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8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12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4" dur="500" fill="hold"/>
                                        <p:tgtEl>
                                          <p:spTgt spid="6512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12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0" dur="500" fill="hold"/>
                                        <p:tgtEl>
                                          <p:spTgt spid="6512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8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1269" grpId="0" animBg="1"/>
      <p:bldP spid="651270" grpId="0" animBg="1"/>
      <p:bldP spid="651271" grpId="0" animBg="1"/>
      <p:bldP spid="651267" grpId="0" build="p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Tijdelijke aanduiding voor dianumm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EF0B260F-3E2C-4F19-B1FA-C9F3F2ECCCB5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62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6349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>
                <a:latin typeface="Consolas"/>
              </a:rPr>
              <a:t>Breuk::operator+</a:t>
            </a:r>
          </a:p>
        </p:txBody>
      </p:sp>
      <p:sp>
        <p:nvSpPr>
          <p:cNvPr id="653315" name="Text Box 3"/>
          <p:cNvSpPr txBox="1">
            <a:spLocks noChangeArrowheads="1"/>
          </p:cNvSpPr>
          <p:nvPr/>
        </p:nvSpPr>
        <p:spPr bwMode="auto">
          <a:xfrm>
            <a:off x="395288" y="1268413"/>
            <a:ext cx="8353425" cy="4924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Breuk {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rgbClr val="008000"/>
                </a:solidFill>
                <a:latin typeface="Consolas"/>
              </a:rPr>
              <a:t>    // ...</a:t>
            </a:r>
            <a:endParaRPr lang="nl-NL" sz="2000" dirty="0">
              <a:solidFill>
                <a:srgbClr val="008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Breuk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&amp; 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operator+=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</a:t>
            </a:r>
            <a:r>
              <a:rPr lang="nl-NL" sz="2000" dirty="0" err="1">
                <a:solidFill>
                  <a:schemeClr val="tx1"/>
                </a:solidFill>
                <a:latin typeface="Consolas"/>
              </a:rPr>
              <a:t>const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Breuk&amp; rechts);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b="1" dirty="0" err="1" smtClean="0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b="1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b="1" dirty="0">
                <a:solidFill>
                  <a:schemeClr val="tx1"/>
                </a:solidFill>
                <a:latin typeface="Consolas"/>
              </a:rPr>
              <a:t>Breuk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latin typeface="Consolas"/>
              </a:rPr>
              <a:t>operator+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</a:t>
            </a:r>
            <a:r>
              <a:rPr lang="nl-NL" sz="2000" b="1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b="1" dirty="0">
                <a:solidFill>
                  <a:schemeClr val="tx1"/>
                </a:solidFill>
                <a:latin typeface="Consolas"/>
              </a:rPr>
              <a:t> Breuk&amp;</a:t>
            </a:r>
            <a:r>
              <a:rPr lang="nl-NL" sz="2000" dirty="0">
                <a:solidFill>
                  <a:srgbClr val="008000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rechts) </a:t>
            </a:r>
            <a:r>
              <a:rPr lang="nl-NL" sz="2000" b="1" dirty="0" err="1" smtClean="0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;</a:t>
            </a: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private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boven;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onder;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err="1" smtClean="0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normaliseer();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};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b="1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b="1" dirty="0">
                <a:solidFill>
                  <a:schemeClr val="tx1"/>
                </a:solidFill>
                <a:latin typeface="Consolas"/>
              </a:rPr>
              <a:t> Breuk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Breuk::</a:t>
            </a:r>
            <a:r>
              <a:rPr lang="nl-NL" sz="2000" dirty="0">
                <a:latin typeface="Consolas"/>
              </a:rPr>
              <a:t>operator</a:t>
            </a:r>
            <a:r>
              <a:rPr lang="nl-NL" sz="2000" dirty="0" smtClean="0">
                <a:latin typeface="Consolas"/>
              </a:rPr>
              <a:t>+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(</a:t>
            </a:r>
            <a:r>
              <a:rPr lang="nl-NL" sz="2000" b="1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b="1" dirty="0">
                <a:solidFill>
                  <a:schemeClr val="tx1"/>
                </a:solidFill>
                <a:latin typeface="Consolas"/>
              </a:rPr>
              <a:t> Breuk&amp;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rechts) </a:t>
            </a:r>
            <a:r>
              <a:rPr lang="nl-NL" sz="2000" b="1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Breuk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hulpje(*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this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hulpje += rechts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return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hulpje;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}</a:t>
            </a:r>
          </a:p>
        </p:txBody>
      </p:sp>
      <p:sp>
        <p:nvSpPr>
          <p:cNvPr id="653316" name="AutoShape 4"/>
          <p:cNvSpPr>
            <a:spLocks noChangeArrowheads="1"/>
          </p:cNvSpPr>
          <p:nvPr/>
        </p:nvSpPr>
        <p:spPr bwMode="auto">
          <a:xfrm>
            <a:off x="6011863" y="3500438"/>
            <a:ext cx="2736850" cy="647700"/>
          </a:xfrm>
          <a:prstGeom prst="wedgeRoundRectCallout">
            <a:avLst>
              <a:gd name="adj1" fmla="val 4287"/>
              <a:gd name="adj2" fmla="val -151385"/>
              <a:gd name="adj3" fmla="val 16667"/>
            </a:avLst>
          </a:prstGeom>
          <a:solidFill>
            <a:srgbClr val="FFFF00"/>
          </a:solidFill>
          <a:ln w="28575" algn="ctr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alibri" pitchFamily="34" charset="0"/>
              </a:rPr>
              <a:t>Waarom </a:t>
            </a:r>
            <a:r>
              <a:rPr lang="nl-NL" sz="2400" dirty="0" err="1">
                <a:solidFill>
                  <a:srgbClr val="008000"/>
                </a:solidFill>
                <a:latin typeface="Calibri" pitchFamily="34" charset="0"/>
              </a:rPr>
              <a:t>const</a:t>
            </a:r>
            <a:r>
              <a:rPr lang="nl-NL" sz="2400" dirty="0">
                <a:latin typeface="Calibri" pitchFamily="34" charset="0"/>
              </a:rPr>
              <a:t>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331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331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331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331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331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3316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64DF7209-B044-4A26-B07F-60A63DE12AB3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63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6451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>
                <a:latin typeface="Consolas"/>
              </a:rPr>
              <a:t>Breuk::operator+</a:t>
            </a:r>
          </a:p>
        </p:txBody>
      </p:sp>
      <p:sp>
        <p:nvSpPr>
          <p:cNvPr id="64516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378618" y="1268413"/>
            <a:ext cx="8316913" cy="5256212"/>
          </a:xfrm>
        </p:spPr>
        <p:txBody>
          <a:bodyPr/>
          <a:lstStyle/>
          <a:p>
            <a:r>
              <a:rPr lang="nl-NL" dirty="0" smtClean="0"/>
              <a:t>De volgende implementaties zijn </a:t>
            </a:r>
            <a:r>
              <a:rPr lang="nl-NL" dirty="0" smtClean="0">
                <a:solidFill>
                  <a:schemeClr val="tx2"/>
                </a:solidFill>
              </a:rPr>
              <a:t>niet</a:t>
            </a:r>
            <a:r>
              <a:rPr lang="nl-NL" dirty="0" smtClean="0"/>
              <a:t> juist!</a:t>
            </a:r>
          </a:p>
        </p:txBody>
      </p:sp>
      <p:sp>
        <p:nvSpPr>
          <p:cNvPr id="654339" name="Text Box 3"/>
          <p:cNvSpPr txBox="1">
            <a:spLocks noChangeArrowheads="1"/>
          </p:cNvSpPr>
          <p:nvPr/>
        </p:nvSpPr>
        <p:spPr bwMode="auto">
          <a:xfrm>
            <a:off x="755650" y="1844675"/>
            <a:ext cx="7705725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Breuk Breuk::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operator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+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(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Breuk&amp; rechts)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Breuk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hulpje(*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this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hulpje += rechts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return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hulpje;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}</a:t>
            </a:r>
          </a:p>
        </p:txBody>
      </p:sp>
      <p:pic>
        <p:nvPicPr>
          <p:cNvPr id="64518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0"/>
            <a:ext cx="1152525" cy="1054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54343" name="Text Box 7"/>
          <p:cNvSpPr txBox="1">
            <a:spLocks noChangeArrowheads="1"/>
          </p:cNvSpPr>
          <p:nvPr/>
        </p:nvSpPr>
        <p:spPr bwMode="auto">
          <a:xfrm>
            <a:off x="684213" y="3500438"/>
            <a:ext cx="8352283" cy="15388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Breuk&amp; Breuk::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operator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+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(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Breuk&amp; rechts)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Breuk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hulpje(*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this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hulpje += rechts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return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hulpje;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}</a:t>
            </a:r>
          </a:p>
        </p:txBody>
      </p:sp>
      <p:sp>
        <p:nvSpPr>
          <p:cNvPr id="654344" name="Text Box 8"/>
          <p:cNvSpPr txBox="1">
            <a:spLocks noChangeArrowheads="1"/>
          </p:cNvSpPr>
          <p:nvPr/>
        </p:nvSpPr>
        <p:spPr bwMode="auto">
          <a:xfrm>
            <a:off x="684213" y="5157788"/>
            <a:ext cx="8281193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Breuk&amp; Breuk::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operator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+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(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Breuk&amp; rechts)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*</a:t>
            </a:r>
            <a:r>
              <a:rPr lang="nl-NL" sz="2000" dirty="0" err="1" smtClean="0">
                <a:solidFill>
                  <a:srgbClr val="0000FF"/>
                </a:solidFill>
                <a:latin typeface="Consolas"/>
              </a:rPr>
              <a:t>this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+= rechts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return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*</a:t>
            </a:r>
            <a:r>
              <a:rPr lang="nl-NL" sz="2000" dirty="0" err="1">
                <a:solidFill>
                  <a:schemeClr val="tx1"/>
                </a:solidFill>
                <a:latin typeface="Consolas"/>
              </a:rPr>
              <a:t>this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}</a:t>
            </a:r>
          </a:p>
        </p:txBody>
      </p:sp>
      <p:sp>
        <p:nvSpPr>
          <p:cNvPr id="654346" name="Text Box 10"/>
          <p:cNvSpPr txBox="1">
            <a:spLocks noChangeArrowheads="1"/>
          </p:cNvSpPr>
          <p:nvPr/>
        </p:nvSpPr>
        <p:spPr bwMode="auto">
          <a:xfrm>
            <a:off x="5220072" y="2226274"/>
            <a:ext cx="3535493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rgbClr val="008000"/>
                </a:solidFill>
                <a:latin typeface="Consolas"/>
              </a:rPr>
              <a:t>// Hint</a:t>
            </a:r>
            <a:r>
              <a:rPr lang="nl-NL" sz="2000" dirty="0">
                <a:solidFill>
                  <a:srgbClr val="008000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err="1">
                <a:latin typeface="Consolas"/>
              </a:rPr>
              <a:t>const</a:t>
            </a:r>
            <a:r>
              <a:rPr lang="nl-NL" sz="2000" dirty="0"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Breuk kwart(1, 4);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Breuk b(2, 3), c;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c = kwart + b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</a:t>
            </a:r>
          </a:p>
        </p:txBody>
      </p:sp>
      <p:sp>
        <p:nvSpPr>
          <p:cNvPr id="654348" name="AutoShape 12"/>
          <p:cNvSpPr>
            <a:spLocks noChangeArrowheads="1"/>
          </p:cNvSpPr>
          <p:nvPr/>
        </p:nvSpPr>
        <p:spPr bwMode="auto">
          <a:xfrm>
            <a:off x="6731794" y="2282825"/>
            <a:ext cx="2233612" cy="647700"/>
          </a:xfrm>
          <a:prstGeom prst="wedgeRoundRectCallout">
            <a:avLst>
              <a:gd name="adj1" fmla="val -8117"/>
              <a:gd name="adj2" fmla="val -85255"/>
              <a:gd name="adj3" fmla="val 16667"/>
            </a:avLst>
          </a:prstGeom>
          <a:solidFill>
            <a:srgbClr val="FFFF00"/>
          </a:solidFill>
          <a:ln w="28575" algn="ctr">
            <a:solidFill>
              <a:schemeClr val="tx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 err="1">
                <a:solidFill>
                  <a:srgbClr val="008000"/>
                </a:solidFill>
                <a:latin typeface="Calibri" pitchFamily="34" charset="0"/>
              </a:rPr>
              <a:t>const</a:t>
            </a:r>
            <a:r>
              <a:rPr lang="nl-NL" sz="2400" dirty="0">
                <a:solidFill>
                  <a:srgbClr val="008000"/>
                </a:solidFill>
                <a:latin typeface="Calibri" pitchFamily="34" charset="0"/>
              </a:rPr>
              <a:t> </a:t>
            </a:r>
            <a:r>
              <a:rPr lang="nl-NL" sz="2400" dirty="0">
                <a:solidFill>
                  <a:schemeClr val="tx1"/>
                </a:solidFill>
                <a:latin typeface="Calibri" pitchFamily="34" charset="0"/>
              </a:rPr>
              <a:t>vergeten!</a:t>
            </a:r>
          </a:p>
        </p:txBody>
      </p:sp>
      <p:sp>
        <p:nvSpPr>
          <p:cNvPr id="654349" name="AutoShape 13"/>
          <p:cNvSpPr>
            <a:spLocks noChangeArrowheads="1"/>
          </p:cNvSpPr>
          <p:nvPr/>
        </p:nvSpPr>
        <p:spPr bwMode="auto">
          <a:xfrm>
            <a:off x="5003800" y="4076700"/>
            <a:ext cx="3455988" cy="865188"/>
          </a:xfrm>
          <a:prstGeom prst="wedgeRoundRectCallout">
            <a:avLst>
              <a:gd name="adj1" fmla="val -120704"/>
              <a:gd name="adj2" fmla="val -88887"/>
              <a:gd name="adj3" fmla="val 16667"/>
            </a:avLst>
          </a:prstGeom>
          <a:solidFill>
            <a:srgbClr val="FFFF00"/>
          </a:solidFill>
          <a:ln w="28575" algn="ctr">
            <a:solidFill>
              <a:schemeClr val="tx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solidFill>
                  <a:schemeClr val="tx1"/>
                </a:solidFill>
                <a:latin typeface="Calibri" pitchFamily="34" charset="0"/>
              </a:rPr>
              <a:t>Return andere naam voor een “</a:t>
            </a:r>
            <a:r>
              <a:rPr lang="nl-NL" sz="2400" dirty="0">
                <a:solidFill>
                  <a:schemeClr val="tx2"/>
                </a:solidFill>
                <a:latin typeface="Calibri" pitchFamily="34" charset="0"/>
              </a:rPr>
              <a:t>dode</a:t>
            </a:r>
            <a:r>
              <a:rPr lang="nl-NL" sz="2400" dirty="0">
                <a:solidFill>
                  <a:schemeClr val="tx1"/>
                </a:solidFill>
                <a:latin typeface="Calibri" pitchFamily="34" charset="0"/>
              </a:rPr>
              <a:t>” variabele!</a:t>
            </a:r>
          </a:p>
        </p:txBody>
      </p:sp>
      <p:sp>
        <p:nvSpPr>
          <p:cNvPr id="654350" name="AutoShape 14"/>
          <p:cNvSpPr>
            <a:spLocks noChangeArrowheads="1"/>
          </p:cNvSpPr>
          <p:nvPr/>
        </p:nvSpPr>
        <p:spPr bwMode="auto">
          <a:xfrm>
            <a:off x="4427538" y="5805488"/>
            <a:ext cx="2592387" cy="719137"/>
          </a:xfrm>
          <a:prstGeom prst="wedgeRoundRectCallout">
            <a:avLst>
              <a:gd name="adj1" fmla="val -79046"/>
              <a:gd name="adj2" fmla="val -63341"/>
              <a:gd name="adj3" fmla="val 16667"/>
            </a:avLst>
          </a:prstGeom>
          <a:solidFill>
            <a:srgbClr val="FFFF00"/>
          </a:solidFill>
          <a:ln w="28575" algn="ctr">
            <a:solidFill>
              <a:schemeClr val="tx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solidFill>
                  <a:schemeClr val="tx1"/>
                </a:solidFill>
                <a:latin typeface="Calibri" pitchFamily="34" charset="0"/>
              </a:rPr>
              <a:t>Receiver mag </a:t>
            </a:r>
            <a:r>
              <a:rPr lang="nl-NL" sz="2400" dirty="0">
                <a:solidFill>
                  <a:schemeClr val="tx2"/>
                </a:solidFill>
                <a:latin typeface="Calibri" pitchFamily="34" charset="0"/>
              </a:rPr>
              <a:t>niet</a:t>
            </a:r>
            <a:r>
              <a:rPr lang="nl-NL" sz="2400" dirty="0">
                <a:solidFill>
                  <a:schemeClr val="tx1"/>
                </a:solidFill>
                <a:latin typeface="Calibri" pitchFamily="34" charset="0"/>
              </a:rPr>
              <a:t> veranderen!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43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" dur="500" fill="hold"/>
                                        <p:tgtEl>
                                          <p:spTgt spid="65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500" fill="hold"/>
                                        <p:tgtEl>
                                          <p:spTgt spid="65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2" dur="500" fill="hold"/>
                                        <p:tgtEl>
                                          <p:spTgt spid="65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" dur="500" fill="hold"/>
                                        <p:tgtEl>
                                          <p:spTgt spid="65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6" dur="500" fill="hold"/>
                                        <p:tgtEl>
                                          <p:spTgt spid="65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8" dur="500" fill="hold"/>
                                        <p:tgtEl>
                                          <p:spTgt spid="65434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43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43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43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43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43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43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43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43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4" dur="500" fill="hold"/>
                                        <p:tgtEl>
                                          <p:spTgt spid="6543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6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6" dur="500" fill="hold"/>
                                        <p:tgtEl>
                                          <p:spTgt spid="6543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67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8" dur="500" fill="hold"/>
                                        <p:tgtEl>
                                          <p:spTgt spid="6543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69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0" dur="500" fill="hold"/>
                                        <p:tgtEl>
                                          <p:spTgt spid="6543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1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2" dur="500" fill="hold"/>
                                        <p:tgtEl>
                                          <p:spTgt spid="6543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4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4339" grpId="0" build="allAtOnce"/>
      <p:bldP spid="654343" grpId="0" build="allAtOnce"/>
      <p:bldP spid="654346" grpId="0"/>
      <p:bldP spid="654346" grpId="1"/>
      <p:bldP spid="654348" grpId="0" animBg="1"/>
      <p:bldP spid="654348" grpId="1" animBg="1"/>
      <p:bldP spid="654349" grpId="0" animBg="1"/>
      <p:bldP spid="654349" grpId="1" animBg="1"/>
      <p:bldP spid="654350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ijdelijke aanduiding voor dianumm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A53CBDC1-2D9A-467C-A412-D98A0A8F1EB9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64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6553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>
                <a:latin typeface="Consolas"/>
              </a:rPr>
              <a:t>Breuk::operator+</a:t>
            </a:r>
            <a:r>
              <a:rPr lang="nl-NL" dirty="0" smtClean="0"/>
              <a:t> probleem</a:t>
            </a:r>
            <a:r>
              <a:rPr lang="nl-NL" dirty="0" smtClean="0">
                <a:solidFill>
                  <a:schemeClr val="tx2"/>
                </a:solidFill>
              </a:rPr>
              <a:t>!</a:t>
            </a:r>
          </a:p>
        </p:txBody>
      </p:sp>
      <p:sp>
        <p:nvSpPr>
          <p:cNvPr id="657412" name="Text Box 4"/>
          <p:cNvSpPr txBox="1">
            <a:spLocks noChangeArrowheads="1"/>
          </p:cNvSpPr>
          <p:nvPr/>
        </p:nvSpPr>
        <p:spPr bwMode="auto">
          <a:xfrm>
            <a:off x="323850" y="1412875"/>
            <a:ext cx="2989263" cy="3352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Breuk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a, b;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 b = a </a:t>
            </a:r>
            <a:r>
              <a:rPr lang="en-US" sz="2000" b="1" dirty="0" smtClean="0">
                <a:solidFill>
                  <a:schemeClr val="tx1"/>
                </a:solidFill>
                <a:latin typeface="Consolas"/>
              </a:rPr>
              <a:t>+</a:t>
            </a:r>
            <a:r>
              <a:rPr lang="en-US" sz="2000" dirty="0" smtClean="0">
                <a:latin typeface="Consolas"/>
              </a:rPr>
              <a:t> 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5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 b = 5 </a:t>
            </a:r>
            <a:r>
              <a:rPr lang="en-US" sz="2000" b="1" dirty="0" smtClean="0">
                <a:solidFill>
                  <a:schemeClr val="tx1"/>
                </a:solidFill>
                <a:latin typeface="Consolas"/>
              </a:rPr>
              <a:t>+</a:t>
            </a:r>
            <a:r>
              <a:rPr lang="en-US" sz="2000" dirty="0" smtClean="0">
                <a:latin typeface="Consolas"/>
              </a:rPr>
              <a:t> 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a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chemeClr val="tx1"/>
                </a:solidFill>
                <a:latin typeface="Consolas"/>
              </a:rPr>
              <a:t>}</a:t>
            </a:r>
            <a:endParaRPr lang="nl-NL" sz="2000" dirty="0">
              <a:solidFill>
                <a:schemeClr val="tx1"/>
              </a:solidFill>
              <a:latin typeface="Consolas"/>
            </a:endParaRPr>
          </a:p>
        </p:txBody>
      </p:sp>
      <p:sp>
        <p:nvSpPr>
          <p:cNvPr id="657413" name="AutoShape 5"/>
          <p:cNvSpPr>
            <a:spLocks noChangeArrowheads="1"/>
          </p:cNvSpPr>
          <p:nvPr/>
        </p:nvSpPr>
        <p:spPr bwMode="auto">
          <a:xfrm>
            <a:off x="2339975" y="1916113"/>
            <a:ext cx="6121400" cy="936625"/>
          </a:xfrm>
          <a:prstGeom prst="cloudCallout">
            <a:avLst>
              <a:gd name="adj1" fmla="val -49658"/>
              <a:gd name="adj2" fmla="val 76153"/>
            </a:avLst>
          </a:prstGeom>
          <a:noFill/>
          <a:ln w="28575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err="1">
                <a:solidFill>
                  <a:schemeClr val="tx1"/>
                </a:solidFill>
                <a:latin typeface="Consolas"/>
              </a:rPr>
              <a:t>b.</a:t>
            </a:r>
            <a:r>
              <a:rPr lang="nl-NL" sz="2000" dirty="0" err="1">
                <a:latin typeface="Consolas"/>
              </a:rPr>
              <a:t>operator</a:t>
            </a:r>
            <a:r>
              <a:rPr lang="nl-NL" sz="2000" dirty="0">
                <a:latin typeface="Consolas"/>
              </a:rPr>
              <a:t>=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</a:t>
            </a:r>
            <a:r>
              <a:rPr lang="nl-NL" sz="2000" dirty="0" err="1">
                <a:solidFill>
                  <a:schemeClr val="tx1"/>
                </a:solidFill>
                <a:latin typeface="Consolas"/>
              </a:rPr>
              <a:t>a.</a:t>
            </a:r>
            <a:r>
              <a:rPr lang="nl-NL" sz="2000" dirty="0" err="1">
                <a:latin typeface="Consolas"/>
              </a:rPr>
              <a:t>operator</a:t>
            </a:r>
            <a:r>
              <a:rPr lang="nl-NL" sz="2000" dirty="0">
                <a:latin typeface="Consolas"/>
              </a:rPr>
              <a:t>+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(5));</a:t>
            </a:r>
          </a:p>
        </p:txBody>
      </p:sp>
      <p:sp>
        <p:nvSpPr>
          <p:cNvPr id="657417" name="AutoShape 9"/>
          <p:cNvSpPr>
            <a:spLocks noChangeArrowheads="1"/>
          </p:cNvSpPr>
          <p:nvPr/>
        </p:nvSpPr>
        <p:spPr bwMode="auto">
          <a:xfrm>
            <a:off x="6443663" y="1196975"/>
            <a:ext cx="2376487" cy="863600"/>
          </a:xfrm>
          <a:prstGeom prst="cloudCallout">
            <a:avLst>
              <a:gd name="adj1" fmla="val -39433"/>
              <a:gd name="adj2" fmla="val 65696"/>
            </a:avLst>
          </a:prstGeom>
          <a:solidFill>
            <a:schemeClr val="bg1"/>
          </a:solidFill>
          <a:ln w="28575">
            <a:solidFill>
              <a:schemeClr val="accent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Breuk(5)</a:t>
            </a:r>
          </a:p>
        </p:txBody>
      </p:sp>
      <p:sp>
        <p:nvSpPr>
          <p:cNvPr id="657418" name="AutoShape 10"/>
          <p:cNvSpPr>
            <a:spLocks noChangeArrowheads="1"/>
          </p:cNvSpPr>
          <p:nvPr/>
        </p:nvSpPr>
        <p:spPr bwMode="auto">
          <a:xfrm>
            <a:off x="2411413" y="3141663"/>
            <a:ext cx="6121400" cy="936625"/>
          </a:xfrm>
          <a:prstGeom prst="cloudCallout">
            <a:avLst>
              <a:gd name="adj1" fmla="val -51358"/>
              <a:gd name="adj2" fmla="val 74842"/>
            </a:avLst>
          </a:prstGeom>
          <a:noFill/>
          <a:ln w="28575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err="1">
                <a:solidFill>
                  <a:schemeClr val="tx1"/>
                </a:solidFill>
                <a:latin typeface="Consolas"/>
              </a:rPr>
              <a:t>b.</a:t>
            </a:r>
            <a:r>
              <a:rPr lang="nl-NL" sz="2000" dirty="0" err="1">
                <a:latin typeface="Consolas"/>
              </a:rPr>
              <a:t>operator</a:t>
            </a:r>
            <a:r>
              <a:rPr lang="nl-NL" sz="2000" dirty="0">
                <a:latin typeface="Consolas"/>
              </a:rPr>
              <a:t>=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(5.</a:t>
            </a:r>
            <a:r>
              <a:rPr lang="nl-NL" sz="2000" dirty="0">
                <a:latin typeface="Consolas"/>
              </a:rPr>
              <a:t>operator+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(a));</a:t>
            </a:r>
          </a:p>
        </p:txBody>
      </p:sp>
      <p:sp>
        <p:nvSpPr>
          <p:cNvPr id="657419" name="AutoShape 11"/>
          <p:cNvSpPr>
            <a:spLocks noChangeArrowheads="1"/>
          </p:cNvSpPr>
          <p:nvPr/>
        </p:nvSpPr>
        <p:spPr bwMode="auto">
          <a:xfrm>
            <a:off x="900113" y="4508500"/>
            <a:ext cx="1223962" cy="936625"/>
          </a:xfrm>
          <a:prstGeom prst="lightningBolt">
            <a:avLst/>
          </a:prstGeom>
          <a:solidFill>
            <a:schemeClr val="tx2"/>
          </a:solidFill>
          <a:ln w="2857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chemeClr val="tx2"/>
              </a:solidFill>
              <a:latin typeface="Calibri" pitchFamily="34" charset="0"/>
            </a:endParaRPr>
          </a:p>
        </p:txBody>
      </p:sp>
      <p:sp>
        <p:nvSpPr>
          <p:cNvPr id="657420" name="Text Box 12"/>
          <p:cNvSpPr txBox="1">
            <a:spLocks noChangeArrowheads="1"/>
          </p:cNvSpPr>
          <p:nvPr/>
        </p:nvSpPr>
        <p:spPr bwMode="auto">
          <a:xfrm>
            <a:off x="2268538" y="4724400"/>
            <a:ext cx="5903862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latin typeface="Calibri" pitchFamily="34" charset="0"/>
              </a:rPr>
              <a:t>Microsoft </a:t>
            </a:r>
            <a:r>
              <a:rPr lang="nl-NL" sz="2000" dirty="0">
                <a:solidFill>
                  <a:schemeClr val="tx2"/>
                </a:solidFill>
                <a:latin typeface="Calibri" pitchFamily="34" charset="0"/>
              </a:rPr>
              <a:t>error</a:t>
            </a:r>
            <a:r>
              <a:rPr lang="nl-NL" sz="2000" dirty="0">
                <a:latin typeface="Calibri" pitchFamily="34" charset="0"/>
              </a:rPr>
              <a:t>: </a:t>
            </a:r>
            <a:r>
              <a:rPr lang="en-US" sz="2000" dirty="0">
                <a:latin typeface="Calibri" pitchFamily="34" charset="0"/>
              </a:rPr>
              <a:t>binary '</a:t>
            </a:r>
            <a:r>
              <a:rPr lang="en-US" sz="2000" dirty="0">
                <a:latin typeface="Consolas"/>
              </a:rPr>
              <a:t>+</a:t>
            </a:r>
            <a:r>
              <a:rPr lang="en-US" sz="2000" dirty="0">
                <a:latin typeface="Calibri" pitchFamily="34" charset="0"/>
              </a:rPr>
              <a:t>' : no global operator found which takes type '</a:t>
            </a:r>
            <a:r>
              <a:rPr lang="en-US" sz="2000" dirty="0" err="1">
                <a:solidFill>
                  <a:srgbClr val="0000FF"/>
                </a:solidFill>
                <a:latin typeface="Consolas"/>
              </a:rPr>
              <a:t>Breuk</a:t>
            </a:r>
            <a:r>
              <a:rPr lang="en-US" sz="2000" dirty="0">
                <a:latin typeface="Calibri" pitchFamily="34" charset="0"/>
              </a:rPr>
              <a:t>'</a:t>
            </a:r>
            <a:r>
              <a:rPr lang="nl-NL" sz="2000" dirty="0">
                <a:latin typeface="Calibri" pitchFamily="34" charset="0"/>
              </a:rPr>
              <a:t>.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latin typeface="Calibri" pitchFamily="34" charset="0"/>
              </a:rPr>
              <a:t>GNU </a:t>
            </a:r>
            <a:r>
              <a:rPr lang="nl-NL" sz="2000" dirty="0" err="1">
                <a:latin typeface="Calibri" pitchFamily="34" charset="0"/>
              </a:rPr>
              <a:t>gcc</a:t>
            </a:r>
            <a:r>
              <a:rPr lang="nl-NL" sz="2000" dirty="0">
                <a:latin typeface="Calibri" pitchFamily="34" charset="0"/>
              </a:rPr>
              <a:t> </a:t>
            </a:r>
            <a:r>
              <a:rPr lang="nl-NL" sz="2000" dirty="0">
                <a:solidFill>
                  <a:schemeClr val="tx2"/>
                </a:solidFill>
                <a:latin typeface="Calibri" pitchFamily="34" charset="0"/>
              </a:rPr>
              <a:t>error</a:t>
            </a:r>
            <a:r>
              <a:rPr lang="nl-NL" sz="2000" dirty="0">
                <a:latin typeface="Calibri" pitchFamily="34" charset="0"/>
              </a:rPr>
              <a:t>: No match </a:t>
            </a:r>
            <a:r>
              <a:rPr lang="nl-NL" sz="2000" dirty="0" err="1">
                <a:latin typeface="Calibri" pitchFamily="34" charset="0"/>
              </a:rPr>
              <a:t>for</a:t>
            </a:r>
            <a:r>
              <a:rPr lang="nl-NL" sz="2000" dirty="0">
                <a:latin typeface="Calibri" pitchFamily="34" charset="0"/>
              </a:rPr>
              <a:t> '</a:t>
            </a:r>
            <a:r>
              <a:rPr lang="nl-NL" sz="2000" dirty="0">
                <a:latin typeface="Consolas"/>
              </a:rPr>
              <a:t>operator+</a:t>
            </a:r>
            <a:r>
              <a:rPr lang="nl-NL" sz="2000" dirty="0">
                <a:latin typeface="Calibri" pitchFamily="34" charset="0"/>
              </a:rPr>
              <a:t>' in </a:t>
            </a:r>
            <a:r>
              <a:rPr lang="nl-NL" sz="2000" dirty="0" smtClean="0">
                <a:latin typeface="Calibri" pitchFamily="34" charset="0"/>
              </a:rPr>
              <a:t>'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5 + a</a:t>
            </a:r>
            <a:r>
              <a:rPr lang="nl-NL" sz="2000" dirty="0">
                <a:latin typeface="Calibri" pitchFamily="34" charset="0"/>
              </a:rPr>
              <a:t>'. </a:t>
            </a:r>
          </a:p>
        </p:txBody>
      </p:sp>
      <p:sp>
        <p:nvSpPr>
          <p:cNvPr id="657421" name="Text Box 13"/>
          <p:cNvSpPr txBox="1">
            <a:spLocks noChangeArrowheads="1"/>
          </p:cNvSpPr>
          <p:nvPr/>
        </p:nvSpPr>
        <p:spPr bwMode="auto">
          <a:xfrm>
            <a:off x="5508625" y="5734050"/>
            <a:ext cx="1871663" cy="369332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alibri" pitchFamily="34" charset="0"/>
              </a:rPr>
              <a:t>Oplossing?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500" fill="hold"/>
                                        <p:tgtEl>
                                          <p:spTgt spid="6574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8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500" fill="hold"/>
                                        <p:tgtEl>
                                          <p:spTgt spid="6574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7413" grpId="0" animBg="1"/>
      <p:bldP spid="657417" grpId="0" animBg="1"/>
      <p:bldP spid="657418" grpId="0" animBg="1"/>
      <p:bldP spid="657419" grpId="0" animBg="1"/>
      <p:bldP spid="657420" grpId="0"/>
      <p:bldP spid="657421" grpId="0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E44B5E9E-0F61-485B-8F52-760384D05CD9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65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6656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Globale </a:t>
            </a:r>
            <a:r>
              <a:rPr lang="nl-NL" dirty="0" smtClean="0">
                <a:latin typeface="Consolas"/>
              </a:rPr>
              <a:t>operator+</a:t>
            </a:r>
            <a:r>
              <a:rPr lang="nl-NL" dirty="0" smtClean="0"/>
              <a:t> </a:t>
            </a:r>
            <a:r>
              <a:rPr lang="nl-NL" dirty="0" err="1" smtClean="0"/>
              <a:t>overloading</a:t>
            </a:r>
            <a:endParaRPr lang="nl-NL" dirty="0" smtClean="0"/>
          </a:p>
        </p:txBody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8775" y="1268413"/>
            <a:ext cx="8421688" cy="1008062"/>
          </a:xfrm>
        </p:spPr>
        <p:txBody>
          <a:bodyPr/>
          <a:lstStyle/>
          <a:p>
            <a:r>
              <a:rPr lang="nl-NL" dirty="0" smtClean="0"/>
              <a:t>Je kunt de globale </a:t>
            </a:r>
            <a:r>
              <a:rPr lang="nl-NL" dirty="0" smtClean="0">
                <a:latin typeface="Consolas"/>
              </a:rPr>
              <a:t>operator+</a:t>
            </a:r>
            <a:r>
              <a:rPr lang="nl-NL" dirty="0" smtClean="0"/>
              <a:t> </a:t>
            </a:r>
            <a:r>
              <a:rPr lang="nl-NL" dirty="0" err="1" smtClean="0"/>
              <a:t>overloaden</a:t>
            </a:r>
            <a:r>
              <a:rPr lang="nl-NL" dirty="0" smtClean="0"/>
              <a:t>.</a:t>
            </a:r>
          </a:p>
        </p:txBody>
      </p:sp>
      <p:sp>
        <p:nvSpPr>
          <p:cNvPr id="66565" name="Text Box 4"/>
          <p:cNvSpPr txBox="1">
            <a:spLocks noChangeArrowheads="1"/>
          </p:cNvSpPr>
          <p:nvPr/>
        </p:nvSpPr>
        <p:spPr bwMode="auto">
          <a:xfrm>
            <a:off x="395288" y="1844675"/>
            <a:ext cx="8424862" cy="487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Breuk {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rgbClr val="008000"/>
                </a:solidFill>
                <a:latin typeface="Consolas"/>
              </a:rPr>
              <a:t>// ...</a:t>
            </a:r>
            <a:endParaRPr lang="nl-NL" sz="2000" dirty="0">
              <a:solidFill>
                <a:srgbClr val="008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Breuk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&amp; 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operator+=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</a:t>
            </a:r>
            <a:r>
              <a:rPr lang="nl-NL" sz="2000" dirty="0" err="1">
                <a:solidFill>
                  <a:schemeClr val="tx1"/>
                </a:solidFill>
                <a:latin typeface="Consolas"/>
              </a:rPr>
              <a:t>const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Breuk&amp; rechts);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b="1" dirty="0" err="1" smtClean="0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b="1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b="1" dirty="0">
                <a:solidFill>
                  <a:schemeClr val="tx1"/>
                </a:solidFill>
                <a:latin typeface="Consolas"/>
              </a:rPr>
              <a:t>Breuk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latin typeface="Consolas"/>
              </a:rPr>
              <a:t>operator+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</a:t>
            </a:r>
            <a:r>
              <a:rPr lang="nl-NL" sz="2000" b="1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b="1" dirty="0">
                <a:solidFill>
                  <a:schemeClr val="tx1"/>
                </a:solidFill>
                <a:latin typeface="Consolas"/>
              </a:rPr>
              <a:t> Breuk&amp;</a:t>
            </a:r>
            <a:r>
              <a:rPr lang="nl-NL" sz="2000" dirty="0">
                <a:solidFill>
                  <a:srgbClr val="008000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rechts) </a:t>
            </a:r>
            <a:r>
              <a:rPr lang="nl-NL" sz="2000" b="1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private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rgbClr val="008000"/>
                </a:solidFill>
                <a:latin typeface="Consolas"/>
              </a:rPr>
              <a:t>// ...</a:t>
            </a:r>
            <a:endParaRPr lang="nl-NL" sz="2000" dirty="0">
              <a:solidFill>
                <a:srgbClr val="008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};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b="1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b="1" dirty="0">
                <a:solidFill>
                  <a:schemeClr val="tx1"/>
                </a:solidFill>
                <a:latin typeface="Consolas"/>
              </a:rPr>
              <a:t> Breuk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latin typeface="Consolas"/>
              </a:rPr>
              <a:t>operator</a:t>
            </a:r>
            <a:r>
              <a:rPr lang="nl-NL" sz="2000" dirty="0" smtClean="0">
                <a:latin typeface="Consolas"/>
              </a:rPr>
              <a:t>+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(</a:t>
            </a:r>
            <a:r>
              <a:rPr lang="nl-NL" sz="2000" b="1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links, </a:t>
            </a:r>
            <a:r>
              <a:rPr lang="nl-NL" sz="2000" b="1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b="1" dirty="0">
                <a:solidFill>
                  <a:schemeClr val="tx1"/>
                </a:solidFill>
                <a:latin typeface="Consolas"/>
              </a:rPr>
              <a:t> Breuk&amp;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rechts);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b="1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b="1" dirty="0">
                <a:solidFill>
                  <a:schemeClr val="tx1"/>
                </a:solidFill>
                <a:latin typeface="Consolas"/>
              </a:rPr>
              <a:t> Breuk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latin typeface="Consolas"/>
              </a:rPr>
              <a:t>operator</a:t>
            </a:r>
            <a:r>
              <a:rPr lang="nl-NL" sz="2000" dirty="0" smtClean="0">
                <a:latin typeface="Consolas"/>
              </a:rPr>
              <a:t>+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(</a:t>
            </a:r>
            <a:r>
              <a:rPr lang="nl-NL" sz="2000" b="1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links, </a:t>
            </a:r>
            <a:r>
              <a:rPr lang="nl-NL" sz="2000" b="1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b="1" dirty="0">
                <a:solidFill>
                  <a:schemeClr val="tx1"/>
                </a:solidFill>
                <a:latin typeface="Consolas"/>
              </a:rPr>
              <a:t> Breuk&amp;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rechts)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Breuk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hulpje(links);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hulpje += rechts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return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hulpje;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}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Tijdelijke aanduiding voor dianumm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0379BA32-0280-445D-A2C2-A248E8CC5D7A}" type="slidenum">
              <a:rPr kumimoji="0" lang="en-US" sz="1600" smtClean="0">
                <a:solidFill>
                  <a:schemeClr val="tx1"/>
                </a:solidFill>
                <a:latin typeface="Calibri" pitchFamily="34" charset="0"/>
              </a:rPr>
              <a:pPr/>
              <a:t>66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6758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Fix: </a:t>
            </a:r>
            <a:r>
              <a:rPr lang="nl-NL" dirty="0" smtClean="0">
                <a:latin typeface="Consolas"/>
              </a:rPr>
              <a:t>Breuk::operator+</a:t>
            </a:r>
          </a:p>
        </p:txBody>
      </p:sp>
      <p:sp>
        <p:nvSpPr>
          <p:cNvPr id="660483" name="Text Box 3"/>
          <p:cNvSpPr txBox="1">
            <a:spLocks noChangeArrowheads="1"/>
          </p:cNvSpPr>
          <p:nvPr/>
        </p:nvSpPr>
        <p:spPr bwMode="auto">
          <a:xfrm>
            <a:off x="323850" y="1412875"/>
            <a:ext cx="2989263" cy="3352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Breuk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a, b;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 b = a </a:t>
            </a:r>
            <a:r>
              <a:rPr lang="en-US" sz="2000" b="1" dirty="0" smtClean="0">
                <a:solidFill>
                  <a:schemeClr val="tx1"/>
                </a:solidFill>
                <a:latin typeface="Consolas"/>
              </a:rPr>
              <a:t>+</a:t>
            </a:r>
            <a:r>
              <a:rPr lang="en-US" sz="2000" dirty="0" smtClean="0">
                <a:latin typeface="Consolas"/>
              </a:rPr>
              <a:t> 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5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 b = 5 </a:t>
            </a:r>
            <a:r>
              <a:rPr lang="en-US" sz="2000" b="1" dirty="0" smtClean="0">
                <a:solidFill>
                  <a:schemeClr val="tx1"/>
                </a:solidFill>
                <a:latin typeface="Consolas"/>
              </a:rPr>
              <a:t>+</a:t>
            </a:r>
            <a:r>
              <a:rPr lang="en-US" sz="2000" dirty="0" smtClean="0">
                <a:latin typeface="Consolas"/>
              </a:rPr>
              <a:t> 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a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chemeClr val="tx1"/>
                </a:solidFill>
                <a:latin typeface="Consolas"/>
              </a:rPr>
              <a:t>}</a:t>
            </a:r>
            <a:endParaRPr lang="nl-NL" sz="2000" dirty="0">
              <a:solidFill>
                <a:schemeClr val="tx1"/>
              </a:solidFill>
              <a:latin typeface="Consolas"/>
            </a:endParaRPr>
          </a:p>
        </p:txBody>
      </p:sp>
      <p:sp>
        <p:nvSpPr>
          <p:cNvPr id="660484" name="AutoShape 4"/>
          <p:cNvSpPr>
            <a:spLocks noChangeArrowheads="1"/>
          </p:cNvSpPr>
          <p:nvPr/>
        </p:nvSpPr>
        <p:spPr bwMode="auto">
          <a:xfrm>
            <a:off x="2339975" y="1916113"/>
            <a:ext cx="6121400" cy="936625"/>
          </a:xfrm>
          <a:prstGeom prst="cloudCallout">
            <a:avLst>
              <a:gd name="adj1" fmla="val -49981"/>
              <a:gd name="adj2" fmla="val 76778"/>
            </a:avLst>
          </a:prstGeom>
          <a:noFill/>
          <a:ln w="28575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err="1">
                <a:solidFill>
                  <a:schemeClr val="tx1"/>
                </a:solidFill>
                <a:latin typeface="Consolas"/>
              </a:rPr>
              <a:t>b.</a:t>
            </a:r>
            <a:r>
              <a:rPr lang="nl-NL" sz="2000" dirty="0" err="1">
                <a:latin typeface="Consolas"/>
              </a:rPr>
              <a:t>operator</a:t>
            </a:r>
            <a:r>
              <a:rPr lang="nl-NL" sz="2000" dirty="0">
                <a:latin typeface="Consolas"/>
              </a:rPr>
              <a:t>=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</a:t>
            </a:r>
            <a:r>
              <a:rPr lang="nl-NL" sz="2000" dirty="0" err="1">
                <a:solidFill>
                  <a:schemeClr val="tx1"/>
                </a:solidFill>
                <a:latin typeface="Consolas"/>
              </a:rPr>
              <a:t>a.</a:t>
            </a:r>
            <a:r>
              <a:rPr lang="nl-NL" sz="2000" dirty="0" err="1">
                <a:latin typeface="Consolas"/>
              </a:rPr>
              <a:t>operator</a:t>
            </a:r>
            <a:r>
              <a:rPr lang="nl-NL" sz="2000" dirty="0">
                <a:latin typeface="Consolas"/>
              </a:rPr>
              <a:t>+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(5));</a:t>
            </a:r>
          </a:p>
        </p:txBody>
      </p:sp>
      <p:sp>
        <p:nvSpPr>
          <p:cNvPr id="660485" name="AutoShape 5"/>
          <p:cNvSpPr>
            <a:spLocks noChangeArrowheads="1"/>
          </p:cNvSpPr>
          <p:nvPr/>
        </p:nvSpPr>
        <p:spPr bwMode="auto">
          <a:xfrm>
            <a:off x="6443663" y="1196975"/>
            <a:ext cx="2376487" cy="863600"/>
          </a:xfrm>
          <a:prstGeom prst="cloudCallout">
            <a:avLst>
              <a:gd name="adj1" fmla="val -38533"/>
              <a:gd name="adj2" fmla="val 67040"/>
            </a:avLst>
          </a:prstGeom>
          <a:solidFill>
            <a:schemeClr val="bg1"/>
          </a:solidFill>
          <a:ln w="28575">
            <a:solidFill>
              <a:schemeClr val="accent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Breuk(5)</a:t>
            </a:r>
          </a:p>
        </p:txBody>
      </p:sp>
      <p:sp>
        <p:nvSpPr>
          <p:cNvPr id="660486" name="AutoShape 6"/>
          <p:cNvSpPr>
            <a:spLocks noChangeArrowheads="1"/>
          </p:cNvSpPr>
          <p:nvPr/>
        </p:nvSpPr>
        <p:spPr bwMode="auto">
          <a:xfrm>
            <a:off x="2411412" y="3141663"/>
            <a:ext cx="6481067" cy="936625"/>
          </a:xfrm>
          <a:prstGeom prst="cloudCallout">
            <a:avLst>
              <a:gd name="adj1" fmla="val -51280"/>
              <a:gd name="adj2" fmla="val 77022"/>
            </a:avLst>
          </a:prstGeom>
          <a:noFill/>
          <a:ln w="28575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err="1">
                <a:solidFill>
                  <a:schemeClr val="tx1"/>
                </a:solidFill>
                <a:latin typeface="Consolas"/>
              </a:rPr>
              <a:t>b.</a:t>
            </a:r>
            <a:r>
              <a:rPr lang="nl-NL" sz="2000" dirty="0" err="1">
                <a:latin typeface="Consolas"/>
              </a:rPr>
              <a:t>operator</a:t>
            </a:r>
            <a:r>
              <a:rPr lang="nl-NL" sz="2000" dirty="0">
                <a:latin typeface="Consolas"/>
              </a:rPr>
              <a:t>=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</a:t>
            </a:r>
            <a:r>
              <a:rPr lang="nl-NL" sz="2000" dirty="0">
                <a:latin typeface="Consolas"/>
              </a:rPr>
              <a:t>operator+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(5, a));</a:t>
            </a:r>
          </a:p>
        </p:txBody>
      </p:sp>
      <p:sp>
        <p:nvSpPr>
          <p:cNvPr id="660489" name="Text Box 9"/>
          <p:cNvSpPr txBox="1">
            <a:spLocks noChangeArrowheads="1"/>
          </p:cNvSpPr>
          <p:nvPr/>
        </p:nvSpPr>
        <p:spPr bwMode="auto">
          <a:xfrm>
            <a:off x="4932363" y="5084763"/>
            <a:ext cx="2232025" cy="738664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alibri" pitchFamily="34" charset="0"/>
              </a:rPr>
              <a:t>Kan dit niet eenvoudiger?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500" fill="hold"/>
                                        <p:tgtEl>
                                          <p:spTgt spid="66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8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500" fill="hold"/>
                                        <p:tgtEl>
                                          <p:spTgt spid="66048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8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0484" grpId="0" animBg="1"/>
      <p:bldP spid="660485" grpId="0" animBg="1"/>
      <p:bldP spid="660486" grpId="0" animBg="1"/>
      <p:bldP spid="660489" grpId="0" animBg="1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B93F0892-3B4D-47CC-A821-78ECD16CA9B0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67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6861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Globale </a:t>
            </a:r>
            <a:r>
              <a:rPr lang="nl-NL" dirty="0" smtClean="0">
                <a:latin typeface="Consolas"/>
              </a:rPr>
              <a:t>operator+</a:t>
            </a:r>
            <a:r>
              <a:rPr lang="nl-NL" dirty="0" smtClean="0"/>
              <a:t> </a:t>
            </a:r>
            <a:r>
              <a:rPr lang="nl-NL" dirty="0" err="1" smtClean="0"/>
              <a:t>overloading</a:t>
            </a:r>
            <a:endParaRPr lang="nl-NL" dirty="0" smtClean="0"/>
          </a:p>
        </p:txBody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8775" y="1268413"/>
            <a:ext cx="8421688" cy="1008062"/>
          </a:xfrm>
        </p:spPr>
        <p:txBody>
          <a:bodyPr/>
          <a:lstStyle/>
          <a:p>
            <a:r>
              <a:rPr lang="nl-NL" smtClean="0"/>
              <a:t>Alternatief:</a:t>
            </a:r>
          </a:p>
        </p:txBody>
      </p:sp>
      <p:sp>
        <p:nvSpPr>
          <p:cNvPr id="68613" name="Text Box 4"/>
          <p:cNvSpPr txBox="1">
            <a:spLocks noChangeArrowheads="1"/>
          </p:cNvSpPr>
          <p:nvPr/>
        </p:nvSpPr>
        <p:spPr bwMode="auto">
          <a:xfrm>
            <a:off x="107504" y="1844675"/>
            <a:ext cx="9036496" cy="4616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Breuk {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rgbClr val="008000"/>
                </a:solidFill>
                <a:latin typeface="Consolas"/>
              </a:rPr>
              <a:t>// ...</a:t>
            </a:r>
            <a:endParaRPr lang="nl-NL" sz="2000" dirty="0">
              <a:solidFill>
                <a:srgbClr val="008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Breuk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&amp; 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operator+=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Breuk&amp; rechts);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private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rgbClr val="008000"/>
                </a:solidFill>
                <a:latin typeface="Consolas"/>
              </a:rPr>
              <a:t>// ...</a:t>
            </a:r>
            <a:endParaRPr lang="nl-NL" sz="2000" dirty="0">
              <a:solidFill>
                <a:srgbClr val="008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};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b="1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b="1" dirty="0">
                <a:solidFill>
                  <a:schemeClr val="tx1"/>
                </a:solidFill>
                <a:latin typeface="Consolas"/>
              </a:rPr>
              <a:t> Breuk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latin typeface="Consolas"/>
              </a:rPr>
              <a:t>operator</a:t>
            </a:r>
            <a:r>
              <a:rPr lang="nl-NL" sz="2000" dirty="0" smtClean="0">
                <a:latin typeface="Consolas"/>
              </a:rPr>
              <a:t>+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(</a:t>
            </a:r>
            <a:r>
              <a:rPr lang="nl-NL" sz="2000" b="1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b="1" dirty="0">
                <a:solidFill>
                  <a:schemeClr val="tx1"/>
                </a:solidFill>
                <a:latin typeface="Consolas"/>
              </a:rPr>
              <a:t> Breuk&amp;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links, </a:t>
            </a:r>
            <a:r>
              <a:rPr lang="nl-NL" sz="2000" b="1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b="1" dirty="0">
                <a:solidFill>
                  <a:schemeClr val="tx1"/>
                </a:solidFill>
                <a:latin typeface="Consolas"/>
              </a:rPr>
              <a:t> Breuk&amp;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rechts);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b="1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b="1" dirty="0">
                <a:solidFill>
                  <a:schemeClr val="tx1"/>
                </a:solidFill>
                <a:latin typeface="Consolas"/>
              </a:rPr>
              <a:t> Breuk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latin typeface="Consolas"/>
              </a:rPr>
              <a:t>operator</a:t>
            </a:r>
            <a:r>
              <a:rPr lang="nl-NL" sz="2000" dirty="0" smtClean="0">
                <a:latin typeface="Consolas"/>
              </a:rPr>
              <a:t>+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(</a:t>
            </a:r>
            <a:r>
              <a:rPr lang="nl-NL" sz="2000" b="1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b="1" dirty="0">
                <a:solidFill>
                  <a:schemeClr val="tx1"/>
                </a:solidFill>
                <a:latin typeface="Consolas"/>
              </a:rPr>
              <a:t> Breuk&amp;</a:t>
            </a:r>
            <a:r>
              <a:rPr lang="nl-NL" sz="2000" dirty="0"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links, </a:t>
            </a:r>
            <a:r>
              <a:rPr lang="nl-NL" sz="2000" b="1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b="1" dirty="0">
                <a:solidFill>
                  <a:schemeClr val="tx1"/>
                </a:solidFill>
                <a:latin typeface="Consolas"/>
              </a:rPr>
              <a:t> Breuk&amp;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rechts)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Breuk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hulpje(links);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hulpje += rechts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return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hulpje;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}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Tijdelijke aanduiding voor dianumm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D58306ED-DA5E-4F73-9D18-C0ECF76CA5A0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68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6963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Fix: </a:t>
            </a:r>
            <a:r>
              <a:rPr lang="nl-NL" dirty="0" smtClean="0">
                <a:latin typeface="Consolas"/>
              </a:rPr>
              <a:t>Breuk::operator+</a:t>
            </a:r>
          </a:p>
        </p:txBody>
      </p:sp>
      <p:sp>
        <p:nvSpPr>
          <p:cNvPr id="662531" name="Text Box 3"/>
          <p:cNvSpPr txBox="1">
            <a:spLocks noChangeArrowheads="1"/>
          </p:cNvSpPr>
          <p:nvPr/>
        </p:nvSpPr>
        <p:spPr bwMode="auto">
          <a:xfrm>
            <a:off x="323850" y="1412875"/>
            <a:ext cx="2989263" cy="3352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Breuk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a, b;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 b = a </a:t>
            </a:r>
            <a:r>
              <a:rPr lang="en-US" sz="2000" b="1" dirty="0" smtClean="0">
                <a:solidFill>
                  <a:schemeClr val="tx1"/>
                </a:solidFill>
                <a:latin typeface="Consolas"/>
              </a:rPr>
              <a:t>+</a:t>
            </a:r>
            <a:r>
              <a:rPr lang="en-US" sz="2000" dirty="0" smtClean="0">
                <a:latin typeface="Consolas"/>
              </a:rPr>
              <a:t> 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5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 b = 5 </a:t>
            </a:r>
            <a:r>
              <a:rPr lang="en-US" sz="2000" b="1" dirty="0" smtClean="0">
                <a:solidFill>
                  <a:schemeClr val="tx1"/>
                </a:solidFill>
                <a:latin typeface="Consolas"/>
              </a:rPr>
              <a:t>+</a:t>
            </a:r>
            <a:r>
              <a:rPr lang="en-US" sz="2000" dirty="0" smtClean="0">
                <a:latin typeface="Consolas"/>
              </a:rPr>
              <a:t> 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a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chemeClr val="tx1"/>
                </a:solidFill>
                <a:latin typeface="Consolas"/>
              </a:rPr>
              <a:t>}</a:t>
            </a:r>
            <a:endParaRPr lang="nl-NL" sz="2000" dirty="0">
              <a:solidFill>
                <a:schemeClr val="tx1"/>
              </a:solidFill>
              <a:latin typeface="Consolas"/>
            </a:endParaRPr>
          </a:p>
        </p:txBody>
      </p:sp>
      <p:sp>
        <p:nvSpPr>
          <p:cNvPr id="662532" name="AutoShape 4"/>
          <p:cNvSpPr>
            <a:spLocks noChangeArrowheads="1"/>
          </p:cNvSpPr>
          <p:nvPr/>
        </p:nvSpPr>
        <p:spPr bwMode="auto">
          <a:xfrm>
            <a:off x="2339975" y="1916113"/>
            <a:ext cx="6480174" cy="936625"/>
          </a:xfrm>
          <a:prstGeom prst="cloudCallout">
            <a:avLst>
              <a:gd name="adj1" fmla="val -50030"/>
              <a:gd name="adj2" fmla="val 76004"/>
            </a:avLst>
          </a:prstGeom>
          <a:noFill/>
          <a:ln w="28575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err="1">
                <a:solidFill>
                  <a:schemeClr val="tx1"/>
                </a:solidFill>
                <a:latin typeface="Consolas"/>
              </a:rPr>
              <a:t>b.</a:t>
            </a:r>
            <a:r>
              <a:rPr lang="nl-NL" sz="2000" dirty="0" err="1">
                <a:latin typeface="Consolas"/>
              </a:rPr>
              <a:t>operator</a:t>
            </a:r>
            <a:r>
              <a:rPr lang="nl-NL" sz="2000" dirty="0">
                <a:latin typeface="Consolas"/>
              </a:rPr>
              <a:t>=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</a:t>
            </a:r>
            <a:r>
              <a:rPr lang="nl-NL" sz="2000" dirty="0">
                <a:latin typeface="Consolas"/>
              </a:rPr>
              <a:t>operator+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(a, 5));</a:t>
            </a:r>
          </a:p>
        </p:txBody>
      </p:sp>
      <p:sp>
        <p:nvSpPr>
          <p:cNvPr id="662533" name="AutoShape 5"/>
          <p:cNvSpPr>
            <a:spLocks noChangeArrowheads="1"/>
          </p:cNvSpPr>
          <p:nvPr/>
        </p:nvSpPr>
        <p:spPr bwMode="auto">
          <a:xfrm>
            <a:off x="6443663" y="1196975"/>
            <a:ext cx="2376487" cy="863600"/>
          </a:xfrm>
          <a:prstGeom prst="cloudCallout">
            <a:avLst>
              <a:gd name="adj1" fmla="val -29091"/>
              <a:gd name="adj2" fmla="val 65961"/>
            </a:avLst>
          </a:prstGeom>
          <a:solidFill>
            <a:schemeClr val="bg1"/>
          </a:solidFill>
          <a:ln w="28575">
            <a:solidFill>
              <a:schemeClr val="accent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Breuk(5)</a:t>
            </a:r>
          </a:p>
        </p:txBody>
      </p:sp>
      <p:sp>
        <p:nvSpPr>
          <p:cNvPr id="662534" name="AutoShape 6"/>
          <p:cNvSpPr>
            <a:spLocks noChangeArrowheads="1"/>
          </p:cNvSpPr>
          <p:nvPr/>
        </p:nvSpPr>
        <p:spPr bwMode="auto">
          <a:xfrm>
            <a:off x="2411412" y="3141663"/>
            <a:ext cx="6408737" cy="936625"/>
          </a:xfrm>
          <a:prstGeom prst="cloudCallout">
            <a:avLst>
              <a:gd name="adj1" fmla="val -51516"/>
              <a:gd name="adj2" fmla="val 76320"/>
            </a:avLst>
          </a:prstGeom>
          <a:noFill/>
          <a:ln w="28575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err="1">
                <a:solidFill>
                  <a:schemeClr val="tx1"/>
                </a:solidFill>
                <a:latin typeface="Consolas"/>
              </a:rPr>
              <a:t>b.</a:t>
            </a:r>
            <a:r>
              <a:rPr lang="nl-NL" sz="2000" dirty="0" err="1">
                <a:latin typeface="Consolas"/>
              </a:rPr>
              <a:t>operator</a:t>
            </a:r>
            <a:r>
              <a:rPr lang="nl-NL" sz="2000" dirty="0">
                <a:latin typeface="Consolas"/>
              </a:rPr>
              <a:t>=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</a:t>
            </a:r>
            <a:r>
              <a:rPr lang="nl-NL" sz="2000" dirty="0">
                <a:latin typeface="Consolas"/>
              </a:rPr>
              <a:t>operator+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(5, a));</a:t>
            </a:r>
          </a:p>
        </p:txBody>
      </p:sp>
      <p:sp>
        <p:nvSpPr>
          <p:cNvPr id="662536" name="AutoShape 8"/>
          <p:cNvSpPr>
            <a:spLocks noChangeArrowheads="1"/>
          </p:cNvSpPr>
          <p:nvPr/>
        </p:nvSpPr>
        <p:spPr bwMode="auto">
          <a:xfrm>
            <a:off x="6227763" y="2420938"/>
            <a:ext cx="2376487" cy="863600"/>
          </a:xfrm>
          <a:prstGeom prst="cloudCallout">
            <a:avLst>
              <a:gd name="adj1" fmla="val -35418"/>
              <a:gd name="adj2" fmla="val 66898"/>
            </a:avLst>
          </a:prstGeom>
          <a:solidFill>
            <a:schemeClr val="bg1"/>
          </a:solidFill>
          <a:ln w="28575">
            <a:solidFill>
              <a:schemeClr val="accent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Breuk(5)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500" fill="hold"/>
                                        <p:tgtEl>
                                          <p:spTgt spid="66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8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" dur="500" fill="hold"/>
                                        <p:tgtEl>
                                          <p:spTgt spid="6625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8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2532" grpId="0" animBg="1"/>
      <p:bldP spid="662533" grpId="0" animBg="1"/>
      <p:bldP spid="662534" grpId="0" animBg="1"/>
      <p:bldP spid="662536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7C8DBDB2-68A2-44D0-9A44-830A9D120F9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69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7065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Operator== </a:t>
            </a:r>
            <a:r>
              <a:rPr lang="nl-NL" dirty="0" err="1" smtClean="0"/>
              <a:t>overloading</a:t>
            </a:r>
            <a:endParaRPr lang="nl-NL" dirty="0" smtClean="0"/>
          </a:p>
        </p:txBody>
      </p:sp>
      <p:sp>
        <p:nvSpPr>
          <p:cNvPr id="664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3789363"/>
            <a:ext cx="8421688" cy="2735262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nl-NL" sz="2400" dirty="0" smtClean="0"/>
              <a:t>Wat moet </a:t>
            </a:r>
            <a:r>
              <a:rPr lang="nl-NL" sz="2400" dirty="0" smtClean="0">
                <a:solidFill>
                  <a:schemeClr val="hlink"/>
                </a:solidFill>
                <a:latin typeface="Consolas"/>
              </a:rPr>
              <a:t>operator==</a:t>
            </a:r>
            <a:r>
              <a:rPr lang="nl-NL" sz="2400" dirty="0" smtClean="0"/>
              <a:t> eigenlijk doen?</a:t>
            </a:r>
          </a:p>
          <a:p>
            <a:pPr>
              <a:lnSpc>
                <a:spcPct val="80000"/>
              </a:lnSpc>
            </a:pPr>
            <a:r>
              <a:rPr lang="nl-NL" sz="2400" dirty="0" smtClean="0"/>
              <a:t>Waarom heb ik de globale </a:t>
            </a:r>
            <a:r>
              <a:rPr lang="nl-NL" sz="2400" dirty="0" smtClean="0">
                <a:solidFill>
                  <a:schemeClr val="hlink"/>
                </a:solidFill>
                <a:latin typeface="Consolas"/>
              </a:rPr>
              <a:t>operator==</a:t>
            </a:r>
            <a:r>
              <a:rPr lang="nl-NL" sz="2400" dirty="0" smtClean="0"/>
              <a:t> gebruikt en niet </a:t>
            </a:r>
            <a:r>
              <a:rPr lang="nl-NL" sz="2400" dirty="0" smtClean="0">
                <a:solidFill>
                  <a:schemeClr val="hlink"/>
                </a:solidFill>
                <a:latin typeface="Consolas"/>
              </a:rPr>
              <a:t>Breuk::operator==</a:t>
            </a:r>
            <a:r>
              <a:rPr lang="nl-NL" sz="2400" dirty="0" smtClean="0"/>
              <a:t> ?</a:t>
            </a:r>
          </a:p>
          <a:p>
            <a:pPr>
              <a:lnSpc>
                <a:spcPct val="80000"/>
              </a:lnSpc>
            </a:pPr>
            <a:r>
              <a:rPr lang="nl-NL" sz="2400" dirty="0" smtClean="0"/>
              <a:t>Wat moeten de </a:t>
            </a:r>
            <a:r>
              <a:rPr lang="nl-NL" sz="2400" dirty="0" smtClean="0">
                <a:solidFill>
                  <a:schemeClr val="hlink"/>
                </a:solidFill>
              </a:rPr>
              <a:t>parametertypes</a:t>
            </a:r>
            <a:r>
              <a:rPr lang="nl-NL" sz="2400" dirty="0" smtClean="0"/>
              <a:t> zijn?</a:t>
            </a:r>
          </a:p>
          <a:p>
            <a:pPr lvl="1">
              <a:lnSpc>
                <a:spcPct val="80000"/>
              </a:lnSpc>
            </a:pPr>
            <a:r>
              <a:rPr lang="nl-NL" sz="2000" dirty="0" smtClean="0">
                <a:latin typeface="Consolas"/>
              </a:rPr>
              <a:t>Breuk</a:t>
            </a:r>
            <a:r>
              <a:rPr lang="nl-NL" sz="2000" dirty="0" smtClean="0"/>
              <a:t>		</a:t>
            </a:r>
            <a:r>
              <a:rPr lang="nl-NL" sz="2000" dirty="0" smtClean="0">
                <a:solidFill>
                  <a:schemeClr val="bg1"/>
                </a:solidFill>
              </a:rPr>
              <a:t>Goed</a:t>
            </a:r>
          </a:p>
          <a:p>
            <a:pPr lvl="1">
              <a:lnSpc>
                <a:spcPct val="80000"/>
              </a:lnSpc>
            </a:pPr>
            <a:r>
              <a:rPr lang="nl-NL" sz="2000" dirty="0" err="1" smtClean="0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dirty="0" smtClean="0">
                <a:latin typeface="Consolas"/>
              </a:rPr>
              <a:t> Breuk&amp;</a:t>
            </a:r>
            <a:r>
              <a:rPr lang="nl-NL" sz="2000" dirty="0" smtClean="0"/>
              <a:t>	</a:t>
            </a:r>
            <a:r>
              <a:rPr lang="nl-NL" sz="2000" dirty="0" smtClean="0">
                <a:solidFill>
                  <a:schemeClr val="bg1"/>
                </a:solidFill>
              </a:rPr>
              <a:t>Beter! Voorkomt onnodig kopietje.</a:t>
            </a:r>
          </a:p>
          <a:p>
            <a:pPr>
              <a:lnSpc>
                <a:spcPct val="80000"/>
              </a:lnSpc>
            </a:pPr>
            <a:r>
              <a:rPr lang="nl-NL" sz="2400" dirty="0" smtClean="0"/>
              <a:t>Wat moet het </a:t>
            </a:r>
            <a:r>
              <a:rPr lang="nl-NL" sz="2400" dirty="0" smtClean="0">
                <a:solidFill>
                  <a:schemeClr val="hlink"/>
                </a:solidFill>
              </a:rPr>
              <a:t>returntype</a:t>
            </a:r>
            <a:r>
              <a:rPr lang="nl-NL" sz="2400" dirty="0" smtClean="0"/>
              <a:t> zijn?</a:t>
            </a:r>
          </a:p>
          <a:p>
            <a:pPr lvl="1">
              <a:lnSpc>
                <a:spcPct val="80000"/>
              </a:lnSpc>
            </a:pPr>
            <a:r>
              <a:rPr lang="nl-NL" sz="2000" dirty="0" err="1" smtClean="0">
                <a:solidFill>
                  <a:srgbClr val="0000FF"/>
                </a:solidFill>
                <a:latin typeface="Consolas"/>
              </a:rPr>
              <a:t>bool</a:t>
            </a:r>
            <a:r>
              <a:rPr lang="nl-NL" sz="2000" dirty="0" smtClean="0"/>
              <a:t>		Goed</a:t>
            </a:r>
          </a:p>
        </p:txBody>
      </p:sp>
      <p:sp>
        <p:nvSpPr>
          <p:cNvPr id="70661" name="Text Box 4"/>
          <p:cNvSpPr txBox="1">
            <a:spLocks noChangeArrowheads="1"/>
          </p:cNvSpPr>
          <p:nvPr/>
        </p:nvSpPr>
        <p:spPr bwMode="auto">
          <a:xfrm>
            <a:off x="323850" y="1412875"/>
            <a:ext cx="2989263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Breuk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a, b;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en-US" sz="2000" dirty="0" smtClean="0">
                <a:solidFill>
                  <a:srgbClr val="0000FF"/>
                </a:solidFill>
                <a:latin typeface="Consolas"/>
              </a:rPr>
              <a:t>if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(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a </a:t>
            </a:r>
            <a:r>
              <a:rPr lang="en-US" sz="2000" b="1" dirty="0" smtClean="0">
                <a:solidFill>
                  <a:schemeClr val="tx1"/>
                </a:solidFill>
                <a:latin typeface="Consolas"/>
              </a:rPr>
              <a:t>==</a:t>
            </a:r>
            <a:r>
              <a:rPr lang="en-US" sz="2000" dirty="0" smtClean="0">
                <a:latin typeface="Consolas"/>
              </a:rPr>
              <a:t> 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b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)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     </a:t>
            </a:r>
            <a:r>
              <a:rPr lang="en-US" sz="2000" dirty="0" smtClean="0">
                <a:solidFill>
                  <a:srgbClr val="008000"/>
                </a:solidFill>
                <a:latin typeface="Consolas"/>
              </a:rPr>
              <a:t>/* ... </a:t>
            </a:r>
            <a:r>
              <a:rPr lang="en-US" sz="2000" dirty="0">
                <a:solidFill>
                  <a:srgbClr val="008000"/>
                </a:solidFill>
                <a:latin typeface="Consolas"/>
              </a:rPr>
              <a:t>*/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chemeClr val="tx1"/>
                </a:solidFill>
                <a:latin typeface="Consolas"/>
              </a:rPr>
              <a:t>}</a:t>
            </a:r>
            <a:endParaRPr lang="nl-NL" sz="2000" dirty="0">
              <a:solidFill>
                <a:schemeClr val="tx1"/>
              </a:solidFill>
              <a:latin typeface="Consolas"/>
            </a:endParaRPr>
          </a:p>
        </p:txBody>
      </p:sp>
      <p:sp>
        <p:nvSpPr>
          <p:cNvPr id="664581" name="AutoShape 5"/>
          <p:cNvSpPr>
            <a:spLocks noChangeArrowheads="1"/>
          </p:cNvSpPr>
          <p:nvPr/>
        </p:nvSpPr>
        <p:spPr bwMode="auto">
          <a:xfrm>
            <a:off x="3419872" y="1556792"/>
            <a:ext cx="5113338" cy="936625"/>
          </a:xfrm>
          <a:prstGeom prst="cloudCallout">
            <a:avLst>
              <a:gd name="adj1" fmla="val -67186"/>
              <a:gd name="adj2" fmla="val 81635"/>
            </a:avLst>
          </a:prstGeom>
          <a:noFill/>
          <a:ln w="28575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err="1">
                <a:solidFill>
                  <a:srgbClr val="0000FF"/>
                </a:solidFill>
                <a:latin typeface="Consolas"/>
              </a:rPr>
              <a:t>if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(</a:t>
            </a:r>
            <a:r>
              <a:rPr lang="nl-NL" sz="2000" dirty="0">
                <a:latin typeface="Consolas"/>
              </a:rPr>
              <a:t>operator==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(a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, b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))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" dur="500" fill="hold"/>
                                        <p:tgtEl>
                                          <p:spTgt spid="66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8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" dur="500" fill="hold"/>
                                        <p:tgtEl>
                                          <p:spTgt spid="66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8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45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4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2" dur="500" fill="hold"/>
                                        <p:tgtEl>
                                          <p:spTgt spid="664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8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4579" grpId="0" build="p"/>
      <p:bldP spid="664581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090FB7C4-841A-47D8-A7CF-C70F65CAFA1D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70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7168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Operator== overloading</a:t>
            </a:r>
          </a:p>
        </p:txBody>
      </p:sp>
      <p:sp>
        <p:nvSpPr>
          <p:cNvPr id="7168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8775" y="1268413"/>
            <a:ext cx="8421688" cy="1008062"/>
          </a:xfrm>
        </p:spPr>
        <p:txBody>
          <a:bodyPr/>
          <a:lstStyle/>
          <a:p>
            <a:r>
              <a:rPr lang="nl-NL" dirty="0" smtClean="0"/>
              <a:t>Je kunt de globale </a:t>
            </a:r>
            <a:r>
              <a:rPr lang="nl-NL" dirty="0" smtClean="0">
                <a:latin typeface="Consolas"/>
              </a:rPr>
              <a:t>operator==</a:t>
            </a:r>
            <a:r>
              <a:rPr lang="nl-NL" dirty="0" smtClean="0"/>
              <a:t> </a:t>
            </a:r>
            <a:r>
              <a:rPr lang="nl-NL" dirty="0" err="1" smtClean="0"/>
              <a:t>overloaden</a:t>
            </a:r>
            <a:r>
              <a:rPr lang="nl-NL" dirty="0" smtClean="0"/>
              <a:t>.</a:t>
            </a:r>
          </a:p>
        </p:txBody>
      </p:sp>
      <p:sp>
        <p:nvSpPr>
          <p:cNvPr id="71685" name="Text Box 4"/>
          <p:cNvSpPr txBox="1">
            <a:spLocks noChangeArrowheads="1"/>
          </p:cNvSpPr>
          <p:nvPr/>
        </p:nvSpPr>
        <p:spPr bwMode="auto">
          <a:xfrm>
            <a:off x="395288" y="1844824"/>
            <a:ext cx="8641208" cy="4616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Breuk {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rgbClr val="008000"/>
                </a:solidFill>
                <a:latin typeface="Consolas"/>
              </a:rPr>
              <a:t>// ...</a:t>
            </a:r>
            <a:endParaRPr lang="nl-NL" sz="2000" dirty="0">
              <a:solidFill>
                <a:srgbClr val="008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teller()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noemer()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private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rgbClr val="008000"/>
                </a:solidFill>
                <a:latin typeface="Consolas"/>
              </a:rPr>
              <a:t>// ...</a:t>
            </a:r>
            <a:endParaRPr lang="nl-NL" sz="2000" dirty="0">
              <a:solidFill>
                <a:srgbClr val="008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};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b="1" dirty="0" err="1">
                <a:solidFill>
                  <a:srgbClr val="0000FF"/>
                </a:solidFill>
                <a:latin typeface="Consolas"/>
              </a:rPr>
              <a:t>bool</a:t>
            </a:r>
            <a:r>
              <a:rPr lang="nl-NL" sz="2000" dirty="0">
                <a:solidFill>
                  <a:srgbClr val="008000"/>
                </a:solidFill>
                <a:latin typeface="Consolas"/>
              </a:rPr>
              <a:t> </a:t>
            </a:r>
            <a:r>
              <a:rPr lang="nl-NL" sz="2000" dirty="0">
                <a:latin typeface="Consolas"/>
              </a:rPr>
              <a:t>operator</a:t>
            </a:r>
            <a:r>
              <a:rPr lang="nl-NL" sz="2000" dirty="0" smtClean="0">
                <a:latin typeface="Consolas"/>
              </a:rPr>
              <a:t>==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(</a:t>
            </a:r>
            <a:r>
              <a:rPr lang="nl-NL" sz="2000" b="1" dirty="0" err="1" smtClean="0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b="1" dirty="0" smtClean="0">
                <a:solidFill>
                  <a:schemeClr val="tx1"/>
                </a:solidFill>
                <a:latin typeface="Consolas"/>
              </a:rPr>
              <a:t> Breuk&amp;</a:t>
            </a:r>
            <a:r>
              <a:rPr lang="nl-NL" sz="2000" dirty="0" smtClean="0"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l, </a:t>
            </a:r>
            <a:r>
              <a:rPr lang="nl-NL" sz="2000" b="1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b="1" dirty="0">
                <a:solidFill>
                  <a:schemeClr val="tx1"/>
                </a:solidFill>
                <a:latin typeface="Consolas"/>
              </a:rPr>
              <a:t> Breuk&amp;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r);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b="1" dirty="0" err="1">
                <a:solidFill>
                  <a:srgbClr val="0000FF"/>
                </a:solidFill>
                <a:latin typeface="Consolas"/>
              </a:rPr>
              <a:t>bool</a:t>
            </a:r>
            <a:r>
              <a:rPr lang="nl-NL" sz="2000" dirty="0">
                <a:solidFill>
                  <a:srgbClr val="008000"/>
                </a:solidFill>
                <a:latin typeface="Consolas"/>
              </a:rPr>
              <a:t> </a:t>
            </a:r>
            <a:r>
              <a:rPr lang="nl-NL" sz="2000" dirty="0">
                <a:latin typeface="Consolas"/>
              </a:rPr>
              <a:t>operator</a:t>
            </a:r>
            <a:r>
              <a:rPr lang="nl-NL" sz="2000" dirty="0" smtClean="0">
                <a:latin typeface="Consolas"/>
              </a:rPr>
              <a:t>==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(</a:t>
            </a:r>
            <a:r>
              <a:rPr lang="nl-NL" sz="2000" b="1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b="1" dirty="0">
                <a:solidFill>
                  <a:schemeClr val="tx1"/>
                </a:solidFill>
                <a:latin typeface="Consolas"/>
              </a:rPr>
              <a:t> Breuk&amp;</a:t>
            </a:r>
            <a:r>
              <a:rPr lang="nl-NL" sz="2000" dirty="0"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l, </a:t>
            </a:r>
            <a:r>
              <a:rPr lang="nl-NL" sz="2000" b="1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b="1" dirty="0">
                <a:solidFill>
                  <a:schemeClr val="tx1"/>
                </a:solidFill>
                <a:latin typeface="Consolas"/>
              </a:rPr>
              <a:t> Breuk&amp;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r)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return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schemeClr val="tx1"/>
                </a:solidFill>
                <a:latin typeface="Consolas"/>
              </a:rPr>
              <a:t>l.teller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() == </a:t>
            </a: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r.teller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() &amp;&amp; </a:t>
            </a:r>
            <a:endParaRPr lang="nl-NL" sz="2000" dirty="0" smtClean="0">
              <a:solidFill>
                <a:schemeClr val="tx1"/>
              </a:solidFill>
              <a:latin typeface="Consolas"/>
            </a:endParaRPr>
          </a:p>
          <a:p>
            <a:pPr algn="r"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l.noemer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() == </a:t>
            </a: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r.noemer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}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E9F452E8-7EB2-4665-9606-F240E837611A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71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7270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>
                <a:latin typeface="Consolas"/>
              </a:rPr>
              <a:t>Breuk::operator==</a:t>
            </a:r>
          </a:p>
        </p:txBody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smtClean="0"/>
              <a:t>Waarom is de volgende implementatie </a:t>
            </a:r>
            <a:r>
              <a:rPr lang="nl-NL" dirty="0" smtClean="0">
                <a:solidFill>
                  <a:schemeClr val="tx2"/>
                </a:solidFill>
              </a:rPr>
              <a:t>niet</a:t>
            </a:r>
            <a:r>
              <a:rPr lang="nl-NL" dirty="0" smtClean="0"/>
              <a:t> juist!</a:t>
            </a:r>
          </a:p>
        </p:txBody>
      </p:sp>
      <p:pic>
        <p:nvPicPr>
          <p:cNvPr id="7270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0"/>
            <a:ext cx="1152525" cy="1054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66633" name="AutoShape 9"/>
          <p:cNvSpPr>
            <a:spLocks noChangeArrowheads="1"/>
          </p:cNvSpPr>
          <p:nvPr/>
        </p:nvSpPr>
        <p:spPr bwMode="auto">
          <a:xfrm>
            <a:off x="5922403" y="3429000"/>
            <a:ext cx="3024188" cy="936625"/>
          </a:xfrm>
          <a:prstGeom prst="wedgeRoundRectCallout">
            <a:avLst>
              <a:gd name="adj1" fmla="val 21291"/>
              <a:gd name="adj2" fmla="val 184335"/>
              <a:gd name="adj3" fmla="val 16667"/>
            </a:avLst>
          </a:prstGeom>
          <a:solidFill>
            <a:srgbClr val="FFFF00"/>
          </a:solidFill>
          <a:ln w="28575" algn="ctr">
            <a:solidFill>
              <a:schemeClr val="tx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solidFill>
                  <a:schemeClr val="tx2"/>
                </a:solidFill>
                <a:latin typeface="Calibri" pitchFamily="34" charset="0"/>
              </a:rPr>
              <a:t>Error</a:t>
            </a:r>
            <a:r>
              <a:rPr lang="nl-NL" sz="2400" dirty="0">
                <a:solidFill>
                  <a:schemeClr val="tx1"/>
                </a:solidFill>
                <a:latin typeface="Calibri" pitchFamily="34" charset="0"/>
              </a:rPr>
              <a:t>: </a:t>
            </a:r>
            <a:r>
              <a:rPr lang="nl-NL" sz="2400" dirty="0">
                <a:solidFill>
                  <a:schemeClr val="tx1"/>
                </a:solidFill>
                <a:latin typeface="Consolas"/>
              </a:rPr>
              <a:t>boven</a:t>
            </a:r>
            <a:r>
              <a:rPr lang="nl-NL" sz="2400" dirty="0">
                <a:solidFill>
                  <a:schemeClr val="tx1"/>
                </a:solidFill>
                <a:latin typeface="Calibri" pitchFamily="34" charset="0"/>
              </a:rPr>
              <a:t> en </a:t>
            </a:r>
            <a:r>
              <a:rPr lang="nl-NL" sz="2400" dirty="0">
                <a:solidFill>
                  <a:schemeClr val="tx1"/>
                </a:solidFill>
                <a:latin typeface="Consolas"/>
              </a:rPr>
              <a:t>onder</a:t>
            </a:r>
            <a:r>
              <a:rPr lang="nl-NL" sz="2400" dirty="0">
                <a:solidFill>
                  <a:schemeClr val="tx1"/>
                </a:solidFill>
                <a:latin typeface="Calibri" pitchFamily="34" charset="0"/>
              </a:rPr>
              <a:t> zijn </a:t>
            </a:r>
            <a:r>
              <a:rPr lang="nl-NL" sz="2400" dirty="0">
                <a:latin typeface="Calibri" pitchFamily="34" charset="0"/>
              </a:rPr>
              <a:t>private</a:t>
            </a:r>
            <a:r>
              <a:rPr lang="nl-NL" sz="2400" dirty="0">
                <a:solidFill>
                  <a:schemeClr val="tx1"/>
                </a:solidFill>
                <a:latin typeface="Calibri" pitchFamily="34" charset="0"/>
              </a:rPr>
              <a:t>!</a:t>
            </a:r>
          </a:p>
        </p:txBody>
      </p:sp>
      <p:sp>
        <p:nvSpPr>
          <p:cNvPr id="72711" name="Rectangle 12"/>
          <p:cNvSpPr>
            <a:spLocks noChangeArrowheads="1"/>
          </p:cNvSpPr>
          <p:nvPr/>
        </p:nvSpPr>
        <p:spPr bwMode="auto">
          <a:xfrm>
            <a:off x="755576" y="1844675"/>
            <a:ext cx="7993063" cy="426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Breuk {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rgbClr val="008000"/>
                </a:solidFill>
                <a:latin typeface="Consolas"/>
              </a:rPr>
              <a:t>// ...</a:t>
            </a:r>
            <a:endParaRPr lang="nl-NL" sz="2000" dirty="0">
              <a:solidFill>
                <a:srgbClr val="008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private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boven;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onder;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rgbClr val="008000"/>
                </a:solidFill>
                <a:latin typeface="Consolas"/>
              </a:rPr>
              <a:t>// ...</a:t>
            </a:r>
            <a:endParaRPr lang="nl-NL" sz="2000" dirty="0">
              <a:solidFill>
                <a:srgbClr val="008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};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b="1" dirty="0" err="1">
                <a:solidFill>
                  <a:srgbClr val="0000FF"/>
                </a:solidFill>
                <a:latin typeface="Consolas"/>
              </a:rPr>
              <a:t>bool</a:t>
            </a:r>
            <a:r>
              <a:rPr lang="nl-NL" sz="2000" dirty="0">
                <a:solidFill>
                  <a:srgbClr val="008000"/>
                </a:solidFill>
                <a:latin typeface="Consolas"/>
              </a:rPr>
              <a:t> </a:t>
            </a:r>
            <a:r>
              <a:rPr lang="nl-NL" sz="2000" dirty="0">
                <a:latin typeface="Consolas"/>
              </a:rPr>
              <a:t>operator</a:t>
            </a:r>
            <a:r>
              <a:rPr lang="nl-NL" sz="2000" dirty="0" smtClean="0">
                <a:latin typeface="Consolas"/>
              </a:rPr>
              <a:t>==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(</a:t>
            </a:r>
            <a:r>
              <a:rPr lang="nl-NL" sz="2000" b="1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b="1" dirty="0">
                <a:solidFill>
                  <a:schemeClr val="tx1"/>
                </a:solidFill>
                <a:latin typeface="Consolas"/>
              </a:rPr>
              <a:t> Breuk&amp;</a:t>
            </a:r>
            <a:r>
              <a:rPr lang="nl-NL" sz="2000" dirty="0"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l, </a:t>
            </a:r>
            <a:r>
              <a:rPr lang="nl-NL" sz="2000" b="1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b="1" dirty="0">
                <a:solidFill>
                  <a:schemeClr val="tx1"/>
                </a:solidFill>
                <a:latin typeface="Consolas"/>
              </a:rPr>
              <a:t> Breuk&amp;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r);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b="1" dirty="0" err="1">
                <a:solidFill>
                  <a:srgbClr val="0000FF"/>
                </a:solidFill>
                <a:latin typeface="Consolas"/>
              </a:rPr>
              <a:t>bool</a:t>
            </a:r>
            <a:r>
              <a:rPr lang="nl-NL" sz="2000" dirty="0">
                <a:solidFill>
                  <a:srgbClr val="008000"/>
                </a:solidFill>
                <a:latin typeface="Consolas"/>
              </a:rPr>
              <a:t> </a:t>
            </a:r>
            <a:r>
              <a:rPr lang="nl-NL" sz="2000" dirty="0">
                <a:latin typeface="Consolas"/>
              </a:rPr>
              <a:t>operator</a:t>
            </a:r>
            <a:r>
              <a:rPr lang="nl-NL" sz="2000" dirty="0" smtClean="0">
                <a:latin typeface="Consolas"/>
              </a:rPr>
              <a:t>==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(</a:t>
            </a:r>
            <a:r>
              <a:rPr lang="nl-NL" sz="2000" b="1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b="1" dirty="0">
                <a:solidFill>
                  <a:schemeClr val="tx1"/>
                </a:solidFill>
                <a:latin typeface="Consolas"/>
              </a:rPr>
              <a:t> Breuk&amp;</a:t>
            </a:r>
            <a:r>
              <a:rPr lang="nl-NL" sz="2000" dirty="0"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l, </a:t>
            </a:r>
            <a:r>
              <a:rPr lang="nl-NL" sz="2000" b="1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b="1" dirty="0">
                <a:solidFill>
                  <a:schemeClr val="tx1"/>
                </a:solidFill>
                <a:latin typeface="Consolas"/>
              </a:rPr>
              <a:t> Breuk&amp;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r)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return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l.boven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== </a:t>
            </a: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r.boven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&amp;&amp; </a:t>
            </a: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l.onder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== </a:t>
            </a: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r.onder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}</a:t>
            </a:r>
          </a:p>
        </p:txBody>
      </p:sp>
      <p:sp>
        <p:nvSpPr>
          <p:cNvPr id="666637" name="Text Box 13"/>
          <p:cNvSpPr txBox="1">
            <a:spLocks noChangeArrowheads="1"/>
          </p:cNvSpPr>
          <p:nvPr/>
        </p:nvSpPr>
        <p:spPr bwMode="auto">
          <a:xfrm>
            <a:off x="323528" y="6237288"/>
            <a:ext cx="8334697" cy="369332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alibri" pitchFamily="34" charset="0"/>
              </a:rPr>
              <a:t>Wat te doen als er geen teller() en noemer() memberfuncties zijn 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6633" grpId="0" animBg="1"/>
      <p:bldP spid="666637" grpId="0" animBg="1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FDB5E48-A748-4ED3-9620-09379CF704B7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72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7373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>
                <a:latin typeface="Consolas"/>
              </a:rPr>
              <a:t>Breuk::operator==</a:t>
            </a:r>
          </a:p>
        </p:txBody>
      </p:sp>
      <p:sp>
        <p:nvSpPr>
          <p:cNvPr id="7373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smtClean="0"/>
              <a:t>Friend!</a:t>
            </a:r>
          </a:p>
        </p:txBody>
      </p:sp>
      <p:sp>
        <p:nvSpPr>
          <p:cNvPr id="73733" name="Rectangle 6"/>
          <p:cNvSpPr>
            <a:spLocks noChangeArrowheads="1"/>
          </p:cNvSpPr>
          <p:nvPr/>
        </p:nvSpPr>
        <p:spPr bwMode="auto">
          <a:xfrm>
            <a:off x="755650" y="1844675"/>
            <a:ext cx="8280846" cy="4308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Breuk {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rgbClr val="008000"/>
                </a:solidFill>
                <a:latin typeface="Consolas"/>
              </a:rPr>
              <a:t>// ...</a:t>
            </a:r>
            <a:endParaRPr lang="nl-NL" sz="2000" dirty="0">
              <a:solidFill>
                <a:srgbClr val="008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private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boven;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onder;</a:t>
            </a: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rgbClr val="008000"/>
                </a:solidFill>
                <a:latin typeface="Consolas"/>
              </a:rPr>
              <a:t>// ...</a:t>
            </a:r>
            <a:endParaRPr lang="nl-NL" sz="2000" dirty="0">
              <a:solidFill>
                <a:srgbClr val="008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b="1" dirty="0" smtClean="0">
                <a:latin typeface="Consolas"/>
              </a:rPr>
              <a:t>    </a:t>
            </a:r>
            <a:r>
              <a:rPr lang="nl-NL" sz="2000" b="1" dirty="0" err="1" smtClean="0">
                <a:latin typeface="Consolas"/>
              </a:rPr>
              <a:t>friend</a:t>
            </a:r>
            <a:r>
              <a:rPr lang="nl-NL" sz="2000" dirty="0" smtClean="0">
                <a:solidFill>
                  <a:srgbClr val="008000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bool</a:t>
            </a:r>
            <a:r>
              <a:rPr lang="nl-NL" sz="2000" dirty="0">
                <a:solidFill>
                  <a:srgbClr val="008000"/>
                </a:solidFill>
                <a:latin typeface="Consolas"/>
              </a:rPr>
              <a:t> </a:t>
            </a:r>
            <a:r>
              <a:rPr lang="nl-NL" sz="2000" dirty="0">
                <a:latin typeface="Consolas"/>
              </a:rPr>
              <a:t>operator</a:t>
            </a:r>
            <a:r>
              <a:rPr lang="nl-NL" sz="2000" dirty="0" smtClean="0">
                <a:latin typeface="Consolas"/>
              </a:rPr>
              <a:t>==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(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dirty="0">
                <a:solidFill>
                  <a:srgbClr val="008000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Breuk&amp;</a:t>
            </a:r>
            <a:r>
              <a:rPr lang="nl-NL" sz="2000" dirty="0"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l,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dirty="0">
                <a:solidFill>
                  <a:srgbClr val="008000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Breuk&amp; r);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};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err="1">
                <a:solidFill>
                  <a:srgbClr val="0000FF"/>
                </a:solidFill>
                <a:latin typeface="Consolas"/>
              </a:rPr>
              <a:t>bool</a:t>
            </a:r>
            <a:r>
              <a:rPr lang="nl-NL" sz="2000" dirty="0">
                <a:solidFill>
                  <a:srgbClr val="008000"/>
                </a:solidFill>
                <a:latin typeface="Consolas"/>
              </a:rPr>
              <a:t> </a:t>
            </a:r>
            <a:r>
              <a:rPr lang="nl-NL" sz="2000" dirty="0">
                <a:latin typeface="Consolas"/>
              </a:rPr>
              <a:t>operator</a:t>
            </a:r>
            <a:r>
              <a:rPr lang="nl-NL" sz="2000" dirty="0" smtClean="0">
                <a:latin typeface="Consolas"/>
              </a:rPr>
              <a:t>==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(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dirty="0">
                <a:solidFill>
                  <a:srgbClr val="008000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Breuk&amp;</a:t>
            </a:r>
            <a:r>
              <a:rPr lang="nl-NL" sz="2000" dirty="0"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l,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dirty="0">
                <a:solidFill>
                  <a:srgbClr val="008000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Breuk&amp; r)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return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l.boven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== </a:t>
            </a: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r.boven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&amp;&amp; </a:t>
            </a: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l.onder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== </a:t>
            </a: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r.onder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}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chemeClr val="tx1"/>
              </a:solidFill>
              <a:latin typeface="Consola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7F0EA73D-784C-4349-B9E9-71D4C61ECE5A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73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7475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Friend</a:t>
            </a:r>
          </a:p>
        </p:txBody>
      </p:sp>
      <p:sp>
        <p:nvSpPr>
          <p:cNvPr id="66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smtClean="0"/>
              <a:t>Vriendschap in C++ gaat wel erg ver ...</a:t>
            </a:r>
          </a:p>
          <a:p>
            <a:endParaRPr lang="nl-NL" dirty="0" smtClean="0"/>
          </a:p>
          <a:p>
            <a:endParaRPr lang="nl-NL" dirty="0" smtClean="0"/>
          </a:p>
          <a:p>
            <a:endParaRPr lang="nl-NL" dirty="0" smtClean="0"/>
          </a:p>
          <a:p>
            <a:endParaRPr lang="nl-NL" dirty="0" smtClean="0"/>
          </a:p>
          <a:p>
            <a:endParaRPr lang="nl-NL" dirty="0" smtClean="0"/>
          </a:p>
          <a:p>
            <a:endParaRPr lang="nl-NL" dirty="0" smtClean="0"/>
          </a:p>
          <a:p>
            <a:endParaRPr lang="nl-NL" dirty="0" smtClean="0"/>
          </a:p>
          <a:p>
            <a:r>
              <a:rPr lang="nl-NL" dirty="0" smtClean="0"/>
              <a:t>Geldt bij het gebruik van </a:t>
            </a:r>
            <a:r>
              <a:rPr lang="nl-NL" dirty="0" err="1" smtClean="0"/>
              <a:t>friend</a:t>
            </a:r>
            <a:r>
              <a:rPr lang="nl-NL" dirty="0" smtClean="0"/>
              <a:t> nog steeds het principe van information </a:t>
            </a:r>
            <a:r>
              <a:rPr lang="nl-NL" dirty="0" err="1" smtClean="0"/>
              <a:t>hiding</a:t>
            </a:r>
            <a:r>
              <a:rPr lang="nl-NL" dirty="0" smtClean="0"/>
              <a:t>?</a:t>
            </a:r>
          </a:p>
        </p:txBody>
      </p:sp>
      <p:sp>
        <p:nvSpPr>
          <p:cNvPr id="668676" name="Text Box 4"/>
          <p:cNvSpPr txBox="1">
            <a:spLocks noChangeArrowheads="1"/>
          </p:cNvSpPr>
          <p:nvPr/>
        </p:nvSpPr>
        <p:spPr bwMode="auto">
          <a:xfrm>
            <a:off x="755650" y="2133600"/>
            <a:ext cx="7704138" cy="274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A friend is someone who may touch your private parts.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86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8675" grpId="0" build="p"/>
      <p:bldP spid="668676" grpId="0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A028EAF6-8DA1-4BA9-8830-7E0B37557246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74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7577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Huiswerk</a:t>
            </a:r>
            <a:r>
              <a:rPr lang="en-US" dirty="0" smtClean="0"/>
              <a:t>!</a:t>
            </a:r>
            <a:endParaRPr lang="nl-NL" dirty="0" smtClean="0"/>
          </a:p>
        </p:txBody>
      </p:sp>
      <p:sp>
        <p:nvSpPr>
          <p:cNvPr id="7578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8775" y="1268413"/>
            <a:ext cx="8605838" cy="5256212"/>
          </a:xfrm>
        </p:spPr>
        <p:txBody>
          <a:bodyPr/>
          <a:lstStyle/>
          <a:p>
            <a:r>
              <a:rPr lang="en-US" sz="2400" dirty="0" err="1" smtClean="0"/>
              <a:t>Bestudeer</a:t>
            </a:r>
            <a:r>
              <a:rPr lang="en-US" sz="2400" dirty="0" smtClean="0"/>
              <a:t> </a:t>
            </a:r>
            <a:r>
              <a:rPr lang="en-US" sz="2400" dirty="0" err="1" smtClean="0"/>
              <a:t>dictaat</a:t>
            </a:r>
            <a:r>
              <a:rPr lang="en-US" sz="2400" dirty="0" smtClean="0"/>
              <a:t> 2.21 t/m 2.27. </a:t>
            </a:r>
            <a:br>
              <a:rPr lang="en-US" sz="2400" dirty="0" smtClean="0"/>
            </a:br>
            <a:r>
              <a:rPr lang="en-US" sz="2400" dirty="0" smtClean="0"/>
              <a:t>Let op! 2.24 en 2.25 </a:t>
            </a:r>
            <a:r>
              <a:rPr lang="en-US" sz="2400" dirty="0" err="1" smtClean="0"/>
              <a:t>zijn</a:t>
            </a:r>
            <a:r>
              <a:rPr lang="en-US" sz="2400" dirty="0" smtClean="0"/>
              <a:t> </a:t>
            </a:r>
            <a:r>
              <a:rPr lang="en-US" sz="2400" dirty="0" err="1" smtClean="0"/>
              <a:t>niet</a:t>
            </a:r>
            <a:r>
              <a:rPr lang="en-US" sz="2400" dirty="0" smtClean="0"/>
              <a:t> </a:t>
            </a:r>
            <a:r>
              <a:rPr lang="en-US" sz="2400" dirty="0" err="1" smtClean="0"/>
              <a:t>behandeld</a:t>
            </a:r>
            <a:r>
              <a:rPr lang="en-US" sz="2400" dirty="0" smtClean="0"/>
              <a:t> (</a:t>
            </a:r>
            <a:r>
              <a:rPr lang="en-US" sz="2400" i="1" dirty="0" smtClean="0"/>
              <a:t>mag</a:t>
            </a:r>
            <a:r>
              <a:rPr lang="en-US" sz="2400" dirty="0" smtClean="0"/>
              <a:t> je </a:t>
            </a:r>
            <a:r>
              <a:rPr lang="en-US" sz="2400" dirty="0" err="1" smtClean="0"/>
              <a:t>overslaan</a:t>
            </a:r>
            <a:r>
              <a:rPr lang="en-US" sz="2400" dirty="0" smtClean="0"/>
              <a:t>).</a:t>
            </a:r>
          </a:p>
          <a:p>
            <a:r>
              <a:rPr lang="en-US" sz="2400" dirty="0" err="1" smtClean="0"/>
              <a:t>Maak</a:t>
            </a:r>
            <a:r>
              <a:rPr lang="en-US" sz="2400" dirty="0" smtClean="0"/>
              <a:t> </a:t>
            </a:r>
            <a:r>
              <a:rPr lang="en-US" sz="2400" dirty="0" err="1" smtClean="0"/>
              <a:t>een</a:t>
            </a:r>
            <a:r>
              <a:rPr lang="en-US" sz="2400" dirty="0" smtClean="0"/>
              <a:t> </a:t>
            </a:r>
            <a:r>
              <a:rPr lang="en-US" sz="2400" dirty="0" smtClean="0">
                <a:solidFill>
                  <a:srgbClr val="0000FF"/>
                </a:solidFill>
                <a:latin typeface="Consolas"/>
              </a:rPr>
              <a:t>operator*=</a:t>
            </a:r>
            <a:r>
              <a:rPr lang="en-US" sz="2400" dirty="0" smtClean="0"/>
              <a:t> </a:t>
            </a:r>
            <a:r>
              <a:rPr lang="en-US" sz="2400" dirty="0" err="1" smtClean="0"/>
              <a:t>voor</a:t>
            </a:r>
            <a:r>
              <a:rPr lang="en-US" sz="2400" dirty="0" smtClean="0"/>
              <a:t> </a:t>
            </a:r>
            <a:r>
              <a:rPr lang="en-US" sz="2400" dirty="0" err="1" smtClean="0">
                <a:latin typeface="Consolas"/>
              </a:rPr>
              <a:t>Breuk</a:t>
            </a:r>
            <a:r>
              <a:rPr lang="en-US" sz="2400" dirty="0" smtClean="0"/>
              <a:t>.</a:t>
            </a:r>
          </a:p>
          <a:p>
            <a:r>
              <a:rPr lang="en-US" sz="2400" dirty="0" err="1" smtClean="0"/>
              <a:t>Maak</a:t>
            </a:r>
            <a:r>
              <a:rPr lang="en-US" sz="2400" dirty="0" smtClean="0"/>
              <a:t> </a:t>
            </a:r>
            <a:r>
              <a:rPr lang="en-US" sz="2400" dirty="0" err="1" smtClean="0"/>
              <a:t>een</a:t>
            </a:r>
            <a:r>
              <a:rPr lang="en-US" sz="2400" dirty="0" smtClean="0"/>
              <a:t> </a:t>
            </a:r>
            <a:r>
              <a:rPr lang="en-US" sz="2400" dirty="0" smtClean="0">
                <a:solidFill>
                  <a:srgbClr val="0000FF"/>
                </a:solidFill>
                <a:latin typeface="Consolas"/>
              </a:rPr>
              <a:t>operator*</a:t>
            </a:r>
            <a:r>
              <a:rPr lang="en-US" sz="2400" dirty="0" smtClean="0"/>
              <a:t> </a:t>
            </a:r>
            <a:r>
              <a:rPr lang="en-US" sz="2400" dirty="0" err="1" smtClean="0"/>
              <a:t>voor</a:t>
            </a:r>
            <a:r>
              <a:rPr lang="en-US" sz="2400" dirty="0" smtClean="0"/>
              <a:t> </a:t>
            </a:r>
            <a:r>
              <a:rPr lang="en-US" sz="2400" dirty="0" err="1" smtClean="0">
                <a:latin typeface="Consolas"/>
              </a:rPr>
              <a:t>Breuk</a:t>
            </a:r>
            <a:r>
              <a:rPr lang="en-US" sz="2400" dirty="0" smtClean="0"/>
              <a:t>.</a:t>
            </a:r>
          </a:p>
          <a:p>
            <a:r>
              <a:rPr lang="en-US" sz="2400" dirty="0" err="1" smtClean="0"/>
              <a:t>Maak</a:t>
            </a:r>
            <a:r>
              <a:rPr lang="en-US" sz="2400" dirty="0" smtClean="0"/>
              <a:t> </a:t>
            </a:r>
            <a:r>
              <a:rPr lang="en-US" sz="2400" dirty="0" err="1" smtClean="0"/>
              <a:t>een</a:t>
            </a:r>
            <a:r>
              <a:rPr lang="en-US" sz="2400" dirty="0" smtClean="0"/>
              <a:t> </a:t>
            </a:r>
            <a:r>
              <a:rPr lang="en-US" sz="2400" dirty="0" smtClean="0">
                <a:solidFill>
                  <a:srgbClr val="0000FF"/>
                </a:solidFill>
                <a:latin typeface="Consolas"/>
              </a:rPr>
              <a:t>operator!=</a:t>
            </a:r>
            <a:r>
              <a:rPr lang="en-US" sz="2400" dirty="0" smtClean="0"/>
              <a:t> </a:t>
            </a:r>
            <a:r>
              <a:rPr lang="en-US" sz="2400" dirty="0" err="1" smtClean="0"/>
              <a:t>voor</a:t>
            </a:r>
            <a:r>
              <a:rPr lang="en-US" sz="2400" dirty="0" smtClean="0"/>
              <a:t> </a:t>
            </a:r>
            <a:r>
              <a:rPr lang="en-US" sz="2400" dirty="0" err="1" smtClean="0">
                <a:latin typeface="Consolas"/>
              </a:rPr>
              <a:t>Breuk</a:t>
            </a:r>
            <a:r>
              <a:rPr lang="en-US" sz="2400" dirty="0" smtClean="0"/>
              <a:t>. </a:t>
            </a:r>
          </a:p>
          <a:p>
            <a:r>
              <a:rPr lang="en-US" sz="2400" dirty="0" err="1" smtClean="0"/>
              <a:t>Maak</a:t>
            </a:r>
            <a:r>
              <a:rPr lang="en-US" sz="2400" dirty="0" smtClean="0"/>
              <a:t> </a:t>
            </a:r>
            <a:r>
              <a:rPr lang="en-US" sz="2400" dirty="0" err="1" smtClean="0"/>
              <a:t>een</a:t>
            </a:r>
            <a:r>
              <a:rPr lang="en-US" sz="2400" dirty="0" smtClean="0"/>
              <a:t> </a:t>
            </a:r>
            <a:r>
              <a:rPr lang="en-US" sz="2400" dirty="0" smtClean="0">
                <a:solidFill>
                  <a:srgbClr val="0000FF"/>
                </a:solidFill>
                <a:latin typeface="Consolas"/>
              </a:rPr>
              <a:t>operator&lt;</a:t>
            </a:r>
            <a:r>
              <a:rPr lang="en-US" sz="2400" dirty="0" smtClean="0"/>
              <a:t> </a:t>
            </a:r>
            <a:r>
              <a:rPr lang="en-US" sz="2400" dirty="0" err="1" smtClean="0"/>
              <a:t>voor</a:t>
            </a:r>
            <a:r>
              <a:rPr lang="en-US" sz="2400" dirty="0" smtClean="0"/>
              <a:t> </a:t>
            </a:r>
            <a:r>
              <a:rPr lang="en-US" sz="2400" dirty="0" err="1" smtClean="0">
                <a:latin typeface="Consolas"/>
              </a:rPr>
              <a:t>Breuk</a:t>
            </a:r>
            <a:r>
              <a:rPr lang="en-US" sz="2400" dirty="0" smtClean="0"/>
              <a:t>.</a:t>
            </a:r>
          </a:p>
          <a:p>
            <a:r>
              <a:rPr lang="en-US" sz="2400" dirty="0" err="1" smtClean="0"/>
              <a:t>Maak</a:t>
            </a:r>
            <a:r>
              <a:rPr lang="en-US" sz="2400" dirty="0" smtClean="0"/>
              <a:t> </a:t>
            </a:r>
            <a:r>
              <a:rPr lang="en-US" sz="2400" dirty="0" err="1" smtClean="0"/>
              <a:t>een</a:t>
            </a:r>
            <a:r>
              <a:rPr lang="en-US" sz="2400" dirty="0" smtClean="0"/>
              <a:t> </a:t>
            </a:r>
            <a:r>
              <a:rPr lang="en-US" sz="2400" dirty="0" smtClean="0">
                <a:solidFill>
                  <a:srgbClr val="0000FF"/>
                </a:solidFill>
                <a:latin typeface="Consolas"/>
              </a:rPr>
              <a:t>operator&lt;=</a:t>
            </a:r>
            <a:r>
              <a:rPr lang="en-US" sz="2400" dirty="0" smtClean="0"/>
              <a:t> </a:t>
            </a:r>
            <a:r>
              <a:rPr lang="en-US" sz="2400" dirty="0" err="1" smtClean="0"/>
              <a:t>voor</a:t>
            </a:r>
            <a:r>
              <a:rPr lang="en-US" sz="2400" dirty="0" smtClean="0"/>
              <a:t> </a:t>
            </a:r>
            <a:r>
              <a:rPr lang="en-US" sz="2400" dirty="0" err="1" smtClean="0">
                <a:latin typeface="Consolas"/>
              </a:rPr>
              <a:t>Breuk</a:t>
            </a:r>
            <a:r>
              <a:rPr lang="en-US" sz="2400" dirty="0" smtClean="0"/>
              <a:t>.</a:t>
            </a:r>
          </a:p>
          <a:p>
            <a:r>
              <a:rPr lang="en-US" sz="2400" dirty="0" err="1" smtClean="0"/>
              <a:t>Maak</a:t>
            </a:r>
            <a:r>
              <a:rPr lang="en-US" sz="2400" dirty="0" smtClean="0"/>
              <a:t> </a:t>
            </a:r>
            <a:r>
              <a:rPr lang="en-US" sz="2400" dirty="0" err="1" smtClean="0"/>
              <a:t>een</a:t>
            </a:r>
            <a:r>
              <a:rPr lang="en-US" sz="2400" dirty="0" smtClean="0"/>
              <a:t> </a:t>
            </a:r>
            <a:r>
              <a:rPr lang="en-US" sz="2400" dirty="0" smtClean="0">
                <a:solidFill>
                  <a:srgbClr val="0000FF"/>
                </a:solidFill>
                <a:latin typeface="Consolas"/>
              </a:rPr>
              <a:t>operator&gt;</a:t>
            </a:r>
            <a:r>
              <a:rPr lang="en-US" sz="2400" dirty="0" smtClean="0"/>
              <a:t> </a:t>
            </a:r>
            <a:r>
              <a:rPr lang="en-US" sz="2400" dirty="0" err="1" smtClean="0"/>
              <a:t>voor</a:t>
            </a:r>
            <a:r>
              <a:rPr lang="en-US" sz="2400" dirty="0" smtClean="0"/>
              <a:t> </a:t>
            </a:r>
            <a:r>
              <a:rPr lang="en-US" sz="2400" dirty="0" err="1" smtClean="0">
                <a:latin typeface="Consolas"/>
              </a:rPr>
              <a:t>Breuk</a:t>
            </a:r>
            <a:r>
              <a:rPr lang="en-US" sz="2400" dirty="0" smtClean="0"/>
              <a:t>.</a:t>
            </a:r>
          </a:p>
          <a:p>
            <a:r>
              <a:rPr lang="en-US" sz="2400" dirty="0" err="1" smtClean="0"/>
              <a:t>Maak</a:t>
            </a:r>
            <a:r>
              <a:rPr lang="en-US" sz="2400" dirty="0" smtClean="0"/>
              <a:t> </a:t>
            </a:r>
            <a:r>
              <a:rPr lang="en-US" sz="2400" dirty="0" err="1" smtClean="0"/>
              <a:t>een</a:t>
            </a:r>
            <a:r>
              <a:rPr lang="en-US" sz="2400" dirty="0" smtClean="0"/>
              <a:t> </a:t>
            </a:r>
            <a:r>
              <a:rPr lang="en-US" sz="2400" dirty="0" smtClean="0">
                <a:solidFill>
                  <a:srgbClr val="0000FF"/>
                </a:solidFill>
                <a:latin typeface="Consolas"/>
              </a:rPr>
              <a:t>operator&gt;=</a:t>
            </a:r>
            <a:r>
              <a:rPr lang="en-US" sz="2400" dirty="0" smtClean="0"/>
              <a:t> </a:t>
            </a:r>
            <a:r>
              <a:rPr lang="en-US" sz="2400" dirty="0" err="1" smtClean="0"/>
              <a:t>voor</a:t>
            </a:r>
            <a:r>
              <a:rPr lang="en-US" sz="2400" dirty="0" smtClean="0"/>
              <a:t> </a:t>
            </a:r>
            <a:r>
              <a:rPr lang="en-US" sz="2400" dirty="0" err="1" smtClean="0">
                <a:latin typeface="Consolas"/>
              </a:rPr>
              <a:t>Breuk</a:t>
            </a:r>
            <a:r>
              <a:rPr lang="en-US" sz="2400" dirty="0" smtClean="0"/>
              <a:t>.</a:t>
            </a:r>
          </a:p>
          <a:p>
            <a:endParaRPr lang="en-US" sz="2400" dirty="0" smtClean="0"/>
          </a:p>
          <a:p>
            <a:endParaRPr lang="nl-NL" sz="2400" dirty="0" smtClean="0"/>
          </a:p>
        </p:txBody>
      </p:sp>
      <p:pic>
        <p:nvPicPr>
          <p:cNvPr id="75781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47625"/>
            <a:ext cx="1395413" cy="928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5782" name="Text Box 7"/>
          <p:cNvSpPr txBox="1">
            <a:spLocks noChangeArrowheads="1"/>
          </p:cNvSpPr>
          <p:nvPr/>
        </p:nvSpPr>
        <p:spPr bwMode="auto">
          <a:xfrm>
            <a:off x="5795963" y="3213100"/>
            <a:ext cx="2447925" cy="861774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800" dirty="0">
                <a:latin typeface="Calibri" pitchFamily="34" charset="0"/>
              </a:rPr>
              <a:t>Denk aan OO “afschuiven”!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ctrTitle" sz="quarter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tx2"/>
                </a:solidFill>
              </a14:hiddenFill>
            </a:ext>
          </a:extLst>
        </p:spPr>
        <p:txBody>
          <a:bodyPr wrap="none"/>
          <a:lstStyle/>
          <a:p>
            <a:r>
              <a:rPr lang="nl-NL" dirty="0" err="1" smtClean="0"/>
              <a:t>Objectgeoriënteerd</a:t>
            </a:r>
            <a:r>
              <a:rPr lang="nl-NL" dirty="0" smtClean="0"/>
              <a:t> Programmeren in C++ </a:t>
            </a:r>
          </a:p>
        </p:txBody>
      </p:sp>
      <p:sp>
        <p:nvSpPr>
          <p:cNvPr id="76802" name="Rectangle 2"/>
          <p:cNvSpPr>
            <a:spLocks noGrp="1" noChangeArrowheads="1"/>
          </p:cNvSpPr>
          <p:nvPr>
            <p:ph type="subTitle" sz="quarter" idx="1"/>
          </p:nvPr>
        </p:nvSpPr>
        <p:spPr>
          <a:solidFill>
            <a:schemeClr val="bg1"/>
          </a:solidFill>
        </p:spPr>
        <p:txBody>
          <a:bodyPr/>
          <a:lstStyle/>
          <a:p>
            <a:r>
              <a:rPr lang="en-US" dirty="0" smtClean="0"/>
              <a:t>OGOPRG Les 7</a:t>
            </a:r>
            <a:endParaRPr lang="nl-NL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1890817A-DCE2-4CFA-AD67-33131A3923A5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76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7782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Operator&lt;&lt; overloading</a:t>
            </a:r>
          </a:p>
        </p:txBody>
      </p:sp>
      <p:sp>
        <p:nvSpPr>
          <p:cNvPr id="7782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8775" y="1268413"/>
            <a:ext cx="8421688" cy="1081087"/>
          </a:xfrm>
        </p:spPr>
        <p:txBody>
          <a:bodyPr/>
          <a:lstStyle/>
          <a:p>
            <a:r>
              <a:rPr lang="nl-NL" dirty="0" smtClean="0"/>
              <a:t>We willen breuken op dezelfde manier afdrukken als integers.</a:t>
            </a:r>
          </a:p>
          <a:p>
            <a:pPr>
              <a:buFont typeface="Wingdings" pitchFamily="2" charset="2"/>
              <a:buNone/>
            </a:pPr>
            <a:endParaRPr lang="nl-NL" dirty="0" smtClean="0"/>
          </a:p>
        </p:txBody>
      </p:sp>
      <p:sp>
        <p:nvSpPr>
          <p:cNvPr id="77829" name="Rectangle 4"/>
          <p:cNvSpPr>
            <a:spLocks noChangeArrowheads="1"/>
          </p:cNvSpPr>
          <p:nvPr/>
        </p:nvSpPr>
        <p:spPr bwMode="auto">
          <a:xfrm>
            <a:off x="684213" y="2276475"/>
            <a:ext cx="7993062" cy="426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Breuk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b(12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, -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9);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cout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&lt;&lt;</a:t>
            </a:r>
            <a:r>
              <a:rPr lang="nl-NL" sz="2000" dirty="0" smtClean="0">
                <a:latin typeface="Consolas"/>
              </a:rPr>
              <a:t> </a:t>
            </a:r>
            <a:r>
              <a:rPr lang="nl-NL" sz="20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b = </a:t>
            </a:r>
            <a:r>
              <a:rPr lang="nl-NL" sz="20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b="1" dirty="0" smtClean="0">
                <a:solidFill>
                  <a:srgbClr val="000000"/>
                </a:solidFill>
                <a:latin typeface="Consolas"/>
              </a:rPr>
              <a:t>&lt;&lt;</a:t>
            </a:r>
            <a:r>
              <a:rPr lang="nl-NL" sz="2000" dirty="0" smtClean="0">
                <a:latin typeface="Consolas"/>
              </a:rPr>
              <a:t> 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b 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&lt;&lt;</a:t>
            </a:r>
            <a:r>
              <a:rPr lang="nl-NL" sz="2000" dirty="0" smtClean="0">
                <a:latin typeface="Consolas"/>
              </a:rPr>
              <a:t> </a:t>
            </a: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endl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8000"/>
                </a:solidFill>
                <a:latin typeface="Consolas"/>
              </a:rPr>
              <a:t>// </a:t>
            </a:r>
            <a:r>
              <a:rPr lang="nl-NL" sz="2000" dirty="0" smtClean="0">
                <a:solidFill>
                  <a:srgbClr val="008000"/>
                </a:solidFill>
                <a:latin typeface="Consolas"/>
              </a:rPr>
              <a:t> ...</a:t>
            </a:r>
            <a:endParaRPr lang="nl-NL" sz="2000" dirty="0">
              <a:solidFill>
                <a:srgbClr val="008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}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chemeClr val="tx1"/>
              </a:solidFill>
              <a:latin typeface="Consolas"/>
            </a:endParaRPr>
          </a:p>
        </p:txBody>
      </p:sp>
      <p:sp>
        <p:nvSpPr>
          <p:cNvPr id="673797" name="AutoShape 5"/>
          <p:cNvSpPr>
            <a:spLocks noChangeArrowheads="1"/>
          </p:cNvSpPr>
          <p:nvPr/>
        </p:nvSpPr>
        <p:spPr bwMode="auto">
          <a:xfrm>
            <a:off x="107950" y="4005262"/>
            <a:ext cx="8856538" cy="1007914"/>
          </a:xfrm>
          <a:prstGeom prst="cloudCallout">
            <a:avLst>
              <a:gd name="adj1" fmla="val 8865"/>
              <a:gd name="adj2" fmla="val 94256"/>
            </a:avLst>
          </a:prstGeom>
          <a:noFill/>
          <a:ln w="28575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err="1">
                <a:solidFill>
                  <a:schemeClr val="tx1"/>
                </a:solidFill>
                <a:latin typeface="Consolas"/>
              </a:rPr>
              <a:t>cout.</a:t>
            </a:r>
            <a:r>
              <a:rPr lang="nl-NL" sz="2000" dirty="0" err="1">
                <a:latin typeface="Consolas"/>
              </a:rPr>
              <a:t>operator</a:t>
            </a:r>
            <a:r>
              <a:rPr lang="nl-NL" sz="2000" dirty="0">
                <a:latin typeface="Consolas"/>
              </a:rPr>
              <a:t>&lt;&lt;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"b = "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).</a:t>
            </a:r>
            <a:r>
              <a:rPr lang="nl-NL" sz="2000" dirty="0">
                <a:latin typeface="Consolas"/>
              </a:rPr>
              <a:t>operator&lt;&lt;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(b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).</a:t>
            </a:r>
          </a:p>
          <a:p>
            <a:pPr algn="r"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latin typeface="Consolas"/>
              </a:rPr>
              <a:t>operator&lt;&lt;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(</a:t>
            </a: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endl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);</a:t>
            </a:r>
            <a:endParaRPr lang="nl-NL" sz="2000" dirty="0">
              <a:solidFill>
                <a:schemeClr val="tx1"/>
              </a:solidFill>
              <a:latin typeface="Consolas"/>
            </a:endParaRPr>
          </a:p>
        </p:txBody>
      </p:sp>
      <p:sp>
        <p:nvSpPr>
          <p:cNvPr id="673798" name="AutoShape 6"/>
          <p:cNvSpPr>
            <a:spLocks noChangeArrowheads="1"/>
          </p:cNvSpPr>
          <p:nvPr/>
        </p:nvSpPr>
        <p:spPr bwMode="auto">
          <a:xfrm>
            <a:off x="2268538" y="3213100"/>
            <a:ext cx="1511300" cy="719138"/>
          </a:xfrm>
          <a:prstGeom prst="wedgeRoundRectCallout">
            <a:avLst>
              <a:gd name="adj1" fmla="val -23323"/>
              <a:gd name="adj2" fmla="val 83995"/>
              <a:gd name="adj3" fmla="val 16667"/>
            </a:avLst>
          </a:prstGeom>
          <a:solidFill>
            <a:srgbClr val="FFFF00"/>
          </a:solidFill>
          <a:ln w="28575" algn="ctr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alibri" pitchFamily="34" charset="0"/>
              </a:rPr>
              <a:t>Bestaat al!</a:t>
            </a:r>
          </a:p>
        </p:txBody>
      </p:sp>
      <p:sp>
        <p:nvSpPr>
          <p:cNvPr id="673799" name="AutoShape 7"/>
          <p:cNvSpPr>
            <a:spLocks noChangeArrowheads="1"/>
          </p:cNvSpPr>
          <p:nvPr/>
        </p:nvSpPr>
        <p:spPr bwMode="auto">
          <a:xfrm>
            <a:off x="3924300" y="3213100"/>
            <a:ext cx="1655763" cy="719138"/>
          </a:xfrm>
          <a:prstGeom prst="wedgeRoundRectCallout">
            <a:avLst>
              <a:gd name="adj1" fmla="val 33415"/>
              <a:gd name="adj2" fmla="val 83802"/>
              <a:gd name="adj3" fmla="val 16667"/>
            </a:avLst>
          </a:prstGeom>
          <a:solidFill>
            <a:srgbClr val="FFFF00"/>
          </a:solidFill>
          <a:ln w="28575" algn="ctr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alibri" pitchFamily="34" charset="0"/>
              </a:rPr>
              <a:t>Zelf maken</a:t>
            </a:r>
          </a:p>
        </p:txBody>
      </p:sp>
      <p:sp>
        <p:nvSpPr>
          <p:cNvPr id="673800" name="AutoShape 8"/>
          <p:cNvSpPr>
            <a:spLocks noChangeArrowheads="1"/>
          </p:cNvSpPr>
          <p:nvPr/>
        </p:nvSpPr>
        <p:spPr bwMode="auto">
          <a:xfrm>
            <a:off x="5724525" y="3213100"/>
            <a:ext cx="1511300" cy="719138"/>
          </a:xfrm>
          <a:prstGeom prst="wedgeRoundRectCallout">
            <a:avLst>
              <a:gd name="adj1" fmla="val -67456"/>
              <a:gd name="adj2" fmla="val 122888"/>
              <a:gd name="adj3" fmla="val 16667"/>
            </a:avLst>
          </a:prstGeom>
          <a:solidFill>
            <a:srgbClr val="FFFF00"/>
          </a:solidFill>
          <a:ln w="28575" algn="ctr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alibri" pitchFamily="34" charset="0"/>
              </a:rPr>
              <a:t>Bestaat al!</a:t>
            </a:r>
          </a:p>
        </p:txBody>
      </p:sp>
      <p:sp>
        <p:nvSpPr>
          <p:cNvPr id="673801" name="AutoShape 9"/>
          <p:cNvSpPr>
            <a:spLocks noChangeArrowheads="1"/>
          </p:cNvSpPr>
          <p:nvPr/>
        </p:nvSpPr>
        <p:spPr bwMode="auto">
          <a:xfrm>
            <a:off x="1835150" y="5876925"/>
            <a:ext cx="3960813" cy="647700"/>
          </a:xfrm>
          <a:prstGeom prst="wedgeRoundRectCallout">
            <a:avLst>
              <a:gd name="adj1" fmla="val -48810"/>
              <a:gd name="adj2" fmla="val -101249"/>
              <a:gd name="adj3" fmla="val 16667"/>
            </a:avLst>
          </a:prstGeom>
          <a:solidFill>
            <a:srgbClr val="FFFF00"/>
          </a:solidFill>
          <a:ln w="28575" algn="ctr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alibri" pitchFamily="34" charset="0"/>
              </a:rPr>
              <a:t>Object van de class </a:t>
            </a:r>
            <a:r>
              <a:rPr lang="nl-NL" sz="2400" dirty="0" err="1">
                <a:latin typeface="Consolas"/>
              </a:rPr>
              <a:t>ostream</a:t>
            </a:r>
            <a:endParaRPr lang="nl-NL" sz="2400" dirty="0">
              <a:latin typeface="Consolas"/>
            </a:endParaRPr>
          </a:p>
        </p:txBody>
      </p:sp>
      <p:sp>
        <p:nvSpPr>
          <p:cNvPr id="673803" name="AutoShape 11"/>
          <p:cNvSpPr>
            <a:spLocks noChangeArrowheads="1"/>
          </p:cNvSpPr>
          <p:nvPr/>
        </p:nvSpPr>
        <p:spPr bwMode="auto">
          <a:xfrm>
            <a:off x="4716463" y="1844675"/>
            <a:ext cx="3095625" cy="1079500"/>
          </a:xfrm>
          <a:prstGeom prst="wedgeEllipseCallout">
            <a:avLst>
              <a:gd name="adj1" fmla="val -46333"/>
              <a:gd name="adj2" fmla="val 92860"/>
            </a:avLst>
          </a:prstGeom>
          <a:solidFill>
            <a:schemeClr val="tx2"/>
          </a:solidFill>
          <a:ln w="28575" algn="ctr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 err="1">
                <a:solidFill>
                  <a:schemeClr val="bg1"/>
                </a:solidFill>
                <a:latin typeface="Consolas"/>
              </a:rPr>
              <a:t>ostream</a:t>
            </a:r>
            <a:r>
              <a:rPr lang="nl-NL" sz="2400" dirty="0">
                <a:solidFill>
                  <a:schemeClr val="bg1"/>
                </a:solidFill>
                <a:latin typeface="Calibri" pitchFamily="34" charset="0"/>
              </a:rPr>
              <a:t> aanpassen?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3797" grpId="0" animBg="1"/>
      <p:bldP spid="673798" grpId="0" animBg="1"/>
      <p:bldP spid="673799" grpId="0" animBg="1"/>
      <p:bldP spid="673800" grpId="0" animBg="1"/>
      <p:bldP spid="673801" grpId="0" animBg="1"/>
      <p:bldP spid="673803" grpId="0" animBg="1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5358F5AB-E1E7-40AF-A8D0-405E801256D6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77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7885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Operator&lt;&lt; overloading</a:t>
            </a:r>
          </a:p>
        </p:txBody>
      </p:sp>
      <p:sp>
        <p:nvSpPr>
          <p:cNvPr id="7885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8775" y="1268413"/>
            <a:ext cx="8421688" cy="1081087"/>
          </a:xfrm>
        </p:spPr>
        <p:txBody>
          <a:bodyPr/>
          <a:lstStyle/>
          <a:p>
            <a:r>
              <a:rPr lang="nl-NL" dirty="0" smtClean="0"/>
              <a:t>We willen breuken op dezelfde manier afdrukken als integers.</a:t>
            </a:r>
          </a:p>
          <a:p>
            <a:pPr>
              <a:buFont typeface="Wingdings" pitchFamily="2" charset="2"/>
              <a:buNone/>
            </a:pPr>
            <a:endParaRPr lang="nl-NL" dirty="0" smtClean="0"/>
          </a:p>
        </p:txBody>
      </p:sp>
      <p:sp>
        <p:nvSpPr>
          <p:cNvPr id="78853" name="Rectangle 4"/>
          <p:cNvSpPr>
            <a:spLocks noChangeArrowheads="1"/>
          </p:cNvSpPr>
          <p:nvPr/>
        </p:nvSpPr>
        <p:spPr bwMode="auto">
          <a:xfrm>
            <a:off x="684213" y="2276475"/>
            <a:ext cx="7993062" cy="4267200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Breuk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b(12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, -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9);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cout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&lt;&lt;</a:t>
            </a:r>
            <a:r>
              <a:rPr lang="nl-NL" sz="2000" dirty="0" smtClean="0">
                <a:latin typeface="Consolas"/>
              </a:rPr>
              <a:t> </a:t>
            </a:r>
            <a:r>
              <a:rPr lang="nl-NL" sz="20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b = </a:t>
            </a:r>
            <a:r>
              <a:rPr lang="nl-NL" sz="20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b="1" dirty="0" smtClean="0">
                <a:solidFill>
                  <a:srgbClr val="000000"/>
                </a:solidFill>
                <a:latin typeface="Consolas"/>
              </a:rPr>
              <a:t>&lt;&lt;</a:t>
            </a:r>
            <a:r>
              <a:rPr lang="nl-NL" sz="2000" dirty="0" smtClean="0">
                <a:latin typeface="Consolas"/>
              </a:rPr>
              <a:t> 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b 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&lt;&lt;</a:t>
            </a:r>
            <a:r>
              <a:rPr lang="nl-NL" sz="2000" dirty="0" smtClean="0">
                <a:latin typeface="Consolas"/>
              </a:rPr>
              <a:t> </a:t>
            </a: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endl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8000"/>
                </a:solidFill>
                <a:latin typeface="Consolas"/>
              </a:rPr>
              <a:t>// </a:t>
            </a:r>
            <a:r>
              <a:rPr lang="nl-NL" sz="2000" dirty="0" smtClean="0">
                <a:solidFill>
                  <a:srgbClr val="008000"/>
                </a:solidFill>
                <a:latin typeface="Consolas"/>
              </a:rPr>
              <a:t> ...</a:t>
            </a:r>
            <a:endParaRPr lang="nl-NL" sz="2000" dirty="0">
              <a:solidFill>
                <a:srgbClr val="008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}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chemeClr val="tx1"/>
              </a:solidFill>
              <a:latin typeface="Consolas"/>
            </a:endParaRPr>
          </a:p>
        </p:txBody>
      </p:sp>
      <p:sp>
        <p:nvSpPr>
          <p:cNvPr id="677893" name="AutoShape 5"/>
          <p:cNvSpPr>
            <a:spLocks noChangeArrowheads="1"/>
          </p:cNvSpPr>
          <p:nvPr/>
        </p:nvSpPr>
        <p:spPr bwMode="auto">
          <a:xfrm>
            <a:off x="35496" y="4024452"/>
            <a:ext cx="9073008" cy="1060732"/>
          </a:xfrm>
          <a:prstGeom prst="cloudCallout">
            <a:avLst>
              <a:gd name="adj1" fmla="val 7515"/>
              <a:gd name="adj2" fmla="val 83174"/>
            </a:avLst>
          </a:prstGeom>
          <a:noFill/>
          <a:ln w="28575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latin typeface="Consolas"/>
              </a:rPr>
              <a:t>operator&lt;&lt;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</a:t>
            </a:r>
            <a:r>
              <a:rPr lang="nl-NL" sz="2000" dirty="0" err="1">
                <a:solidFill>
                  <a:schemeClr val="tx1"/>
                </a:solidFill>
                <a:latin typeface="Consolas"/>
              </a:rPr>
              <a:t>cout.</a:t>
            </a:r>
            <a:r>
              <a:rPr lang="nl-NL" sz="2000" dirty="0" err="1">
                <a:latin typeface="Consolas"/>
              </a:rPr>
              <a:t>operator</a:t>
            </a:r>
            <a:r>
              <a:rPr lang="nl-NL" sz="2000" dirty="0">
                <a:latin typeface="Consolas"/>
              </a:rPr>
              <a:t>&lt;&lt;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"b = </a:t>
            </a:r>
            <a:r>
              <a:rPr lang="nl-NL" sz="20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),</a:t>
            </a:r>
          </a:p>
          <a:p>
            <a:pPr algn="r"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b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).</a:t>
            </a:r>
            <a:r>
              <a:rPr lang="nl-NL" sz="2000" dirty="0">
                <a:latin typeface="Consolas"/>
              </a:rPr>
              <a:t>operator</a:t>
            </a:r>
            <a:r>
              <a:rPr lang="nl-NL" sz="2000" dirty="0" smtClean="0">
                <a:latin typeface="Consolas"/>
              </a:rPr>
              <a:t>&lt;&lt;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(</a:t>
            </a: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endl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);</a:t>
            </a:r>
            <a:endParaRPr lang="nl-NL" sz="2000" dirty="0">
              <a:solidFill>
                <a:schemeClr val="tx1"/>
              </a:solidFill>
              <a:latin typeface="Consolas"/>
            </a:endParaRPr>
          </a:p>
        </p:txBody>
      </p:sp>
      <p:sp>
        <p:nvSpPr>
          <p:cNvPr id="677894" name="AutoShape 6"/>
          <p:cNvSpPr>
            <a:spLocks noChangeArrowheads="1"/>
          </p:cNvSpPr>
          <p:nvPr/>
        </p:nvSpPr>
        <p:spPr bwMode="auto">
          <a:xfrm>
            <a:off x="3779838" y="3213100"/>
            <a:ext cx="1511300" cy="719138"/>
          </a:xfrm>
          <a:prstGeom prst="wedgeRoundRectCallout">
            <a:avLst>
              <a:gd name="adj1" fmla="val -24036"/>
              <a:gd name="adj2" fmla="val 91474"/>
              <a:gd name="adj3" fmla="val 16667"/>
            </a:avLst>
          </a:prstGeom>
          <a:solidFill>
            <a:srgbClr val="FFFF00"/>
          </a:solidFill>
          <a:ln w="28575" algn="ctr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alibri" pitchFamily="34" charset="0"/>
              </a:rPr>
              <a:t>Bestaat al!</a:t>
            </a:r>
          </a:p>
        </p:txBody>
      </p:sp>
      <p:sp>
        <p:nvSpPr>
          <p:cNvPr id="677895" name="AutoShape 7"/>
          <p:cNvSpPr>
            <a:spLocks noChangeArrowheads="1"/>
          </p:cNvSpPr>
          <p:nvPr/>
        </p:nvSpPr>
        <p:spPr bwMode="auto">
          <a:xfrm>
            <a:off x="1619250" y="3213100"/>
            <a:ext cx="1655763" cy="719138"/>
          </a:xfrm>
          <a:prstGeom prst="wedgeRoundRectCallout">
            <a:avLst>
              <a:gd name="adj1" fmla="val -31556"/>
              <a:gd name="adj2" fmla="val 92778"/>
              <a:gd name="adj3" fmla="val 16667"/>
            </a:avLst>
          </a:prstGeom>
          <a:solidFill>
            <a:srgbClr val="FFFF00"/>
          </a:solidFill>
          <a:ln w="28575" algn="ctr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alibri" pitchFamily="34" charset="0"/>
              </a:rPr>
              <a:t>Zelf maken</a:t>
            </a:r>
          </a:p>
        </p:txBody>
      </p:sp>
      <p:sp>
        <p:nvSpPr>
          <p:cNvPr id="677896" name="AutoShape 8"/>
          <p:cNvSpPr>
            <a:spLocks noChangeArrowheads="1"/>
          </p:cNvSpPr>
          <p:nvPr/>
        </p:nvSpPr>
        <p:spPr bwMode="auto">
          <a:xfrm>
            <a:off x="5724525" y="3213100"/>
            <a:ext cx="1511300" cy="719138"/>
          </a:xfrm>
          <a:prstGeom prst="wedgeRoundRectCallout">
            <a:avLst>
              <a:gd name="adj1" fmla="val -62473"/>
              <a:gd name="adj2" fmla="val 131864"/>
              <a:gd name="adj3" fmla="val 16667"/>
            </a:avLst>
          </a:prstGeom>
          <a:solidFill>
            <a:srgbClr val="FFFF00"/>
          </a:solidFill>
          <a:ln w="28575" algn="ctr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alibri" pitchFamily="34" charset="0"/>
              </a:rPr>
              <a:t>Bestaat al!</a:t>
            </a:r>
          </a:p>
        </p:txBody>
      </p:sp>
      <p:sp>
        <p:nvSpPr>
          <p:cNvPr id="677897" name="AutoShape 9"/>
          <p:cNvSpPr>
            <a:spLocks noChangeArrowheads="1"/>
          </p:cNvSpPr>
          <p:nvPr/>
        </p:nvSpPr>
        <p:spPr bwMode="auto">
          <a:xfrm>
            <a:off x="1835150" y="5876925"/>
            <a:ext cx="3960813" cy="647700"/>
          </a:xfrm>
          <a:prstGeom prst="wedgeRoundRectCallout">
            <a:avLst>
              <a:gd name="adj1" fmla="val -48267"/>
              <a:gd name="adj2" fmla="val -101249"/>
              <a:gd name="adj3" fmla="val 16667"/>
            </a:avLst>
          </a:prstGeom>
          <a:solidFill>
            <a:srgbClr val="FFFF00"/>
          </a:solidFill>
          <a:ln w="28575" algn="ctr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alibri" pitchFamily="34" charset="0"/>
              </a:rPr>
              <a:t>Object van de class </a:t>
            </a:r>
            <a:r>
              <a:rPr lang="nl-NL" sz="2400" dirty="0" err="1">
                <a:latin typeface="Consolas"/>
              </a:rPr>
              <a:t>ostream</a:t>
            </a:r>
            <a:endParaRPr lang="nl-NL" sz="2400" dirty="0">
              <a:latin typeface="Consolas"/>
            </a:endParaRPr>
          </a:p>
        </p:txBody>
      </p:sp>
      <p:sp>
        <p:nvSpPr>
          <p:cNvPr id="677899" name="AutoShape 11"/>
          <p:cNvSpPr>
            <a:spLocks noChangeArrowheads="1"/>
          </p:cNvSpPr>
          <p:nvPr/>
        </p:nvSpPr>
        <p:spPr bwMode="auto">
          <a:xfrm>
            <a:off x="3924300" y="1844675"/>
            <a:ext cx="3960068" cy="1079500"/>
          </a:xfrm>
          <a:prstGeom prst="wedgeEllipseCallout">
            <a:avLst>
              <a:gd name="adj1" fmla="val -78031"/>
              <a:gd name="adj2" fmla="val 84838"/>
            </a:avLst>
          </a:prstGeom>
          <a:solidFill>
            <a:srgbClr val="008000"/>
          </a:solidFill>
          <a:ln w="28575" algn="ctr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solidFill>
                  <a:schemeClr val="bg1"/>
                </a:solidFill>
                <a:latin typeface="Calibri" pitchFamily="34" charset="0"/>
              </a:rPr>
              <a:t>Globale </a:t>
            </a:r>
            <a:r>
              <a:rPr lang="nl-NL" sz="2400" dirty="0">
                <a:solidFill>
                  <a:schemeClr val="bg1"/>
                </a:solidFill>
                <a:latin typeface="Consolas"/>
              </a:rPr>
              <a:t>operator&lt;&lt;</a:t>
            </a:r>
            <a:r>
              <a:rPr lang="nl-NL" sz="2400" dirty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nl-NL" sz="2400" dirty="0" err="1">
                <a:solidFill>
                  <a:schemeClr val="bg1"/>
                </a:solidFill>
                <a:latin typeface="Calibri" pitchFamily="34" charset="0"/>
              </a:rPr>
              <a:t>overloaden</a:t>
            </a:r>
            <a:endParaRPr lang="nl-NL" sz="2400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7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7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7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7893" grpId="0" animBg="1"/>
      <p:bldP spid="677894" grpId="0" animBg="1"/>
      <p:bldP spid="677895" grpId="0" animBg="1"/>
      <p:bldP spid="677896" grpId="0" animBg="1"/>
      <p:bldP spid="677897" grpId="0" animBg="1"/>
      <p:bldP spid="677899" grpId="0" animBg="1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8A560049-11B3-41E3-849C-0158C39723D9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78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7987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Operator&lt;&lt; </a:t>
            </a:r>
            <a:r>
              <a:rPr lang="nl-NL" dirty="0" err="1" smtClean="0"/>
              <a:t>overloading</a:t>
            </a:r>
            <a:endParaRPr lang="nl-NL" dirty="0" smtClean="0"/>
          </a:p>
        </p:txBody>
      </p:sp>
      <p:sp>
        <p:nvSpPr>
          <p:cNvPr id="6768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3068638"/>
            <a:ext cx="8712200" cy="3455987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nl-NL" sz="2400" dirty="0" smtClean="0"/>
              <a:t>Wat moet het </a:t>
            </a:r>
            <a:r>
              <a:rPr lang="nl-NL" sz="2400" dirty="0" smtClean="0">
                <a:solidFill>
                  <a:schemeClr val="hlink"/>
                </a:solidFill>
              </a:rPr>
              <a:t>eerste</a:t>
            </a:r>
            <a:r>
              <a:rPr lang="nl-NL" sz="2400" dirty="0" smtClean="0"/>
              <a:t> </a:t>
            </a:r>
            <a:r>
              <a:rPr lang="nl-NL" sz="2400" dirty="0" smtClean="0">
                <a:solidFill>
                  <a:schemeClr val="hlink"/>
                </a:solidFill>
              </a:rPr>
              <a:t>parametertype</a:t>
            </a:r>
            <a:r>
              <a:rPr lang="nl-NL" sz="2400" dirty="0" smtClean="0"/>
              <a:t> zijn?</a:t>
            </a:r>
          </a:p>
          <a:p>
            <a:pPr lvl="1">
              <a:lnSpc>
                <a:spcPct val="80000"/>
              </a:lnSpc>
            </a:pPr>
            <a:r>
              <a:rPr lang="nl-NL" sz="2000" dirty="0" err="1" smtClean="0">
                <a:latin typeface="Consolas"/>
              </a:rPr>
              <a:t>ostream</a:t>
            </a:r>
            <a:r>
              <a:rPr lang="nl-NL" sz="2000" dirty="0" smtClean="0"/>
              <a:t>		</a:t>
            </a:r>
            <a:r>
              <a:rPr lang="nl-NL" sz="2000" dirty="0" smtClean="0">
                <a:solidFill>
                  <a:schemeClr val="bg1"/>
                </a:solidFill>
              </a:rPr>
              <a:t>De uitvoer moet niet naar een kopietje van </a:t>
            </a:r>
            <a:br>
              <a:rPr lang="nl-NL" sz="2000" dirty="0" smtClean="0">
                <a:solidFill>
                  <a:schemeClr val="bg1"/>
                </a:solidFill>
              </a:rPr>
            </a:br>
            <a:r>
              <a:rPr lang="nl-NL" sz="2000" dirty="0" smtClean="0">
                <a:solidFill>
                  <a:schemeClr val="bg1"/>
                </a:solidFill>
              </a:rPr>
              <a:t>			het beeldschermgeheugen.</a:t>
            </a:r>
          </a:p>
          <a:p>
            <a:pPr lvl="1">
              <a:lnSpc>
                <a:spcPct val="80000"/>
              </a:lnSpc>
            </a:pPr>
            <a:r>
              <a:rPr lang="nl-NL" sz="2000" dirty="0" err="1" smtClean="0">
                <a:latin typeface="Consolas"/>
              </a:rPr>
              <a:t>ostream</a:t>
            </a:r>
            <a:r>
              <a:rPr lang="nl-NL" sz="2000" dirty="0" smtClean="0">
                <a:latin typeface="Consolas"/>
              </a:rPr>
              <a:t>&amp;</a:t>
            </a:r>
            <a:r>
              <a:rPr lang="nl-NL" sz="2000" dirty="0" smtClean="0"/>
              <a:t>	</a:t>
            </a:r>
            <a:r>
              <a:rPr lang="nl-NL" sz="2000" dirty="0" smtClean="0">
                <a:solidFill>
                  <a:schemeClr val="bg1"/>
                </a:solidFill>
              </a:rPr>
              <a:t>Goed</a:t>
            </a:r>
          </a:p>
          <a:p>
            <a:pPr>
              <a:lnSpc>
                <a:spcPct val="80000"/>
              </a:lnSpc>
            </a:pPr>
            <a:r>
              <a:rPr lang="nl-NL" sz="2400" dirty="0" smtClean="0"/>
              <a:t>Wat moet het </a:t>
            </a:r>
            <a:r>
              <a:rPr lang="nl-NL" sz="2400" dirty="0" smtClean="0">
                <a:solidFill>
                  <a:schemeClr val="hlink"/>
                </a:solidFill>
              </a:rPr>
              <a:t>tweede</a:t>
            </a:r>
            <a:r>
              <a:rPr lang="nl-NL" sz="2400" dirty="0" smtClean="0"/>
              <a:t> </a:t>
            </a:r>
            <a:r>
              <a:rPr lang="nl-NL" sz="2400" dirty="0" smtClean="0">
                <a:solidFill>
                  <a:schemeClr val="hlink"/>
                </a:solidFill>
              </a:rPr>
              <a:t>parametertype</a:t>
            </a:r>
            <a:r>
              <a:rPr lang="nl-NL" sz="2400" dirty="0" smtClean="0"/>
              <a:t> zijn?</a:t>
            </a:r>
          </a:p>
          <a:p>
            <a:pPr lvl="1">
              <a:lnSpc>
                <a:spcPct val="80000"/>
              </a:lnSpc>
            </a:pPr>
            <a:r>
              <a:rPr lang="nl-NL" sz="2000" dirty="0" smtClean="0">
                <a:latin typeface="Consolas"/>
              </a:rPr>
              <a:t>Breuk</a:t>
            </a:r>
            <a:r>
              <a:rPr lang="nl-NL" sz="2000" dirty="0" smtClean="0"/>
              <a:t>		</a:t>
            </a:r>
            <a:r>
              <a:rPr lang="nl-NL" sz="2000" dirty="0" smtClean="0">
                <a:solidFill>
                  <a:schemeClr val="bg1"/>
                </a:solidFill>
              </a:rPr>
              <a:t>Goed</a:t>
            </a:r>
          </a:p>
          <a:p>
            <a:pPr lvl="1">
              <a:lnSpc>
                <a:spcPct val="80000"/>
              </a:lnSpc>
            </a:pPr>
            <a:r>
              <a:rPr lang="nl-NL" sz="2000" dirty="0" err="1" smtClean="0">
                <a:latin typeface="Consolas"/>
              </a:rPr>
              <a:t>const</a:t>
            </a:r>
            <a:r>
              <a:rPr lang="nl-NL" sz="2000" dirty="0" smtClean="0">
                <a:latin typeface="Consolas"/>
              </a:rPr>
              <a:t> Breuk&amp;</a:t>
            </a:r>
            <a:r>
              <a:rPr lang="nl-NL" sz="2000" dirty="0" smtClean="0"/>
              <a:t>	</a:t>
            </a:r>
            <a:r>
              <a:rPr lang="nl-NL" sz="2000" dirty="0" smtClean="0">
                <a:solidFill>
                  <a:schemeClr val="bg1"/>
                </a:solidFill>
              </a:rPr>
              <a:t>Beter! Voorkomt onnodig kopietje.</a:t>
            </a:r>
          </a:p>
          <a:p>
            <a:pPr>
              <a:lnSpc>
                <a:spcPct val="80000"/>
              </a:lnSpc>
            </a:pPr>
            <a:r>
              <a:rPr lang="nl-NL" sz="2400" dirty="0" smtClean="0"/>
              <a:t>Wat moet het </a:t>
            </a:r>
            <a:r>
              <a:rPr lang="nl-NL" sz="2400" dirty="0" smtClean="0">
                <a:solidFill>
                  <a:schemeClr val="hlink"/>
                </a:solidFill>
              </a:rPr>
              <a:t>returntype</a:t>
            </a:r>
            <a:r>
              <a:rPr lang="nl-NL" sz="2400" dirty="0" smtClean="0"/>
              <a:t> zijn?</a:t>
            </a:r>
          </a:p>
          <a:p>
            <a:pPr lvl="1">
              <a:lnSpc>
                <a:spcPct val="80000"/>
              </a:lnSpc>
            </a:pPr>
            <a:r>
              <a:rPr lang="nl-NL" sz="2000" dirty="0" err="1" smtClean="0">
                <a:latin typeface="Consolas"/>
              </a:rPr>
              <a:t>ostream</a:t>
            </a:r>
            <a:r>
              <a:rPr lang="nl-NL" sz="2000" dirty="0" smtClean="0"/>
              <a:t>		</a:t>
            </a:r>
            <a:r>
              <a:rPr lang="nl-NL" sz="2000" dirty="0" smtClean="0">
                <a:solidFill>
                  <a:schemeClr val="bg1"/>
                </a:solidFill>
              </a:rPr>
              <a:t>De </a:t>
            </a:r>
            <a:r>
              <a:rPr lang="nl-NL" sz="2000" dirty="0" err="1" smtClean="0">
                <a:solidFill>
                  <a:schemeClr val="bg1"/>
                </a:solidFill>
              </a:rPr>
              <a:t>endl</a:t>
            </a:r>
            <a:r>
              <a:rPr lang="nl-NL" sz="2000" dirty="0" smtClean="0">
                <a:solidFill>
                  <a:schemeClr val="bg1"/>
                </a:solidFill>
              </a:rPr>
              <a:t> moet niet naar een kopietje van </a:t>
            </a:r>
            <a:br>
              <a:rPr lang="nl-NL" sz="2000" dirty="0" smtClean="0">
                <a:solidFill>
                  <a:schemeClr val="bg1"/>
                </a:solidFill>
              </a:rPr>
            </a:br>
            <a:r>
              <a:rPr lang="nl-NL" sz="2000" dirty="0" smtClean="0">
                <a:solidFill>
                  <a:schemeClr val="bg1"/>
                </a:solidFill>
              </a:rPr>
              <a:t>			het beeldschermgeheugen.</a:t>
            </a:r>
          </a:p>
          <a:p>
            <a:pPr lvl="1">
              <a:lnSpc>
                <a:spcPct val="80000"/>
              </a:lnSpc>
            </a:pPr>
            <a:r>
              <a:rPr lang="nl-NL" sz="2000" dirty="0" err="1" smtClean="0">
                <a:latin typeface="Consolas"/>
              </a:rPr>
              <a:t>ostream</a:t>
            </a:r>
            <a:r>
              <a:rPr lang="nl-NL" sz="2000" dirty="0" smtClean="0">
                <a:latin typeface="Consolas"/>
              </a:rPr>
              <a:t>&amp;</a:t>
            </a:r>
            <a:r>
              <a:rPr lang="nl-NL" sz="2000" dirty="0" smtClean="0"/>
              <a:t>	</a:t>
            </a:r>
            <a:r>
              <a:rPr lang="nl-NL" sz="2000" dirty="0" smtClean="0">
                <a:solidFill>
                  <a:schemeClr val="bg1"/>
                </a:solidFill>
              </a:rPr>
              <a:t>Goed</a:t>
            </a:r>
          </a:p>
        </p:txBody>
      </p:sp>
      <p:sp>
        <p:nvSpPr>
          <p:cNvPr id="79877" name="Text Box 4"/>
          <p:cNvSpPr txBox="1">
            <a:spLocks noChangeArrowheads="1"/>
          </p:cNvSpPr>
          <p:nvPr/>
        </p:nvSpPr>
        <p:spPr bwMode="auto">
          <a:xfrm>
            <a:off x="323850" y="1412875"/>
            <a:ext cx="360045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Breuk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a;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cout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b="1" dirty="0" smtClean="0">
                <a:solidFill>
                  <a:srgbClr val="000000"/>
                </a:solidFill>
                <a:latin typeface="Consolas"/>
              </a:rPr>
              <a:t>&lt;&lt;</a:t>
            </a:r>
            <a:r>
              <a:rPr lang="en-US" sz="2000" dirty="0" smtClean="0">
                <a:latin typeface="Consolas"/>
              </a:rPr>
              <a:t> 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a </a:t>
            </a:r>
            <a:r>
              <a:rPr lang="en-US" sz="2000" dirty="0" smtClean="0">
                <a:solidFill>
                  <a:schemeClr val="accent1"/>
                </a:solidFill>
                <a:latin typeface="Consolas"/>
              </a:rPr>
              <a:t>&lt;&lt; </a:t>
            </a:r>
            <a:r>
              <a:rPr lang="en-US" sz="2000" dirty="0" err="1" smtClean="0">
                <a:solidFill>
                  <a:schemeClr val="accent1"/>
                </a:solidFill>
                <a:latin typeface="Consolas"/>
              </a:rPr>
              <a:t>endl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chemeClr val="tx1"/>
                </a:solidFill>
                <a:latin typeface="Consolas"/>
              </a:rPr>
              <a:t>}</a:t>
            </a:r>
            <a:endParaRPr lang="nl-NL" sz="2000" dirty="0">
              <a:solidFill>
                <a:schemeClr val="tx1"/>
              </a:solidFill>
              <a:latin typeface="Consolas"/>
            </a:endParaRPr>
          </a:p>
        </p:txBody>
      </p:sp>
      <p:sp>
        <p:nvSpPr>
          <p:cNvPr id="676869" name="AutoShape 5"/>
          <p:cNvSpPr>
            <a:spLocks noChangeArrowheads="1"/>
          </p:cNvSpPr>
          <p:nvPr/>
        </p:nvSpPr>
        <p:spPr bwMode="auto">
          <a:xfrm>
            <a:off x="2268538" y="1268413"/>
            <a:ext cx="6767512" cy="936625"/>
          </a:xfrm>
          <a:prstGeom prst="cloudCallout">
            <a:avLst>
              <a:gd name="adj1" fmla="val -32694"/>
              <a:gd name="adj2" fmla="val 78987"/>
            </a:avLst>
          </a:prstGeom>
          <a:noFill/>
          <a:ln w="28575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latin typeface="Consolas"/>
              </a:rPr>
              <a:t>operator&lt;&lt;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</a:t>
            </a: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cout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, a)</a:t>
            </a:r>
            <a:r>
              <a:rPr lang="nl-NL" sz="2000" dirty="0" smtClean="0">
                <a:solidFill>
                  <a:schemeClr val="accent1"/>
                </a:solidFill>
                <a:latin typeface="Consolas"/>
              </a:rPr>
              <a:t>.</a:t>
            </a:r>
          </a:p>
          <a:p>
            <a:pPr algn="r"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accent1"/>
                </a:solidFill>
                <a:latin typeface="Consolas"/>
              </a:rPr>
              <a:t>operator&lt;&lt;(</a:t>
            </a:r>
            <a:r>
              <a:rPr lang="nl-NL" sz="2000" dirty="0" err="1" smtClean="0">
                <a:solidFill>
                  <a:schemeClr val="accent1"/>
                </a:solidFill>
                <a:latin typeface="Consolas"/>
              </a:rPr>
              <a:t>endl</a:t>
            </a:r>
            <a:r>
              <a:rPr lang="nl-NL" sz="2000" dirty="0" smtClean="0">
                <a:solidFill>
                  <a:schemeClr val="accent1"/>
                </a:solidFill>
                <a:latin typeface="Consolas"/>
              </a:rPr>
              <a:t>)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;</a:t>
            </a:r>
            <a:endParaRPr lang="nl-NL" sz="2000" dirty="0">
              <a:solidFill>
                <a:schemeClr val="tx1"/>
              </a:solidFill>
              <a:latin typeface="Consola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500" fill="hold"/>
                                        <p:tgtEl>
                                          <p:spTgt spid="67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4" dur="500" fill="hold"/>
                                        <p:tgtEl>
                                          <p:spTgt spid="67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8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" dur="500" fill="hold"/>
                                        <p:tgtEl>
                                          <p:spTgt spid="676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8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8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2" dur="500" fill="hold"/>
                                        <p:tgtEl>
                                          <p:spTgt spid="6768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8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8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8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2" dur="500" fill="hold"/>
                                        <p:tgtEl>
                                          <p:spTgt spid="6768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86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0" dur="500" fill="hold"/>
                                        <p:tgtEl>
                                          <p:spTgt spid="67686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8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6867" grpId="0" build="p"/>
      <p:bldP spid="676869" grpId="0" animBg="1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Tijdelijke aanduiding voor dianumm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A18AA40A-E442-4F32-9772-4A493450E757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79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8089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Operator&lt;&lt;</a:t>
            </a:r>
          </a:p>
        </p:txBody>
      </p:sp>
      <p:sp>
        <p:nvSpPr>
          <p:cNvPr id="678915" name="Text Box 3"/>
          <p:cNvSpPr txBox="1">
            <a:spLocks noChangeArrowheads="1"/>
          </p:cNvSpPr>
          <p:nvPr/>
        </p:nvSpPr>
        <p:spPr bwMode="auto">
          <a:xfrm>
            <a:off x="395288" y="1268413"/>
            <a:ext cx="8280400" cy="4616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Breuk {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rgbClr val="008000"/>
                </a:solidFill>
                <a:latin typeface="Consolas"/>
              </a:rPr>
              <a:t>// ...</a:t>
            </a:r>
            <a:endParaRPr lang="nl-NL" sz="2000" dirty="0">
              <a:solidFill>
                <a:srgbClr val="008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private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boven;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onder;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en-US" sz="2000" dirty="0" smtClean="0">
                <a:solidFill>
                  <a:srgbClr val="008000"/>
                </a:solidFill>
                <a:latin typeface="Consolas"/>
              </a:rPr>
              <a:t>// ...</a:t>
            </a:r>
            <a:endParaRPr lang="en-US" sz="2000" dirty="0">
              <a:solidFill>
                <a:srgbClr val="008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rgbClr val="008000"/>
                </a:solidFill>
                <a:latin typeface="Consolas"/>
              </a:rPr>
              <a:t> </a:t>
            </a:r>
            <a:r>
              <a:rPr lang="en-US" sz="2000" dirty="0" smtClean="0">
                <a:solidFill>
                  <a:srgbClr val="008000"/>
                </a:solidFill>
                <a:latin typeface="Consolas"/>
              </a:rPr>
              <a:t>   </a:t>
            </a:r>
            <a:r>
              <a:rPr lang="en-US" sz="2000" b="1" dirty="0" smtClean="0">
                <a:solidFill>
                  <a:srgbClr val="0000FF"/>
                </a:solidFill>
                <a:latin typeface="Consolas"/>
              </a:rPr>
              <a:t>friend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Consolas"/>
              </a:rPr>
              <a:t>ostream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&amp; </a:t>
            </a:r>
            <a:r>
              <a:rPr lang="en-US" sz="2000" dirty="0">
                <a:latin typeface="Consolas"/>
              </a:rPr>
              <a:t>operator&lt;&lt;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(</a:t>
            </a:r>
            <a:r>
              <a:rPr lang="en-US" sz="2000" dirty="0" err="1">
                <a:solidFill>
                  <a:schemeClr val="tx1"/>
                </a:solidFill>
                <a:latin typeface="Consolas"/>
              </a:rPr>
              <a:t>ostream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&amp; left, </a:t>
            </a:r>
            <a:endParaRPr lang="en-US" sz="2000" dirty="0" smtClean="0">
              <a:solidFill>
                <a:schemeClr val="tx1"/>
              </a:solidFill>
              <a:latin typeface="Consolas"/>
            </a:endParaRPr>
          </a:p>
          <a:p>
            <a:pPr algn="r"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err="1" smtClean="0">
                <a:solidFill>
                  <a:srgbClr val="0000FF"/>
                </a:solidFill>
                <a:latin typeface="Consolas"/>
              </a:rPr>
              <a:t>const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Consolas"/>
              </a:rPr>
              <a:t>Breuk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&amp; right);</a:t>
            </a: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};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b="1" dirty="0" err="1">
                <a:solidFill>
                  <a:srgbClr val="000000"/>
                </a:solidFill>
                <a:latin typeface="Consolas"/>
              </a:rPr>
              <a:t>ostream</a:t>
            </a:r>
            <a:r>
              <a:rPr lang="en-US" sz="2000" b="1" dirty="0">
                <a:solidFill>
                  <a:srgbClr val="000000"/>
                </a:solidFill>
                <a:latin typeface="Consolas"/>
              </a:rPr>
              <a:t>&amp;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dirty="0">
                <a:latin typeface="Consolas"/>
              </a:rPr>
              <a:t>operator&lt;&lt;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(</a:t>
            </a:r>
            <a:r>
              <a:rPr lang="en-US" sz="2000" b="1" dirty="0" err="1">
                <a:solidFill>
                  <a:srgbClr val="000000"/>
                </a:solidFill>
                <a:latin typeface="Consolas"/>
              </a:rPr>
              <a:t>ostream</a:t>
            </a:r>
            <a:r>
              <a:rPr lang="en-US" sz="2000" b="1" dirty="0">
                <a:solidFill>
                  <a:srgbClr val="000000"/>
                </a:solidFill>
                <a:latin typeface="Consolas"/>
              </a:rPr>
              <a:t>&amp;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 left, </a:t>
            </a:r>
            <a:r>
              <a:rPr lang="en-US" sz="2000" b="1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en-US" sz="2000" b="1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Consolas"/>
              </a:rPr>
              <a:t>Breuk</a:t>
            </a:r>
            <a:r>
              <a:rPr lang="en-US" sz="2000" b="1" dirty="0">
                <a:solidFill>
                  <a:srgbClr val="000000"/>
                </a:solidFill>
                <a:latin typeface="Consolas"/>
              </a:rPr>
              <a:t>&amp;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 right)</a:t>
            </a:r>
            <a:r>
              <a:rPr lang="en-US" sz="2000" dirty="0">
                <a:latin typeface="Consolas"/>
              </a:rPr>
              <a:t> 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 left &lt;&lt; </a:t>
            </a: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right.boven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&lt;&lt; </a:t>
            </a:r>
            <a:r>
              <a:rPr lang="en-US" sz="2000" dirty="0" smtClean="0">
                <a:solidFill>
                  <a:srgbClr val="A31515"/>
                </a:solidFill>
                <a:latin typeface="Consolas"/>
              </a:rPr>
              <a:t>'/'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&lt;&lt; </a:t>
            </a: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right.onder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en-US" sz="2000" dirty="0" smtClean="0">
                <a:solidFill>
                  <a:srgbClr val="0000FF"/>
                </a:solidFill>
                <a:latin typeface="Consolas"/>
              </a:rPr>
              <a:t>return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left;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chemeClr val="tx1"/>
                </a:solidFill>
                <a:latin typeface="Consolas"/>
              </a:rPr>
              <a:t>}</a:t>
            </a:r>
            <a:endParaRPr lang="nl-NL" sz="2000" dirty="0">
              <a:solidFill>
                <a:schemeClr val="tx1"/>
              </a:solidFill>
              <a:latin typeface="Consola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9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9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02270D1F-A769-4DA3-B0C0-187C0D0AF5E8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80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8192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Gemak van overerving</a:t>
            </a:r>
            <a:endParaRPr lang="nl-NL" smtClean="0"/>
          </a:p>
        </p:txBody>
      </p:sp>
      <p:sp>
        <p:nvSpPr>
          <p:cNvPr id="6799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8775" y="1268413"/>
            <a:ext cx="8605838" cy="5256212"/>
          </a:xfrm>
        </p:spPr>
        <p:txBody>
          <a:bodyPr/>
          <a:lstStyle/>
          <a:p>
            <a:r>
              <a:rPr lang="en-US" dirty="0" err="1" smtClean="0"/>
              <a:t>Er</a:t>
            </a:r>
            <a:r>
              <a:rPr lang="en-US" dirty="0" smtClean="0"/>
              <a:t> </a:t>
            </a:r>
            <a:r>
              <a:rPr lang="en-US" dirty="0" err="1" smtClean="0"/>
              <a:t>zijn</a:t>
            </a:r>
            <a:r>
              <a:rPr lang="en-US" dirty="0" smtClean="0"/>
              <a:t> </a:t>
            </a:r>
            <a:r>
              <a:rPr lang="en-US" dirty="0" err="1" smtClean="0"/>
              <a:t>verschillende</a:t>
            </a:r>
            <a:r>
              <a:rPr lang="en-US" dirty="0" smtClean="0"/>
              <a:t> classes </a:t>
            </a:r>
            <a:r>
              <a:rPr lang="en-US" dirty="0" err="1" smtClean="0"/>
              <a:t>afgeleid</a:t>
            </a:r>
            <a:r>
              <a:rPr lang="en-US" dirty="0" smtClean="0"/>
              <a:t> van </a:t>
            </a:r>
            <a:r>
              <a:rPr lang="en-US" dirty="0" err="1" smtClean="0">
                <a:latin typeface="Consolas"/>
              </a:rPr>
              <a:t>ostream</a:t>
            </a:r>
            <a:r>
              <a:rPr lang="en-US" dirty="0" smtClean="0"/>
              <a:t>.</a:t>
            </a:r>
          </a:p>
          <a:p>
            <a:pPr lvl="1"/>
            <a:r>
              <a:rPr lang="en-US" dirty="0" err="1" smtClean="0">
                <a:solidFill>
                  <a:srgbClr val="0000FF"/>
                </a:solidFill>
                <a:latin typeface="Consolas"/>
              </a:rPr>
              <a:t>ostringstream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Om </a:t>
            </a:r>
            <a:r>
              <a:rPr lang="en-US" dirty="0" err="1" smtClean="0"/>
              <a:t>te</a:t>
            </a:r>
            <a:r>
              <a:rPr lang="en-US" dirty="0" smtClean="0"/>
              <a:t> </a:t>
            </a:r>
            <a:r>
              <a:rPr lang="en-US" dirty="0" err="1" smtClean="0"/>
              <a:t>schrijven</a:t>
            </a:r>
            <a:r>
              <a:rPr lang="en-US" dirty="0" smtClean="0"/>
              <a:t> </a:t>
            </a:r>
            <a:r>
              <a:rPr lang="en-US" dirty="0" err="1" smtClean="0"/>
              <a:t>naar</a:t>
            </a:r>
            <a:r>
              <a:rPr lang="en-US" dirty="0" smtClean="0"/>
              <a:t> </a:t>
            </a:r>
            <a:r>
              <a:rPr lang="en-US" dirty="0" err="1" smtClean="0"/>
              <a:t>een</a:t>
            </a:r>
            <a:r>
              <a:rPr lang="en-US" dirty="0" smtClean="0"/>
              <a:t> string </a:t>
            </a:r>
            <a:r>
              <a:rPr lang="en-US" dirty="0" err="1" smtClean="0"/>
              <a:t>variabele</a:t>
            </a:r>
            <a:r>
              <a:rPr lang="en-US" dirty="0" smtClean="0"/>
              <a:t>.</a:t>
            </a:r>
          </a:p>
          <a:p>
            <a:pPr lvl="1"/>
            <a:r>
              <a:rPr lang="en-US" dirty="0" err="1" smtClean="0">
                <a:solidFill>
                  <a:schemeClr val="hlink"/>
                </a:solidFill>
                <a:latin typeface="Consolas"/>
              </a:rPr>
              <a:t>ofstream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Om </a:t>
            </a:r>
            <a:r>
              <a:rPr lang="en-US" dirty="0" err="1" smtClean="0"/>
              <a:t>te</a:t>
            </a:r>
            <a:r>
              <a:rPr lang="en-US" dirty="0" smtClean="0"/>
              <a:t> </a:t>
            </a:r>
            <a:r>
              <a:rPr lang="en-US" dirty="0" err="1" smtClean="0"/>
              <a:t>schrijven</a:t>
            </a:r>
            <a:r>
              <a:rPr lang="en-US" dirty="0" smtClean="0"/>
              <a:t> </a:t>
            </a:r>
            <a:r>
              <a:rPr lang="en-US" dirty="0" err="1" smtClean="0"/>
              <a:t>naar</a:t>
            </a:r>
            <a:r>
              <a:rPr lang="en-US" dirty="0" smtClean="0"/>
              <a:t> </a:t>
            </a:r>
            <a:r>
              <a:rPr lang="en-US" dirty="0" err="1" smtClean="0"/>
              <a:t>een</a:t>
            </a:r>
            <a:r>
              <a:rPr lang="en-US" dirty="0" smtClean="0"/>
              <a:t> file.</a:t>
            </a:r>
          </a:p>
          <a:p>
            <a:r>
              <a:rPr lang="en-US" dirty="0" smtClean="0"/>
              <a:t>De overloaded </a:t>
            </a:r>
            <a:r>
              <a:rPr lang="en-US" dirty="0" smtClean="0">
                <a:solidFill>
                  <a:schemeClr val="hlink"/>
                </a:solidFill>
                <a:latin typeface="Consolas"/>
              </a:rPr>
              <a:t>operator&lt;&lt;</a:t>
            </a:r>
            <a:r>
              <a:rPr lang="en-US" dirty="0" smtClean="0"/>
              <a:t> </a:t>
            </a:r>
            <a:r>
              <a:rPr lang="en-US" dirty="0" err="1" smtClean="0"/>
              <a:t>kan</a:t>
            </a:r>
            <a:r>
              <a:rPr lang="en-US" dirty="0" smtClean="0"/>
              <a:t> </a:t>
            </a:r>
            <a:r>
              <a:rPr lang="en-US" dirty="0" err="1" smtClean="0"/>
              <a:t>ook</a:t>
            </a:r>
            <a:r>
              <a:rPr lang="en-US" dirty="0" smtClean="0"/>
              <a:t> met </a:t>
            </a:r>
            <a:r>
              <a:rPr lang="en-US" dirty="0" err="1" smtClean="0"/>
              <a:t>objecten</a:t>
            </a:r>
            <a:r>
              <a:rPr lang="en-US" dirty="0" smtClean="0"/>
              <a:t> van </a:t>
            </a:r>
            <a:r>
              <a:rPr lang="en-US" dirty="0" err="1" smtClean="0"/>
              <a:t>deze</a:t>
            </a:r>
            <a:r>
              <a:rPr lang="en-US" dirty="0" smtClean="0"/>
              <a:t> </a:t>
            </a:r>
            <a:r>
              <a:rPr lang="en-US" dirty="0" err="1" smtClean="0"/>
              <a:t>afgeleide</a:t>
            </a:r>
            <a:r>
              <a:rPr lang="en-US" dirty="0" smtClean="0"/>
              <a:t> classes </a:t>
            </a:r>
            <a:r>
              <a:rPr lang="en-US" dirty="0" err="1" smtClean="0"/>
              <a:t>worden</a:t>
            </a:r>
            <a:r>
              <a:rPr lang="en-US" dirty="0" smtClean="0"/>
              <a:t> </a:t>
            </a:r>
            <a:r>
              <a:rPr lang="en-US" dirty="0" err="1" smtClean="0"/>
              <a:t>gebruikt</a:t>
            </a:r>
            <a:r>
              <a:rPr lang="en-US" dirty="0" smtClean="0"/>
              <a:t>.</a:t>
            </a:r>
            <a:endParaRPr lang="nl-NL" dirty="0" smtClean="0"/>
          </a:p>
        </p:txBody>
      </p:sp>
      <p:sp>
        <p:nvSpPr>
          <p:cNvPr id="81925" name="Text Box 5"/>
          <p:cNvSpPr txBox="1">
            <a:spLocks noChangeArrowheads="1"/>
          </p:cNvSpPr>
          <p:nvPr/>
        </p:nvSpPr>
        <p:spPr bwMode="auto">
          <a:xfrm>
            <a:off x="2195513" y="4581525"/>
            <a:ext cx="1943100" cy="369332"/>
          </a:xfrm>
          <a:prstGeom prst="rect">
            <a:avLst/>
          </a:prstGeom>
          <a:noFill/>
          <a:ln w="2857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sz="2400" dirty="0" err="1">
                <a:latin typeface="Consolas"/>
              </a:rPr>
              <a:t>ostream</a:t>
            </a:r>
            <a:endParaRPr lang="nl-NL" sz="2400" dirty="0">
              <a:latin typeface="Consolas"/>
            </a:endParaRPr>
          </a:p>
        </p:txBody>
      </p:sp>
      <p:sp>
        <p:nvSpPr>
          <p:cNvPr id="81926" name="Text Box 6"/>
          <p:cNvSpPr txBox="1">
            <a:spLocks noChangeArrowheads="1"/>
          </p:cNvSpPr>
          <p:nvPr/>
        </p:nvSpPr>
        <p:spPr bwMode="auto">
          <a:xfrm>
            <a:off x="827584" y="5589588"/>
            <a:ext cx="2375991" cy="369332"/>
          </a:xfrm>
          <a:prstGeom prst="rect">
            <a:avLst/>
          </a:prstGeom>
          <a:noFill/>
          <a:ln w="2857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sz="2400" dirty="0" err="1">
                <a:latin typeface="Consolas"/>
              </a:rPr>
              <a:t>ostringstream</a:t>
            </a:r>
            <a:endParaRPr lang="nl-NL" sz="2400" dirty="0">
              <a:latin typeface="Consolas"/>
            </a:endParaRPr>
          </a:p>
        </p:txBody>
      </p:sp>
      <p:sp>
        <p:nvSpPr>
          <p:cNvPr id="81927" name="Text Box 7"/>
          <p:cNvSpPr txBox="1">
            <a:spLocks noChangeArrowheads="1"/>
          </p:cNvSpPr>
          <p:nvPr/>
        </p:nvSpPr>
        <p:spPr bwMode="auto">
          <a:xfrm>
            <a:off x="3419475" y="5589588"/>
            <a:ext cx="1943100" cy="369332"/>
          </a:xfrm>
          <a:prstGeom prst="rect">
            <a:avLst/>
          </a:prstGeom>
          <a:noFill/>
          <a:ln w="2857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sz="2400" dirty="0" err="1">
                <a:latin typeface="Consolas"/>
              </a:rPr>
              <a:t>ofstream</a:t>
            </a:r>
            <a:endParaRPr lang="nl-NL" sz="2400" dirty="0">
              <a:latin typeface="Consolas"/>
            </a:endParaRPr>
          </a:p>
        </p:txBody>
      </p:sp>
      <p:grpSp>
        <p:nvGrpSpPr>
          <p:cNvPr id="81928" name="Group 13"/>
          <p:cNvGrpSpPr>
            <a:grpSpLocks/>
          </p:cNvGrpSpPr>
          <p:nvPr/>
        </p:nvGrpSpPr>
        <p:grpSpPr bwMode="auto">
          <a:xfrm>
            <a:off x="2338388" y="4941888"/>
            <a:ext cx="288925" cy="647700"/>
            <a:chOff x="1156" y="3113"/>
            <a:chExt cx="182" cy="408"/>
          </a:xfrm>
        </p:grpSpPr>
        <p:sp>
          <p:nvSpPr>
            <p:cNvPr id="81934" name="Line 9"/>
            <p:cNvSpPr>
              <a:spLocks noChangeShapeType="1"/>
            </p:cNvSpPr>
            <p:nvPr/>
          </p:nvSpPr>
          <p:spPr bwMode="auto">
            <a:xfrm flipH="1">
              <a:off x="1156" y="3113"/>
              <a:ext cx="91" cy="9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nl-NL" dirty="0">
                <a:latin typeface="Calibri" pitchFamily="34" charset="0"/>
              </a:endParaRPr>
            </a:p>
          </p:txBody>
        </p:sp>
        <p:sp>
          <p:nvSpPr>
            <p:cNvPr id="81935" name="Line 10"/>
            <p:cNvSpPr>
              <a:spLocks noChangeShapeType="1"/>
            </p:cNvSpPr>
            <p:nvPr/>
          </p:nvSpPr>
          <p:spPr bwMode="auto">
            <a:xfrm>
              <a:off x="1247" y="3113"/>
              <a:ext cx="91" cy="9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nl-NL" dirty="0">
                <a:latin typeface="Calibri" pitchFamily="34" charset="0"/>
              </a:endParaRPr>
            </a:p>
          </p:txBody>
        </p:sp>
        <p:sp>
          <p:nvSpPr>
            <p:cNvPr id="81936" name="Line 11"/>
            <p:cNvSpPr>
              <a:spLocks noChangeShapeType="1"/>
            </p:cNvSpPr>
            <p:nvPr/>
          </p:nvSpPr>
          <p:spPr bwMode="auto">
            <a:xfrm>
              <a:off x="1156" y="3203"/>
              <a:ext cx="18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nl-NL" dirty="0">
                <a:latin typeface="Calibri" pitchFamily="34" charset="0"/>
              </a:endParaRPr>
            </a:p>
          </p:txBody>
        </p:sp>
        <p:sp>
          <p:nvSpPr>
            <p:cNvPr id="81937" name="Line 12"/>
            <p:cNvSpPr>
              <a:spLocks noChangeShapeType="1"/>
            </p:cNvSpPr>
            <p:nvPr/>
          </p:nvSpPr>
          <p:spPr bwMode="auto">
            <a:xfrm>
              <a:off x="1247" y="3203"/>
              <a:ext cx="0" cy="31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nl-NL" dirty="0">
                <a:latin typeface="Calibri" pitchFamily="34" charset="0"/>
              </a:endParaRPr>
            </a:p>
          </p:txBody>
        </p:sp>
      </p:grpSp>
      <p:grpSp>
        <p:nvGrpSpPr>
          <p:cNvPr id="81929" name="Group 14"/>
          <p:cNvGrpSpPr>
            <a:grpSpLocks/>
          </p:cNvGrpSpPr>
          <p:nvPr/>
        </p:nvGrpSpPr>
        <p:grpSpPr bwMode="auto">
          <a:xfrm>
            <a:off x="3779838" y="4941888"/>
            <a:ext cx="288925" cy="647700"/>
            <a:chOff x="1156" y="3113"/>
            <a:chExt cx="182" cy="408"/>
          </a:xfrm>
        </p:grpSpPr>
        <p:sp>
          <p:nvSpPr>
            <p:cNvPr id="81930" name="Line 15"/>
            <p:cNvSpPr>
              <a:spLocks noChangeShapeType="1"/>
            </p:cNvSpPr>
            <p:nvPr/>
          </p:nvSpPr>
          <p:spPr bwMode="auto">
            <a:xfrm flipH="1">
              <a:off x="1156" y="3113"/>
              <a:ext cx="91" cy="9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nl-NL" dirty="0">
                <a:latin typeface="Calibri" pitchFamily="34" charset="0"/>
              </a:endParaRPr>
            </a:p>
          </p:txBody>
        </p:sp>
        <p:sp>
          <p:nvSpPr>
            <p:cNvPr id="81931" name="Line 16"/>
            <p:cNvSpPr>
              <a:spLocks noChangeShapeType="1"/>
            </p:cNvSpPr>
            <p:nvPr/>
          </p:nvSpPr>
          <p:spPr bwMode="auto">
            <a:xfrm>
              <a:off x="1247" y="3113"/>
              <a:ext cx="91" cy="9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nl-NL" dirty="0">
                <a:latin typeface="Calibri" pitchFamily="34" charset="0"/>
              </a:endParaRPr>
            </a:p>
          </p:txBody>
        </p:sp>
        <p:sp>
          <p:nvSpPr>
            <p:cNvPr id="81932" name="Line 17"/>
            <p:cNvSpPr>
              <a:spLocks noChangeShapeType="1"/>
            </p:cNvSpPr>
            <p:nvPr/>
          </p:nvSpPr>
          <p:spPr bwMode="auto">
            <a:xfrm>
              <a:off x="1156" y="3203"/>
              <a:ext cx="18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nl-NL" dirty="0">
                <a:latin typeface="Calibri" pitchFamily="34" charset="0"/>
              </a:endParaRPr>
            </a:p>
          </p:txBody>
        </p:sp>
        <p:sp>
          <p:nvSpPr>
            <p:cNvPr id="81933" name="Line 18"/>
            <p:cNvSpPr>
              <a:spLocks noChangeShapeType="1"/>
            </p:cNvSpPr>
            <p:nvPr/>
          </p:nvSpPr>
          <p:spPr bwMode="auto">
            <a:xfrm>
              <a:off x="1247" y="3203"/>
              <a:ext cx="0" cy="31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nl-NL" dirty="0">
                <a:latin typeface="Calibri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9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Tijdelijke aanduiding voor dianumm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5354991E-1CB0-434B-BB7C-EB22F54595AB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81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8294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Gemak van overerving</a:t>
            </a:r>
            <a:endParaRPr lang="nl-NL" smtClean="0"/>
          </a:p>
        </p:txBody>
      </p:sp>
      <p:sp>
        <p:nvSpPr>
          <p:cNvPr id="82948" name="Text Box 3"/>
          <p:cNvSpPr txBox="1">
            <a:spLocks noChangeArrowheads="1"/>
          </p:cNvSpPr>
          <p:nvPr/>
        </p:nvSpPr>
        <p:spPr bwMode="auto">
          <a:xfrm>
            <a:off x="395288" y="1268413"/>
            <a:ext cx="8748712" cy="55399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Breuk {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rgbClr val="008000"/>
                </a:solidFill>
                <a:latin typeface="Consolas"/>
              </a:rPr>
              <a:t>// </a:t>
            </a:r>
            <a:r>
              <a:rPr lang="en-US" sz="2000" dirty="0" smtClean="0">
                <a:solidFill>
                  <a:srgbClr val="008000"/>
                </a:solidFill>
                <a:latin typeface="Consolas"/>
              </a:rPr>
              <a:t>...</a:t>
            </a:r>
            <a:endParaRPr lang="en-US" sz="2000" dirty="0">
              <a:solidFill>
                <a:srgbClr val="008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rgbClr val="0000FF"/>
                </a:solidFill>
                <a:latin typeface="Consolas"/>
              </a:rPr>
              <a:t>friend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Consolas"/>
              </a:rPr>
              <a:t>ostream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&amp; </a:t>
            </a:r>
            <a:r>
              <a:rPr lang="en-US" sz="2000" dirty="0">
                <a:latin typeface="Consolas"/>
              </a:rPr>
              <a:t>operator&lt;&lt;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(</a:t>
            </a:r>
            <a:r>
              <a:rPr lang="en-US" sz="2000" dirty="0" err="1">
                <a:solidFill>
                  <a:schemeClr val="tx1"/>
                </a:solidFill>
                <a:latin typeface="Consolas"/>
              </a:rPr>
              <a:t>ostream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&amp; left, </a:t>
            </a:r>
            <a:r>
              <a:rPr lang="en-US" sz="20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Consolas"/>
              </a:rPr>
              <a:t>Breuk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&amp; right);</a:t>
            </a: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};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rgbClr val="008000"/>
                </a:solidFill>
                <a:latin typeface="Consolas"/>
              </a:rPr>
              <a:t>// </a:t>
            </a:r>
            <a:r>
              <a:rPr lang="en-US" sz="2000" dirty="0" smtClean="0">
                <a:solidFill>
                  <a:srgbClr val="008000"/>
                </a:solidFill>
                <a:latin typeface="Consolas"/>
              </a:rPr>
              <a:t>...</a:t>
            </a:r>
            <a:endParaRPr lang="nl-NL" sz="2000" dirty="0">
              <a:solidFill>
                <a:srgbClr val="008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err="1">
                <a:solidFill>
                  <a:srgbClr val="0000FF"/>
                </a:solidFill>
                <a:latin typeface="Consolas"/>
              </a:rPr>
              <a:t>int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 main()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chemeClr val="tx1"/>
                </a:solidFill>
                <a:latin typeface="Consolas"/>
              </a:rPr>
              <a:t>    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B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reuk b(12,-9);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chemeClr val="tx1"/>
                </a:solidFill>
                <a:latin typeface="Consolas"/>
              </a:rPr>
              <a:t>    </a:t>
            </a:r>
            <a:r>
              <a:rPr lang="en-US" sz="2000" b="1" dirty="0" err="1" smtClean="0">
                <a:solidFill>
                  <a:srgbClr val="000000"/>
                </a:solidFill>
                <a:latin typeface="Consolas"/>
              </a:rPr>
              <a:t>ofstream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out(</a:t>
            </a:r>
            <a:r>
              <a:rPr lang="en-US" sz="2000" dirty="0">
                <a:solidFill>
                  <a:srgbClr val="A31515"/>
                </a:solidFill>
                <a:latin typeface="Consolas"/>
              </a:rPr>
              <a:t>"uitvoer.txt"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chemeClr val="tx1"/>
                </a:solidFill>
                <a:latin typeface="Consolas"/>
              </a:rPr>
              <a:t>    </a:t>
            </a:r>
            <a:r>
              <a:rPr lang="en-US" sz="2000" dirty="0" smtClean="0">
                <a:solidFill>
                  <a:srgbClr val="0000FF"/>
                </a:solidFill>
                <a:latin typeface="Consolas"/>
              </a:rPr>
              <a:t>if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(out)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chemeClr val="tx1"/>
                </a:solidFill>
                <a:latin typeface="Consolas"/>
              </a:rPr>
              <a:t>    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out 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&lt;&lt;</a:t>
            </a:r>
            <a:r>
              <a:rPr lang="nl-NL" sz="2000" dirty="0" smtClean="0">
                <a:latin typeface="Consolas"/>
              </a:rPr>
              <a:t> </a:t>
            </a:r>
            <a:r>
              <a:rPr lang="nl-NL" sz="20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b = </a:t>
            </a:r>
            <a:r>
              <a:rPr lang="nl-NL" sz="20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b="1" dirty="0" smtClean="0">
                <a:solidFill>
                  <a:srgbClr val="000000"/>
                </a:solidFill>
                <a:latin typeface="Consolas"/>
              </a:rPr>
              <a:t>&lt;&lt;</a:t>
            </a:r>
            <a:r>
              <a:rPr lang="nl-NL" sz="2000" dirty="0" smtClean="0">
                <a:latin typeface="Consolas"/>
              </a:rPr>
              <a:t> 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b 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&lt;&lt;</a:t>
            </a:r>
            <a:r>
              <a:rPr lang="nl-NL" sz="2000" dirty="0" smtClean="0">
                <a:latin typeface="Consolas"/>
              </a:rPr>
              <a:t> </a:t>
            </a: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endl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chemeClr val="tx1"/>
                </a:solidFill>
                <a:latin typeface="Consolas"/>
              </a:rPr>
              <a:t>    </a:t>
            </a:r>
            <a:r>
              <a:rPr lang="en-US" sz="2000" dirty="0" smtClean="0">
                <a:solidFill>
                  <a:srgbClr val="0000FF"/>
                </a:solidFill>
                <a:latin typeface="Consolas"/>
              </a:rPr>
              <a:t>else</a:t>
            </a:r>
            <a:endParaRPr lang="en-US" sz="2000" dirty="0">
              <a:solidFill>
                <a:srgbClr val="0000FF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chemeClr val="tx1"/>
                </a:solidFill>
                <a:latin typeface="Consolas"/>
              </a:rPr>
              <a:t>    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cerr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&lt;&lt; </a:t>
            </a:r>
            <a:r>
              <a:rPr lang="en-US" sz="20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en-US" sz="2000" dirty="0">
                <a:solidFill>
                  <a:srgbClr val="A31515"/>
                </a:solidFill>
                <a:latin typeface="Consolas"/>
              </a:rPr>
              <a:t>File uitvoer.txt </a:t>
            </a:r>
            <a:r>
              <a:rPr lang="en-US" sz="2000" dirty="0" err="1">
                <a:solidFill>
                  <a:srgbClr val="A31515"/>
                </a:solidFill>
                <a:latin typeface="Consolas"/>
              </a:rPr>
              <a:t>kan</a:t>
            </a:r>
            <a:r>
              <a:rPr lang="en-US" sz="2000" dirty="0">
                <a:solidFill>
                  <a:srgbClr val="A31515"/>
                </a:solidFill>
                <a:latin typeface="Consolas"/>
              </a:rPr>
              <a:t> </a:t>
            </a:r>
            <a:r>
              <a:rPr lang="en-US" sz="2000" dirty="0" err="1">
                <a:solidFill>
                  <a:srgbClr val="A31515"/>
                </a:solidFill>
                <a:latin typeface="Consolas"/>
              </a:rPr>
              <a:t>niet</a:t>
            </a:r>
            <a:r>
              <a:rPr lang="en-US" sz="2000" dirty="0">
                <a:solidFill>
                  <a:srgbClr val="A31515"/>
                </a:solidFill>
                <a:latin typeface="Consolas"/>
              </a:rPr>
              <a:t> </a:t>
            </a:r>
            <a:r>
              <a:rPr lang="en-US" sz="2000" dirty="0" err="1">
                <a:solidFill>
                  <a:srgbClr val="A31515"/>
                </a:solidFill>
                <a:latin typeface="Consolas"/>
              </a:rPr>
              <a:t>geopend</a:t>
            </a:r>
            <a:r>
              <a:rPr lang="en-US" sz="2000" dirty="0">
                <a:solidFill>
                  <a:srgbClr val="A31515"/>
                </a:solidFill>
                <a:latin typeface="Consolas"/>
              </a:rPr>
              <a:t> </a:t>
            </a:r>
            <a:r>
              <a:rPr lang="en-US" sz="2000" dirty="0" err="1">
                <a:solidFill>
                  <a:srgbClr val="A31515"/>
                </a:solidFill>
                <a:latin typeface="Consolas"/>
              </a:rPr>
              <a:t>worden</a:t>
            </a:r>
            <a:r>
              <a:rPr lang="en-US" sz="2000" dirty="0" smtClean="0">
                <a:solidFill>
                  <a:srgbClr val="A31515"/>
                </a:solidFill>
                <a:latin typeface="Consolas"/>
              </a:rPr>
              <a:t>!"</a:t>
            </a:r>
          </a:p>
          <a:p>
            <a:pPr algn="r"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&lt;&lt; </a:t>
            </a: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endl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chemeClr val="tx1"/>
                </a:solidFill>
                <a:latin typeface="Consolas"/>
              </a:rPr>
              <a:t>    </a:t>
            </a: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cin.get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();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</a:t>
            </a:r>
            <a:r>
              <a:rPr lang="en-US" sz="2000" dirty="0" smtClean="0">
                <a:solidFill>
                  <a:srgbClr val="0000FF"/>
                </a:solidFill>
                <a:latin typeface="Consolas"/>
              </a:rPr>
              <a:t>return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0;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chemeClr val="tx1"/>
                </a:solidFill>
                <a:latin typeface="Consolas"/>
              </a:rPr>
              <a:t>}	</a:t>
            </a:r>
            <a:endParaRPr lang="nl-NL" sz="2000" dirty="0">
              <a:solidFill>
                <a:schemeClr val="tx1"/>
              </a:solidFill>
              <a:latin typeface="Consolas"/>
            </a:endParaRPr>
          </a:p>
        </p:txBody>
      </p:sp>
      <p:sp>
        <p:nvSpPr>
          <p:cNvPr id="680964" name="AutoShape 4"/>
          <p:cNvSpPr>
            <a:spLocks noChangeArrowheads="1"/>
          </p:cNvSpPr>
          <p:nvPr/>
        </p:nvSpPr>
        <p:spPr bwMode="auto">
          <a:xfrm>
            <a:off x="5868144" y="3287994"/>
            <a:ext cx="2808287" cy="1081087"/>
          </a:xfrm>
          <a:prstGeom prst="wedgeRoundRectCallout">
            <a:avLst>
              <a:gd name="adj1" fmla="val -110408"/>
              <a:gd name="adj2" fmla="val 76487"/>
              <a:gd name="adj3" fmla="val 16667"/>
            </a:avLst>
          </a:prstGeom>
          <a:solidFill>
            <a:srgbClr val="008000"/>
          </a:solidFill>
          <a:ln w="28575" algn="ctr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sz="2400" dirty="0" err="1">
                <a:solidFill>
                  <a:schemeClr val="bg1"/>
                </a:solidFill>
                <a:latin typeface="Calibri" pitchFamily="34" charset="0"/>
              </a:rPr>
              <a:t>Gaat</a:t>
            </a:r>
            <a:r>
              <a:rPr lang="en-US" sz="2400" dirty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Calibri" pitchFamily="34" charset="0"/>
              </a:rPr>
              <a:t>goed</a:t>
            </a:r>
            <a:r>
              <a:rPr lang="en-US" sz="2400" dirty="0">
                <a:solidFill>
                  <a:schemeClr val="bg1"/>
                </a:solidFill>
                <a:latin typeface="Calibri" pitchFamily="34" charset="0"/>
              </a:rPr>
              <a:t>! Want </a:t>
            </a:r>
            <a:r>
              <a:rPr lang="en-US" sz="2400" dirty="0" err="1">
                <a:solidFill>
                  <a:schemeClr val="bg1"/>
                </a:solidFill>
                <a:latin typeface="Consolas"/>
              </a:rPr>
              <a:t>ofstream</a:t>
            </a:r>
            <a:r>
              <a:rPr lang="en-US" sz="2400" dirty="0">
                <a:solidFill>
                  <a:schemeClr val="bg1"/>
                </a:solidFill>
                <a:latin typeface="Calibri" pitchFamily="34" charset="0"/>
              </a:rPr>
              <a:t> “is </a:t>
            </a:r>
            <a:r>
              <a:rPr lang="en-US" sz="2400" dirty="0" err="1">
                <a:solidFill>
                  <a:schemeClr val="bg1"/>
                </a:solidFill>
                <a:latin typeface="Calibri" pitchFamily="34" charset="0"/>
              </a:rPr>
              <a:t>een</a:t>
            </a:r>
            <a:r>
              <a:rPr lang="en-US" sz="2400" dirty="0">
                <a:solidFill>
                  <a:schemeClr val="bg1"/>
                </a:solidFill>
                <a:latin typeface="Calibri" pitchFamily="34" charset="0"/>
              </a:rPr>
              <a:t>” </a:t>
            </a:r>
            <a:r>
              <a:rPr lang="en-US" sz="2400" dirty="0" err="1">
                <a:solidFill>
                  <a:schemeClr val="bg1"/>
                </a:solidFill>
                <a:latin typeface="Consolas"/>
              </a:rPr>
              <a:t>ostream</a:t>
            </a:r>
            <a:r>
              <a:rPr lang="en-US" sz="2400" dirty="0">
                <a:solidFill>
                  <a:schemeClr val="bg1"/>
                </a:solidFill>
                <a:latin typeface="Calibri" pitchFamily="34" charset="0"/>
              </a:rPr>
              <a:t>.</a:t>
            </a:r>
            <a:endParaRPr lang="nl-NL" sz="2400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0964" grpId="0" animBg="1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3321A3F6-AF42-40D2-8E7F-297A00A55BBF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82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8397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Operator&gt;&gt; overloading</a:t>
            </a:r>
          </a:p>
        </p:txBody>
      </p:sp>
      <p:sp>
        <p:nvSpPr>
          <p:cNvPr id="8397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8775" y="1268413"/>
            <a:ext cx="8421688" cy="1081087"/>
          </a:xfrm>
        </p:spPr>
        <p:txBody>
          <a:bodyPr/>
          <a:lstStyle/>
          <a:p>
            <a:r>
              <a:rPr lang="nl-NL" smtClean="0"/>
              <a:t>We willen breuken op dezelfde manier inlezen als integers.</a:t>
            </a:r>
          </a:p>
          <a:p>
            <a:pPr>
              <a:buFont typeface="Wingdings" pitchFamily="2" charset="2"/>
              <a:buNone/>
            </a:pPr>
            <a:endParaRPr lang="nl-NL" smtClean="0"/>
          </a:p>
        </p:txBody>
      </p:sp>
      <p:sp>
        <p:nvSpPr>
          <p:cNvPr id="83973" name="Rectangle 4"/>
          <p:cNvSpPr>
            <a:spLocks noChangeArrowheads="1"/>
          </p:cNvSpPr>
          <p:nvPr/>
        </p:nvSpPr>
        <p:spPr bwMode="auto">
          <a:xfrm>
            <a:off x="684213" y="2276475"/>
            <a:ext cx="7993062" cy="426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i, j;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Breuk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b;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cin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&gt;&gt;</a:t>
            </a:r>
            <a:r>
              <a:rPr lang="nl-NL" sz="2000" dirty="0" smtClean="0">
                <a:latin typeface="Consolas"/>
              </a:rPr>
              <a:t> 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i </a:t>
            </a:r>
            <a:r>
              <a:rPr lang="nl-NL" sz="2000" b="1" dirty="0" smtClean="0">
                <a:solidFill>
                  <a:srgbClr val="000000"/>
                </a:solidFill>
                <a:latin typeface="Consolas"/>
              </a:rPr>
              <a:t>&gt;&gt;</a:t>
            </a:r>
            <a:r>
              <a:rPr lang="nl-NL" sz="2000" dirty="0" smtClean="0">
                <a:latin typeface="Consolas"/>
              </a:rPr>
              <a:t> 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b 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&gt;&gt;</a:t>
            </a:r>
            <a:r>
              <a:rPr lang="nl-NL" sz="2000" dirty="0" smtClean="0">
                <a:latin typeface="Consolas"/>
              </a:rPr>
              <a:t> 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j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8000"/>
                </a:solidFill>
                <a:latin typeface="Consolas"/>
              </a:rPr>
              <a:t>// </a:t>
            </a:r>
            <a:r>
              <a:rPr lang="nl-NL" sz="2000" dirty="0" smtClean="0">
                <a:solidFill>
                  <a:srgbClr val="008000"/>
                </a:solidFill>
                <a:latin typeface="Consolas"/>
              </a:rPr>
              <a:t> ...</a:t>
            </a:r>
            <a:endParaRPr lang="nl-NL" sz="2000" dirty="0">
              <a:solidFill>
                <a:srgbClr val="008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}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chemeClr val="tx1"/>
              </a:solidFill>
              <a:latin typeface="Consolas"/>
            </a:endParaRPr>
          </a:p>
        </p:txBody>
      </p:sp>
      <p:sp>
        <p:nvSpPr>
          <p:cNvPr id="681989" name="AutoShape 5"/>
          <p:cNvSpPr>
            <a:spLocks noChangeArrowheads="1"/>
          </p:cNvSpPr>
          <p:nvPr/>
        </p:nvSpPr>
        <p:spPr bwMode="auto">
          <a:xfrm>
            <a:off x="107950" y="4005262"/>
            <a:ext cx="8856663" cy="1007913"/>
          </a:xfrm>
          <a:prstGeom prst="cloudCallout">
            <a:avLst>
              <a:gd name="adj1" fmla="val -6115"/>
              <a:gd name="adj2" fmla="val 95269"/>
            </a:avLst>
          </a:prstGeom>
          <a:noFill/>
          <a:ln w="28575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err="1">
                <a:solidFill>
                  <a:schemeClr val="tx1"/>
                </a:solidFill>
                <a:latin typeface="Consolas"/>
              </a:rPr>
              <a:t>cin.</a:t>
            </a:r>
            <a:r>
              <a:rPr lang="nl-NL" sz="2000" dirty="0" err="1">
                <a:latin typeface="Consolas"/>
              </a:rPr>
              <a:t>operator</a:t>
            </a:r>
            <a:r>
              <a:rPr lang="nl-NL" sz="2000" dirty="0">
                <a:latin typeface="Consolas"/>
              </a:rPr>
              <a:t>&gt;&gt;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(i).</a:t>
            </a:r>
            <a:r>
              <a:rPr lang="nl-NL" sz="2000" dirty="0">
                <a:latin typeface="Consolas"/>
              </a:rPr>
              <a:t>operator&gt;&gt;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(b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).</a:t>
            </a:r>
          </a:p>
          <a:p>
            <a:pPr algn="r"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latin typeface="Consolas"/>
              </a:rPr>
              <a:t>operator</a:t>
            </a:r>
            <a:r>
              <a:rPr lang="nl-NL" sz="2000" dirty="0">
                <a:latin typeface="Consolas"/>
              </a:rPr>
              <a:t>&gt;&gt;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(j);</a:t>
            </a:r>
          </a:p>
        </p:txBody>
      </p:sp>
      <p:sp>
        <p:nvSpPr>
          <p:cNvPr id="681990" name="AutoShape 6"/>
          <p:cNvSpPr>
            <a:spLocks noChangeArrowheads="1"/>
          </p:cNvSpPr>
          <p:nvPr/>
        </p:nvSpPr>
        <p:spPr bwMode="auto">
          <a:xfrm>
            <a:off x="2627313" y="3213100"/>
            <a:ext cx="1511300" cy="719138"/>
          </a:xfrm>
          <a:prstGeom prst="wedgeRoundRectCallout">
            <a:avLst>
              <a:gd name="adj1" fmla="val -50339"/>
              <a:gd name="adj2" fmla="val 85491"/>
              <a:gd name="adj3" fmla="val 16667"/>
            </a:avLst>
          </a:prstGeom>
          <a:solidFill>
            <a:srgbClr val="FFFF00"/>
          </a:solidFill>
          <a:ln w="28575" algn="ctr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alibri" pitchFamily="34" charset="0"/>
              </a:rPr>
              <a:t>Bestaat al!</a:t>
            </a:r>
          </a:p>
        </p:txBody>
      </p:sp>
      <p:sp>
        <p:nvSpPr>
          <p:cNvPr id="681991" name="AutoShape 7"/>
          <p:cNvSpPr>
            <a:spLocks noChangeArrowheads="1"/>
          </p:cNvSpPr>
          <p:nvPr/>
        </p:nvSpPr>
        <p:spPr bwMode="auto">
          <a:xfrm>
            <a:off x="4284663" y="3213100"/>
            <a:ext cx="1655762" cy="719138"/>
          </a:xfrm>
          <a:prstGeom prst="wedgeRoundRectCallout">
            <a:avLst>
              <a:gd name="adj1" fmla="val -35057"/>
              <a:gd name="adj2" fmla="val 91302"/>
              <a:gd name="adj3" fmla="val 16667"/>
            </a:avLst>
          </a:prstGeom>
          <a:solidFill>
            <a:srgbClr val="FFFF00"/>
          </a:solidFill>
          <a:ln w="28575" algn="ctr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alibri" pitchFamily="34" charset="0"/>
              </a:rPr>
              <a:t>Zelf maken</a:t>
            </a:r>
          </a:p>
        </p:txBody>
      </p:sp>
      <p:sp>
        <p:nvSpPr>
          <p:cNvPr id="681993" name="AutoShape 9"/>
          <p:cNvSpPr>
            <a:spLocks noChangeArrowheads="1"/>
          </p:cNvSpPr>
          <p:nvPr/>
        </p:nvSpPr>
        <p:spPr bwMode="auto">
          <a:xfrm>
            <a:off x="1835150" y="5876925"/>
            <a:ext cx="3960813" cy="647700"/>
          </a:xfrm>
          <a:prstGeom prst="wedgeRoundRectCallout">
            <a:avLst>
              <a:gd name="adj1" fmla="val -50167"/>
              <a:gd name="adj2" fmla="val -96266"/>
              <a:gd name="adj3" fmla="val 16667"/>
            </a:avLst>
          </a:prstGeom>
          <a:solidFill>
            <a:srgbClr val="FFFF00"/>
          </a:solidFill>
          <a:ln w="28575" algn="ctr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alibri" pitchFamily="34" charset="0"/>
              </a:rPr>
              <a:t>Object van de class </a:t>
            </a:r>
            <a:r>
              <a:rPr lang="nl-NL" sz="2400" dirty="0" err="1">
                <a:latin typeface="Consolas"/>
              </a:rPr>
              <a:t>istream</a:t>
            </a:r>
            <a:endParaRPr lang="nl-NL" sz="2400" dirty="0">
              <a:latin typeface="Consolas"/>
            </a:endParaRPr>
          </a:p>
        </p:txBody>
      </p:sp>
      <p:sp>
        <p:nvSpPr>
          <p:cNvPr id="15" name="AutoShape 10"/>
          <p:cNvSpPr>
            <a:spLocks noChangeArrowheads="1"/>
          </p:cNvSpPr>
          <p:nvPr/>
        </p:nvSpPr>
        <p:spPr bwMode="auto">
          <a:xfrm>
            <a:off x="4705023" y="1844675"/>
            <a:ext cx="3095625" cy="1079500"/>
          </a:xfrm>
          <a:prstGeom prst="wedgeEllipseCallout">
            <a:avLst>
              <a:gd name="adj1" fmla="val -35435"/>
              <a:gd name="adj2" fmla="val 89852"/>
            </a:avLst>
          </a:prstGeom>
          <a:solidFill>
            <a:schemeClr val="tx2"/>
          </a:solidFill>
          <a:ln w="28575" algn="ctr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 err="1">
                <a:solidFill>
                  <a:schemeClr val="bg1"/>
                </a:solidFill>
                <a:latin typeface="Consolas"/>
              </a:rPr>
              <a:t>istream</a:t>
            </a:r>
            <a:r>
              <a:rPr lang="nl-NL" sz="2400" dirty="0">
                <a:solidFill>
                  <a:schemeClr val="bg1"/>
                </a:solidFill>
                <a:latin typeface="Calibri" pitchFamily="34" charset="0"/>
              </a:rPr>
              <a:t> aanpassen?</a:t>
            </a:r>
          </a:p>
        </p:txBody>
      </p:sp>
      <p:sp>
        <p:nvSpPr>
          <p:cNvPr id="16" name="AutoShape 11"/>
          <p:cNvSpPr>
            <a:spLocks noChangeArrowheads="1"/>
          </p:cNvSpPr>
          <p:nvPr/>
        </p:nvSpPr>
        <p:spPr bwMode="auto">
          <a:xfrm>
            <a:off x="6073448" y="3213100"/>
            <a:ext cx="1511300" cy="719138"/>
          </a:xfrm>
          <a:prstGeom prst="wedgeRoundRectCallout">
            <a:avLst>
              <a:gd name="adj1" fmla="val -62806"/>
              <a:gd name="adj2" fmla="val 124385"/>
              <a:gd name="adj3" fmla="val 16667"/>
            </a:avLst>
          </a:prstGeom>
          <a:solidFill>
            <a:srgbClr val="FFFF00"/>
          </a:solidFill>
          <a:ln w="28575" algn="ctr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alibri" pitchFamily="34" charset="0"/>
              </a:rPr>
              <a:t>Bestaat al!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1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1989" grpId="0" animBg="1"/>
      <p:bldP spid="681990" grpId="0" animBg="1"/>
      <p:bldP spid="681991" grpId="0" animBg="1"/>
      <p:bldP spid="681993" grpId="0" animBg="1"/>
      <p:bldP spid="15" grpId="0" animBg="1"/>
      <p:bldP spid="16" grpId="0" animBg="1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41F5F191-3FC5-48A6-AD63-7138409B9EE4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83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8499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Operator&gt;&gt; overloading</a:t>
            </a:r>
          </a:p>
        </p:txBody>
      </p:sp>
      <p:sp>
        <p:nvSpPr>
          <p:cNvPr id="8499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8775" y="1268413"/>
            <a:ext cx="8421688" cy="1081087"/>
          </a:xfrm>
        </p:spPr>
        <p:txBody>
          <a:bodyPr/>
          <a:lstStyle/>
          <a:p>
            <a:r>
              <a:rPr lang="nl-NL" smtClean="0"/>
              <a:t>We willen breuken op dezelfde manier inlezen als integers.</a:t>
            </a:r>
          </a:p>
          <a:p>
            <a:pPr>
              <a:buFont typeface="Wingdings" pitchFamily="2" charset="2"/>
              <a:buNone/>
            </a:pPr>
            <a:endParaRPr lang="nl-NL" smtClean="0"/>
          </a:p>
        </p:txBody>
      </p:sp>
      <p:sp>
        <p:nvSpPr>
          <p:cNvPr id="84997" name="Rectangle 4"/>
          <p:cNvSpPr>
            <a:spLocks noChangeArrowheads="1"/>
          </p:cNvSpPr>
          <p:nvPr/>
        </p:nvSpPr>
        <p:spPr bwMode="auto">
          <a:xfrm>
            <a:off x="684213" y="2276475"/>
            <a:ext cx="7993062" cy="426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i, j;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Breuk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b;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cin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&gt;&gt;</a:t>
            </a:r>
            <a:r>
              <a:rPr lang="nl-NL" sz="2000" dirty="0" smtClean="0">
                <a:latin typeface="Consolas"/>
              </a:rPr>
              <a:t> 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i </a:t>
            </a:r>
            <a:r>
              <a:rPr lang="nl-NL" sz="2000" b="1" dirty="0" smtClean="0">
                <a:solidFill>
                  <a:srgbClr val="000000"/>
                </a:solidFill>
                <a:latin typeface="Consolas"/>
              </a:rPr>
              <a:t>&gt;&gt;</a:t>
            </a:r>
            <a:r>
              <a:rPr lang="nl-NL" sz="2000" dirty="0" smtClean="0">
                <a:latin typeface="Consolas"/>
              </a:rPr>
              <a:t> 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b 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&gt;&gt;</a:t>
            </a:r>
            <a:r>
              <a:rPr lang="nl-NL" sz="2000" dirty="0" smtClean="0">
                <a:latin typeface="Consolas"/>
              </a:rPr>
              <a:t> 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j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8000"/>
                </a:solidFill>
                <a:latin typeface="Consolas"/>
              </a:rPr>
              <a:t>// </a:t>
            </a:r>
            <a:r>
              <a:rPr lang="nl-NL" sz="2000" dirty="0" smtClean="0">
                <a:solidFill>
                  <a:srgbClr val="008000"/>
                </a:solidFill>
                <a:latin typeface="Consolas"/>
              </a:rPr>
              <a:t> ...</a:t>
            </a:r>
            <a:endParaRPr lang="nl-NL" sz="2000" dirty="0">
              <a:solidFill>
                <a:srgbClr val="008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}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chemeClr val="tx1"/>
              </a:solidFill>
              <a:latin typeface="Consolas"/>
            </a:endParaRPr>
          </a:p>
        </p:txBody>
      </p:sp>
      <p:sp>
        <p:nvSpPr>
          <p:cNvPr id="683013" name="AutoShape 5"/>
          <p:cNvSpPr>
            <a:spLocks noChangeArrowheads="1"/>
          </p:cNvSpPr>
          <p:nvPr/>
        </p:nvSpPr>
        <p:spPr bwMode="auto">
          <a:xfrm>
            <a:off x="107950" y="4005262"/>
            <a:ext cx="8856663" cy="935905"/>
          </a:xfrm>
          <a:prstGeom prst="cloudCallout">
            <a:avLst>
              <a:gd name="adj1" fmla="val -6664"/>
              <a:gd name="adj2" fmla="val 107340"/>
            </a:avLst>
          </a:prstGeom>
          <a:noFill/>
          <a:ln w="28575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latin typeface="Consolas"/>
              </a:rPr>
              <a:t>operator&gt;&gt;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</a:t>
            </a:r>
            <a:r>
              <a:rPr lang="nl-NL" sz="2000" dirty="0" err="1">
                <a:solidFill>
                  <a:schemeClr val="tx1"/>
                </a:solidFill>
                <a:latin typeface="Consolas"/>
              </a:rPr>
              <a:t>cin.</a:t>
            </a:r>
            <a:r>
              <a:rPr lang="nl-NL" sz="2000" dirty="0" err="1">
                <a:latin typeface="Consolas"/>
              </a:rPr>
              <a:t>operator</a:t>
            </a:r>
            <a:r>
              <a:rPr lang="nl-NL" sz="2000" dirty="0">
                <a:latin typeface="Consolas"/>
              </a:rPr>
              <a:t>&gt;&gt;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(i),</a:t>
            </a:r>
            <a:r>
              <a:rPr lang="nl-NL" sz="2000" dirty="0"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b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).</a:t>
            </a:r>
          </a:p>
          <a:p>
            <a:pPr algn="r"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latin typeface="Consolas"/>
              </a:rPr>
              <a:t>operator</a:t>
            </a:r>
            <a:r>
              <a:rPr lang="nl-NL" sz="2000" dirty="0">
                <a:latin typeface="Consolas"/>
              </a:rPr>
              <a:t>&gt;&gt;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(j);</a:t>
            </a:r>
          </a:p>
        </p:txBody>
      </p:sp>
      <p:sp>
        <p:nvSpPr>
          <p:cNvPr id="683014" name="AutoShape 6"/>
          <p:cNvSpPr>
            <a:spLocks noChangeArrowheads="1"/>
          </p:cNvSpPr>
          <p:nvPr/>
        </p:nvSpPr>
        <p:spPr bwMode="auto">
          <a:xfrm>
            <a:off x="3779838" y="3213100"/>
            <a:ext cx="1511300" cy="719138"/>
          </a:xfrm>
          <a:prstGeom prst="wedgeRoundRectCallout">
            <a:avLst>
              <a:gd name="adj1" fmla="val -30441"/>
              <a:gd name="adj2" fmla="val 78011"/>
              <a:gd name="adj3" fmla="val 16667"/>
            </a:avLst>
          </a:prstGeom>
          <a:solidFill>
            <a:srgbClr val="FFFF00"/>
          </a:solidFill>
          <a:ln w="28575" algn="ctr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alibri" pitchFamily="34" charset="0"/>
              </a:rPr>
              <a:t>Bestaat al!</a:t>
            </a:r>
          </a:p>
        </p:txBody>
      </p:sp>
      <p:sp>
        <p:nvSpPr>
          <p:cNvPr id="683015" name="AutoShape 7"/>
          <p:cNvSpPr>
            <a:spLocks noChangeArrowheads="1"/>
          </p:cNvSpPr>
          <p:nvPr/>
        </p:nvSpPr>
        <p:spPr bwMode="auto">
          <a:xfrm>
            <a:off x="1619250" y="3213100"/>
            <a:ext cx="1655763" cy="719138"/>
          </a:xfrm>
          <a:prstGeom prst="wedgeRoundRectCallout">
            <a:avLst>
              <a:gd name="adj1" fmla="val -28307"/>
              <a:gd name="adj2" fmla="val 79315"/>
              <a:gd name="adj3" fmla="val 16667"/>
            </a:avLst>
          </a:prstGeom>
          <a:solidFill>
            <a:srgbClr val="FFFF00"/>
          </a:solidFill>
          <a:ln w="28575" algn="ctr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alibri" pitchFamily="34" charset="0"/>
              </a:rPr>
              <a:t>Zelf maken</a:t>
            </a:r>
          </a:p>
        </p:txBody>
      </p:sp>
      <p:sp>
        <p:nvSpPr>
          <p:cNvPr id="683016" name="AutoShape 8"/>
          <p:cNvSpPr>
            <a:spLocks noChangeArrowheads="1"/>
          </p:cNvSpPr>
          <p:nvPr/>
        </p:nvSpPr>
        <p:spPr bwMode="auto">
          <a:xfrm>
            <a:off x="5724525" y="3213100"/>
            <a:ext cx="1511300" cy="719138"/>
          </a:xfrm>
          <a:prstGeom prst="wedgeRoundRectCallout">
            <a:avLst>
              <a:gd name="adj1" fmla="val -38271"/>
              <a:gd name="adj2" fmla="val 124385"/>
              <a:gd name="adj3" fmla="val 16667"/>
            </a:avLst>
          </a:prstGeom>
          <a:solidFill>
            <a:srgbClr val="FFFF00"/>
          </a:solidFill>
          <a:ln w="28575" algn="ctr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alibri" pitchFamily="34" charset="0"/>
              </a:rPr>
              <a:t>Bestaat al!</a:t>
            </a:r>
          </a:p>
        </p:txBody>
      </p:sp>
      <p:sp>
        <p:nvSpPr>
          <p:cNvPr id="683017" name="AutoShape 9"/>
          <p:cNvSpPr>
            <a:spLocks noChangeArrowheads="1"/>
          </p:cNvSpPr>
          <p:nvPr/>
        </p:nvSpPr>
        <p:spPr bwMode="auto">
          <a:xfrm>
            <a:off x="1835150" y="5876925"/>
            <a:ext cx="3960813" cy="647700"/>
          </a:xfrm>
          <a:prstGeom prst="wedgeRoundRectCallout">
            <a:avLst>
              <a:gd name="adj1" fmla="val -51254"/>
              <a:gd name="adj2" fmla="val -99588"/>
              <a:gd name="adj3" fmla="val 16667"/>
            </a:avLst>
          </a:prstGeom>
          <a:solidFill>
            <a:srgbClr val="FFFF00"/>
          </a:solidFill>
          <a:ln w="28575" algn="ctr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alibri" pitchFamily="34" charset="0"/>
              </a:rPr>
              <a:t>Object van de class </a:t>
            </a:r>
            <a:r>
              <a:rPr lang="nl-NL" sz="2400" dirty="0" err="1">
                <a:latin typeface="Consolas"/>
              </a:rPr>
              <a:t>istream</a:t>
            </a:r>
            <a:endParaRPr lang="nl-NL" sz="2400" dirty="0">
              <a:latin typeface="Consolas"/>
            </a:endParaRPr>
          </a:p>
        </p:txBody>
      </p:sp>
      <p:sp>
        <p:nvSpPr>
          <p:cNvPr id="683018" name="AutoShape 10"/>
          <p:cNvSpPr>
            <a:spLocks noChangeArrowheads="1"/>
          </p:cNvSpPr>
          <p:nvPr/>
        </p:nvSpPr>
        <p:spPr bwMode="auto">
          <a:xfrm>
            <a:off x="3924300" y="1844675"/>
            <a:ext cx="4032076" cy="1079500"/>
          </a:xfrm>
          <a:prstGeom prst="wedgeEllipseCallout">
            <a:avLst>
              <a:gd name="adj1" fmla="val -80117"/>
              <a:gd name="adj2" fmla="val 86831"/>
            </a:avLst>
          </a:prstGeom>
          <a:solidFill>
            <a:srgbClr val="008000"/>
          </a:solidFill>
          <a:ln w="28575" algn="ctr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solidFill>
                  <a:schemeClr val="bg1"/>
                </a:solidFill>
                <a:latin typeface="Calibri" pitchFamily="34" charset="0"/>
              </a:rPr>
              <a:t>Globale </a:t>
            </a:r>
            <a:r>
              <a:rPr lang="nl-NL" sz="2400" dirty="0">
                <a:solidFill>
                  <a:schemeClr val="bg1"/>
                </a:solidFill>
                <a:latin typeface="Consolas"/>
              </a:rPr>
              <a:t>operator&gt;&gt;</a:t>
            </a:r>
            <a:r>
              <a:rPr lang="nl-NL" sz="2400" dirty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nl-NL" sz="2400" dirty="0" err="1">
                <a:solidFill>
                  <a:schemeClr val="bg1"/>
                </a:solidFill>
                <a:latin typeface="Calibri" pitchFamily="34" charset="0"/>
              </a:rPr>
              <a:t>overloaden</a:t>
            </a:r>
            <a:endParaRPr lang="nl-NL" sz="2400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3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3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3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3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3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3013" grpId="0" animBg="1"/>
      <p:bldP spid="683014" grpId="0" animBg="1"/>
      <p:bldP spid="683015" grpId="0" animBg="1"/>
      <p:bldP spid="683016" grpId="0" animBg="1"/>
      <p:bldP spid="683017" grpId="0" animBg="1"/>
      <p:bldP spid="683018" grpId="0" animBg="1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66AEDBBB-A79F-4784-9E88-74D55E67E84C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84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8601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Operator&gt;&gt; overloading</a:t>
            </a:r>
          </a:p>
        </p:txBody>
      </p:sp>
      <p:sp>
        <p:nvSpPr>
          <p:cNvPr id="6840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3068638"/>
            <a:ext cx="8712200" cy="3455987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nl-NL" sz="2400" dirty="0" smtClean="0"/>
              <a:t>Wat moet het </a:t>
            </a:r>
            <a:r>
              <a:rPr lang="nl-NL" sz="2400" dirty="0" smtClean="0">
                <a:solidFill>
                  <a:schemeClr val="hlink"/>
                </a:solidFill>
              </a:rPr>
              <a:t>eerste</a:t>
            </a:r>
            <a:r>
              <a:rPr lang="nl-NL" sz="2400" dirty="0" smtClean="0"/>
              <a:t> </a:t>
            </a:r>
            <a:r>
              <a:rPr lang="nl-NL" sz="2400" dirty="0" smtClean="0">
                <a:solidFill>
                  <a:schemeClr val="hlink"/>
                </a:solidFill>
              </a:rPr>
              <a:t>parametertype</a:t>
            </a:r>
            <a:r>
              <a:rPr lang="nl-NL" sz="2400" dirty="0" smtClean="0"/>
              <a:t> zijn?</a:t>
            </a:r>
          </a:p>
          <a:p>
            <a:pPr lvl="1">
              <a:lnSpc>
                <a:spcPct val="80000"/>
              </a:lnSpc>
            </a:pPr>
            <a:r>
              <a:rPr lang="nl-NL" sz="2000" dirty="0" err="1" smtClean="0">
                <a:latin typeface="Consolas"/>
              </a:rPr>
              <a:t>istream</a:t>
            </a:r>
            <a:r>
              <a:rPr lang="nl-NL" sz="2000" dirty="0" smtClean="0"/>
              <a:t>		</a:t>
            </a:r>
            <a:r>
              <a:rPr lang="nl-NL" sz="2000" dirty="0" smtClean="0">
                <a:solidFill>
                  <a:schemeClr val="bg1"/>
                </a:solidFill>
              </a:rPr>
              <a:t>De invoer moet niet worden gelezen uit een </a:t>
            </a:r>
            <a:br>
              <a:rPr lang="nl-NL" sz="2000" dirty="0" smtClean="0">
                <a:solidFill>
                  <a:schemeClr val="bg1"/>
                </a:solidFill>
              </a:rPr>
            </a:br>
            <a:r>
              <a:rPr lang="nl-NL" sz="2000" dirty="0" smtClean="0">
                <a:solidFill>
                  <a:schemeClr val="bg1"/>
                </a:solidFill>
              </a:rPr>
              <a:t>			kopietje van het toetsenbordbuffer.</a:t>
            </a:r>
          </a:p>
          <a:p>
            <a:pPr lvl="1">
              <a:lnSpc>
                <a:spcPct val="80000"/>
              </a:lnSpc>
            </a:pPr>
            <a:r>
              <a:rPr lang="nl-NL" sz="2000" dirty="0" err="1" smtClean="0">
                <a:latin typeface="Consolas"/>
              </a:rPr>
              <a:t>istream</a:t>
            </a:r>
            <a:r>
              <a:rPr lang="nl-NL" sz="2000" dirty="0" smtClean="0">
                <a:latin typeface="Consolas"/>
              </a:rPr>
              <a:t>&amp;</a:t>
            </a:r>
            <a:r>
              <a:rPr lang="nl-NL" sz="2000" dirty="0" smtClean="0"/>
              <a:t>	</a:t>
            </a:r>
            <a:r>
              <a:rPr lang="nl-NL" sz="2000" dirty="0" smtClean="0">
                <a:solidFill>
                  <a:schemeClr val="bg1"/>
                </a:solidFill>
              </a:rPr>
              <a:t>Goed</a:t>
            </a:r>
          </a:p>
          <a:p>
            <a:pPr>
              <a:lnSpc>
                <a:spcPct val="80000"/>
              </a:lnSpc>
            </a:pPr>
            <a:r>
              <a:rPr lang="nl-NL" sz="2400" dirty="0" smtClean="0"/>
              <a:t>Wat moet het </a:t>
            </a:r>
            <a:r>
              <a:rPr lang="nl-NL" sz="2400" dirty="0" smtClean="0">
                <a:solidFill>
                  <a:schemeClr val="hlink"/>
                </a:solidFill>
              </a:rPr>
              <a:t>tweede</a:t>
            </a:r>
            <a:r>
              <a:rPr lang="nl-NL" sz="2400" dirty="0" smtClean="0"/>
              <a:t> </a:t>
            </a:r>
            <a:r>
              <a:rPr lang="nl-NL" sz="2400" dirty="0" smtClean="0">
                <a:solidFill>
                  <a:schemeClr val="hlink"/>
                </a:solidFill>
              </a:rPr>
              <a:t>parametertype</a:t>
            </a:r>
            <a:r>
              <a:rPr lang="nl-NL" sz="2400" dirty="0" smtClean="0"/>
              <a:t> zijn?</a:t>
            </a:r>
          </a:p>
          <a:p>
            <a:pPr lvl="1">
              <a:lnSpc>
                <a:spcPct val="80000"/>
              </a:lnSpc>
            </a:pPr>
            <a:r>
              <a:rPr lang="nl-NL" sz="2000" dirty="0" smtClean="0">
                <a:latin typeface="Consolas"/>
              </a:rPr>
              <a:t>Breuk</a:t>
            </a:r>
            <a:r>
              <a:rPr lang="nl-NL" sz="2000" dirty="0" smtClean="0"/>
              <a:t>		</a:t>
            </a:r>
            <a:r>
              <a:rPr lang="nl-NL" sz="2000" dirty="0" smtClean="0">
                <a:solidFill>
                  <a:schemeClr val="bg1"/>
                </a:solidFill>
              </a:rPr>
              <a:t>De invoer moet niet naar een kopietje van </a:t>
            </a:r>
            <a:r>
              <a:rPr lang="nl-NL" sz="2000" dirty="0" smtClean="0">
                <a:solidFill>
                  <a:schemeClr val="bg1"/>
                </a:solidFill>
                <a:latin typeface="Consolas"/>
              </a:rPr>
              <a:t>a</a:t>
            </a:r>
            <a:r>
              <a:rPr lang="nl-NL" sz="2000" dirty="0" smtClean="0">
                <a:solidFill>
                  <a:schemeClr val="bg1"/>
                </a:solidFill>
              </a:rPr>
              <a:t>.</a:t>
            </a:r>
          </a:p>
          <a:p>
            <a:pPr lvl="1">
              <a:lnSpc>
                <a:spcPct val="80000"/>
              </a:lnSpc>
            </a:pPr>
            <a:r>
              <a:rPr lang="nl-NL" sz="2000" dirty="0" smtClean="0">
                <a:latin typeface="Consolas"/>
              </a:rPr>
              <a:t>Breuk&amp;</a:t>
            </a:r>
            <a:r>
              <a:rPr lang="nl-NL" sz="2000" dirty="0" smtClean="0"/>
              <a:t>		</a:t>
            </a:r>
            <a:r>
              <a:rPr lang="nl-NL" sz="2000" dirty="0" smtClean="0">
                <a:solidFill>
                  <a:schemeClr val="bg1"/>
                </a:solidFill>
              </a:rPr>
              <a:t>Goed</a:t>
            </a:r>
          </a:p>
          <a:p>
            <a:pPr>
              <a:lnSpc>
                <a:spcPct val="80000"/>
              </a:lnSpc>
            </a:pPr>
            <a:r>
              <a:rPr lang="nl-NL" sz="2400" dirty="0" smtClean="0"/>
              <a:t>Wat moet het </a:t>
            </a:r>
            <a:r>
              <a:rPr lang="nl-NL" sz="2400" dirty="0" smtClean="0">
                <a:solidFill>
                  <a:schemeClr val="hlink"/>
                </a:solidFill>
              </a:rPr>
              <a:t>returntype</a:t>
            </a:r>
            <a:r>
              <a:rPr lang="nl-NL" sz="2400" dirty="0" smtClean="0"/>
              <a:t> zijn?</a:t>
            </a:r>
          </a:p>
          <a:p>
            <a:pPr lvl="1">
              <a:lnSpc>
                <a:spcPct val="80000"/>
              </a:lnSpc>
            </a:pPr>
            <a:r>
              <a:rPr lang="nl-NL" sz="2000" dirty="0" err="1" smtClean="0">
                <a:latin typeface="Consolas"/>
              </a:rPr>
              <a:t>istream</a:t>
            </a:r>
            <a:r>
              <a:rPr lang="nl-NL" sz="2000" dirty="0" smtClean="0"/>
              <a:t>		</a:t>
            </a:r>
            <a:r>
              <a:rPr lang="nl-NL" sz="2000" dirty="0" smtClean="0">
                <a:solidFill>
                  <a:schemeClr val="bg1"/>
                </a:solidFill>
                <a:latin typeface="Consolas"/>
              </a:rPr>
              <a:t>i</a:t>
            </a:r>
            <a:r>
              <a:rPr lang="nl-NL" sz="2000" dirty="0" smtClean="0">
                <a:solidFill>
                  <a:schemeClr val="bg1"/>
                </a:solidFill>
              </a:rPr>
              <a:t> moet niet worden gelezen uit een </a:t>
            </a:r>
            <a:br>
              <a:rPr lang="nl-NL" sz="2000" dirty="0" smtClean="0">
                <a:solidFill>
                  <a:schemeClr val="bg1"/>
                </a:solidFill>
              </a:rPr>
            </a:br>
            <a:r>
              <a:rPr lang="nl-NL" sz="2000" dirty="0" smtClean="0">
                <a:solidFill>
                  <a:schemeClr val="bg1"/>
                </a:solidFill>
              </a:rPr>
              <a:t>			kopietje van het toetsenbordbuffer.</a:t>
            </a:r>
          </a:p>
          <a:p>
            <a:pPr lvl="1">
              <a:lnSpc>
                <a:spcPct val="80000"/>
              </a:lnSpc>
            </a:pPr>
            <a:r>
              <a:rPr lang="nl-NL" sz="2000" dirty="0" err="1" smtClean="0">
                <a:latin typeface="Consolas"/>
              </a:rPr>
              <a:t>istream</a:t>
            </a:r>
            <a:r>
              <a:rPr lang="nl-NL" sz="2000" dirty="0" smtClean="0">
                <a:latin typeface="Consolas"/>
              </a:rPr>
              <a:t>&amp;</a:t>
            </a:r>
            <a:r>
              <a:rPr lang="nl-NL" sz="2000" dirty="0" smtClean="0"/>
              <a:t>	</a:t>
            </a:r>
            <a:r>
              <a:rPr lang="nl-NL" sz="2000" dirty="0" smtClean="0">
                <a:solidFill>
                  <a:schemeClr val="bg1"/>
                </a:solidFill>
              </a:rPr>
              <a:t>Goed</a:t>
            </a:r>
          </a:p>
        </p:txBody>
      </p:sp>
      <p:sp>
        <p:nvSpPr>
          <p:cNvPr id="86021" name="Text Box 4"/>
          <p:cNvSpPr txBox="1">
            <a:spLocks noChangeArrowheads="1"/>
          </p:cNvSpPr>
          <p:nvPr/>
        </p:nvSpPr>
        <p:spPr bwMode="auto">
          <a:xfrm>
            <a:off x="323850" y="1412875"/>
            <a:ext cx="2989263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Breuk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a; </a:t>
            </a:r>
            <a:r>
              <a:rPr lang="en-US" sz="2000" dirty="0" err="1">
                <a:solidFill>
                  <a:schemeClr val="accent1"/>
                </a:solidFill>
                <a:latin typeface="Consolas"/>
              </a:rPr>
              <a:t>int</a:t>
            </a:r>
            <a:r>
              <a:rPr lang="en-US" sz="2000" dirty="0">
                <a:solidFill>
                  <a:schemeClr val="accent1"/>
                </a:solidFill>
                <a:latin typeface="Consolas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Consolas"/>
              </a:rPr>
              <a:t>i</a:t>
            </a:r>
            <a:r>
              <a:rPr lang="en-US" sz="2000" dirty="0">
                <a:solidFill>
                  <a:schemeClr val="accent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cin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b="1" dirty="0" smtClean="0">
                <a:solidFill>
                  <a:srgbClr val="000000"/>
                </a:solidFill>
                <a:latin typeface="Consolas"/>
              </a:rPr>
              <a:t>&gt;&gt;</a:t>
            </a:r>
            <a:r>
              <a:rPr lang="en-US" sz="2000" dirty="0" smtClean="0">
                <a:latin typeface="Consolas"/>
              </a:rPr>
              <a:t> 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a </a:t>
            </a:r>
            <a:r>
              <a:rPr lang="en-US" sz="2000" dirty="0" smtClean="0">
                <a:solidFill>
                  <a:schemeClr val="accent1"/>
                </a:solidFill>
                <a:latin typeface="Consolas"/>
              </a:rPr>
              <a:t>&gt;&gt; </a:t>
            </a:r>
            <a:r>
              <a:rPr lang="en-US" sz="2000" dirty="0" err="1" smtClean="0">
                <a:solidFill>
                  <a:schemeClr val="accent1"/>
                </a:solidFill>
                <a:latin typeface="Consolas"/>
              </a:rPr>
              <a:t>i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chemeClr val="tx1"/>
                </a:solidFill>
                <a:latin typeface="Consolas"/>
              </a:rPr>
              <a:t>}</a:t>
            </a:r>
            <a:endParaRPr lang="nl-NL" sz="2000" dirty="0">
              <a:solidFill>
                <a:schemeClr val="tx1"/>
              </a:solidFill>
              <a:latin typeface="Consolas"/>
            </a:endParaRPr>
          </a:p>
        </p:txBody>
      </p:sp>
      <p:sp>
        <p:nvSpPr>
          <p:cNvPr id="684037" name="AutoShape 5"/>
          <p:cNvSpPr>
            <a:spLocks noChangeArrowheads="1"/>
          </p:cNvSpPr>
          <p:nvPr/>
        </p:nvSpPr>
        <p:spPr bwMode="auto">
          <a:xfrm>
            <a:off x="3131840" y="1268413"/>
            <a:ext cx="5688310" cy="936625"/>
          </a:xfrm>
          <a:prstGeom prst="cloudCallout">
            <a:avLst>
              <a:gd name="adj1" fmla="val -54287"/>
              <a:gd name="adj2" fmla="val 78379"/>
            </a:avLst>
          </a:prstGeom>
          <a:noFill/>
          <a:ln w="28575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latin typeface="Consolas"/>
              </a:rPr>
              <a:t>operator&gt;&gt;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</a:t>
            </a:r>
            <a:r>
              <a:rPr lang="nl-NL" sz="2000" dirty="0" err="1">
                <a:solidFill>
                  <a:schemeClr val="tx1"/>
                </a:solidFill>
                <a:latin typeface="Consolas"/>
              </a:rPr>
              <a:t>cin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, a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)</a:t>
            </a:r>
            <a:r>
              <a:rPr lang="nl-NL" sz="2000" dirty="0" smtClean="0">
                <a:solidFill>
                  <a:schemeClr val="accent1"/>
                </a:solidFill>
                <a:latin typeface="Consolas"/>
              </a:rPr>
              <a:t>.</a:t>
            </a:r>
          </a:p>
          <a:p>
            <a:pPr algn="r"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accent1"/>
                </a:solidFill>
                <a:latin typeface="Consolas"/>
              </a:rPr>
              <a:t>operator</a:t>
            </a:r>
            <a:r>
              <a:rPr lang="nl-NL" sz="2000" dirty="0">
                <a:solidFill>
                  <a:schemeClr val="accent1"/>
                </a:solidFill>
                <a:latin typeface="Consolas"/>
              </a:rPr>
              <a:t>&gt;&gt;(i);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4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500" fill="hold"/>
                                        <p:tgtEl>
                                          <p:spTgt spid="684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40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4" dur="500" fill="hold"/>
                                        <p:tgtEl>
                                          <p:spTgt spid="6840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8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40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40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" dur="500" fill="hold"/>
                                        <p:tgtEl>
                                          <p:spTgt spid="6840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40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2" dur="500" fill="hold"/>
                                        <p:tgtEl>
                                          <p:spTgt spid="6840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8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40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40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2" dur="500" fill="hold"/>
                                        <p:tgtEl>
                                          <p:spTgt spid="6840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40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0" dur="500" fill="hold"/>
                                        <p:tgtEl>
                                          <p:spTgt spid="6840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8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4035" grpId="0" build="p"/>
      <p:bldP spid="684037" grpId="0" animBg="1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Tijdelijke aanduiding voor dianumm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21ED1F76-D907-4B68-84E7-AC9DEDF682D3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85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8704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Operator&gt;&gt;</a:t>
            </a:r>
          </a:p>
        </p:txBody>
      </p:sp>
      <p:sp>
        <p:nvSpPr>
          <p:cNvPr id="87044" name="Text Box 3"/>
          <p:cNvSpPr txBox="1">
            <a:spLocks noChangeArrowheads="1"/>
          </p:cNvSpPr>
          <p:nvPr/>
        </p:nvSpPr>
        <p:spPr bwMode="auto">
          <a:xfrm>
            <a:off x="395288" y="1268413"/>
            <a:ext cx="8280400" cy="518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b="1" dirty="0" err="1">
                <a:solidFill>
                  <a:srgbClr val="000000"/>
                </a:solidFill>
                <a:latin typeface="Consolas"/>
              </a:rPr>
              <a:t>istream</a:t>
            </a:r>
            <a:r>
              <a:rPr lang="en-US" sz="2000" b="1" dirty="0">
                <a:solidFill>
                  <a:srgbClr val="000000"/>
                </a:solidFill>
                <a:latin typeface="Consolas"/>
              </a:rPr>
              <a:t>&amp;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dirty="0">
                <a:latin typeface="Consolas"/>
              </a:rPr>
              <a:t>operator&gt;&gt;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(</a:t>
            </a:r>
            <a:r>
              <a:rPr lang="en-US" sz="2000" b="1" dirty="0" err="1">
                <a:solidFill>
                  <a:srgbClr val="000000"/>
                </a:solidFill>
                <a:latin typeface="Consolas"/>
              </a:rPr>
              <a:t>istream</a:t>
            </a:r>
            <a:r>
              <a:rPr lang="en-US" sz="2000" b="1" dirty="0">
                <a:solidFill>
                  <a:srgbClr val="000000"/>
                </a:solidFill>
                <a:latin typeface="Consolas"/>
              </a:rPr>
              <a:t>&amp;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 left, </a:t>
            </a:r>
            <a:r>
              <a:rPr lang="en-US" sz="2000" b="1" dirty="0" err="1">
                <a:solidFill>
                  <a:srgbClr val="000000"/>
                </a:solidFill>
                <a:latin typeface="Consolas"/>
              </a:rPr>
              <a:t>Breuk</a:t>
            </a:r>
            <a:r>
              <a:rPr lang="en-US" sz="2000" b="1" dirty="0">
                <a:solidFill>
                  <a:srgbClr val="000000"/>
                </a:solidFill>
                <a:latin typeface="Consolas"/>
              </a:rPr>
              <a:t>&amp;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 right)</a:t>
            </a:r>
            <a:r>
              <a:rPr lang="en-US" sz="2000" dirty="0">
                <a:latin typeface="Consolas"/>
              </a:rPr>
              <a:t> 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en-US" sz="2000" dirty="0" err="1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teller;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en-US" sz="2000" dirty="0" smtClean="0">
                <a:solidFill>
                  <a:srgbClr val="0000FF"/>
                </a:solidFill>
                <a:latin typeface="Consolas"/>
              </a:rPr>
              <a:t>if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(</a:t>
            </a:r>
            <a:r>
              <a:rPr lang="en-US" sz="2000" dirty="0" err="1">
                <a:solidFill>
                  <a:schemeClr val="tx1"/>
                </a:solidFill>
                <a:latin typeface="Consolas"/>
              </a:rPr>
              <a:t>isdigit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(</a:t>
            </a:r>
            <a:r>
              <a:rPr lang="en-US" sz="2000" dirty="0" err="1">
                <a:solidFill>
                  <a:schemeClr val="tx1"/>
                </a:solidFill>
                <a:latin typeface="Consolas"/>
              </a:rPr>
              <a:t>left.peek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()) &amp;&amp; 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left &gt;&gt; teller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)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     </a:t>
            </a:r>
            <a:r>
              <a:rPr lang="en-US" sz="2000" dirty="0" smtClean="0">
                <a:solidFill>
                  <a:srgbClr val="0000FF"/>
                </a:solidFill>
                <a:latin typeface="Consolas"/>
              </a:rPr>
              <a:t>if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(</a:t>
            </a:r>
            <a:r>
              <a:rPr lang="en-US" sz="2000" dirty="0" err="1">
                <a:solidFill>
                  <a:schemeClr val="tx1"/>
                </a:solidFill>
                <a:latin typeface="Consolas"/>
              </a:rPr>
              <a:t>left.peek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() == </a:t>
            </a:r>
            <a:r>
              <a:rPr lang="en-US" sz="2000" dirty="0" smtClean="0">
                <a:solidFill>
                  <a:srgbClr val="A31515"/>
                </a:solidFill>
                <a:latin typeface="Consolas"/>
              </a:rPr>
              <a:t>'/'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) 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         </a:t>
            </a: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left.get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();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         </a:t>
            </a:r>
            <a:r>
              <a:rPr lang="en-US" sz="2000" dirty="0" err="1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Consolas"/>
              </a:rPr>
              <a:t>noemer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         </a:t>
            </a:r>
            <a:r>
              <a:rPr lang="en-US" sz="2000" dirty="0" smtClean="0">
                <a:solidFill>
                  <a:srgbClr val="0000FF"/>
                </a:solidFill>
                <a:latin typeface="Consolas"/>
              </a:rPr>
              <a:t>if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(</a:t>
            </a:r>
            <a:r>
              <a:rPr lang="en-US" sz="2000" dirty="0" err="1">
                <a:solidFill>
                  <a:schemeClr val="tx1"/>
                </a:solidFill>
                <a:latin typeface="Consolas"/>
              </a:rPr>
              <a:t>isdigit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(</a:t>
            </a:r>
            <a:r>
              <a:rPr lang="en-US" sz="2000" dirty="0" err="1">
                <a:solidFill>
                  <a:schemeClr val="tx1"/>
                </a:solidFill>
                <a:latin typeface="Consolas"/>
              </a:rPr>
              <a:t>left.peek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()) &amp;&amp; 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left &gt;&gt; </a:t>
            </a: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noemer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)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             right = </a:t>
            </a: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Breuk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(teller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, </a:t>
            </a:r>
            <a:r>
              <a:rPr lang="en-US" sz="2000" dirty="0" err="1">
                <a:solidFill>
                  <a:schemeClr val="tx1"/>
                </a:solidFill>
                <a:latin typeface="Consolas"/>
              </a:rPr>
              <a:t>noemer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         </a:t>
            </a:r>
            <a:r>
              <a:rPr lang="en-US" sz="2000" dirty="0" smtClean="0">
                <a:solidFill>
                  <a:srgbClr val="0000FF"/>
                </a:solidFill>
                <a:latin typeface="Consolas"/>
              </a:rPr>
              <a:t>else</a:t>
            </a:r>
            <a:endParaRPr lang="en-US" sz="2000" dirty="0">
              <a:solidFill>
                <a:srgbClr val="0000FF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             right = </a:t>
            </a: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Breuk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(teller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     }</a:t>
            </a:r>
            <a:endParaRPr lang="en-US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     </a:t>
            </a:r>
            <a:r>
              <a:rPr lang="en-US" sz="2000" dirty="0" smtClean="0">
                <a:solidFill>
                  <a:srgbClr val="0000FF"/>
                </a:solidFill>
                <a:latin typeface="Consolas"/>
              </a:rPr>
              <a:t>else</a:t>
            </a:r>
            <a:endParaRPr lang="en-US" sz="2000" dirty="0">
              <a:solidFill>
                <a:srgbClr val="0000FF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         right = </a:t>
            </a: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Breuk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(teller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en-US" sz="2000" dirty="0" smtClean="0">
                <a:solidFill>
                  <a:srgbClr val="0000FF"/>
                </a:solidFill>
                <a:latin typeface="Consolas"/>
              </a:rPr>
              <a:t>else</a:t>
            </a:r>
            <a:endParaRPr lang="en-US" sz="2000" dirty="0">
              <a:solidFill>
                <a:srgbClr val="0000FF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     right = </a:t>
            </a: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Breuk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();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en-US" sz="2000" dirty="0" smtClean="0">
                <a:solidFill>
                  <a:srgbClr val="0000FF"/>
                </a:solidFill>
                <a:latin typeface="Consolas"/>
              </a:rPr>
              <a:t>return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left;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chemeClr val="tx1"/>
                </a:solidFill>
                <a:latin typeface="Consolas"/>
              </a:rPr>
              <a:t>}</a:t>
            </a:r>
            <a:endParaRPr lang="nl-NL" sz="2000" dirty="0">
              <a:solidFill>
                <a:schemeClr val="tx1"/>
              </a:solidFill>
              <a:latin typeface="Consolas"/>
            </a:endParaRPr>
          </a:p>
        </p:txBody>
      </p:sp>
      <p:sp>
        <p:nvSpPr>
          <p:cNvPr id="685060" name="Text Box 4"/>
          <p:cNvSpPr txBox="1">
            <a:spLocks noChangeArrowheads="1"/>
          </p:cNvSpPr>
          <p:nvPr/>
        </p:nvSpPr>
        <p:spPr bwMode="auto">
          <a:xfrm>
            <a:off x="5580063" y="4941888"/>
            <a:ext cx="3168650" cy="1107996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alibri" pitchFamily="34" charset="0"/>
              </a:rPr>
              <a:t>Deze </a:t>
            </a:r>
            <a:r>
              <a:rPr lang="nl-NL" sz="2400" dirty="0">
                <a:latin typeface="Consolas"/>
              </a:rPr>
              <a:t>operator&gt;&gt;</a:t>
            </a:r>
            <a:r>
              <a:rPr lang="nl-NL" sz="2400" dirty="0">
                <a:latin typeface="Calibri" pitchFamily="34" charset="0"/>
              </a:rPr>
              <a:t> hoeft </a:t>
            </a:r>
            <a:r>
              <a:rPr lang="nl-NL" sz="2400" dirty="0">
                <a:solidFill>
                  <a:schemeClr val="tx2"/>
                </a:solidFill>
                <a:latin typeface="Calibri" pitchFamily="34" charset="0"/>
              </a:rPr>
              <a:t>geen</a:t>
            </a:r>
            <a:r>
              <a:rPr lang="nl-NL" sz="2400" dirty="0">
                <a:latin typeface="Calibri" pitchFamily="34" charset="0"/>
              </a:rPr>
              <a:t> </a:t>
            </a:r>
            <a:r>
              <a:rPr lang="nl-NL" sz="2400" dirty="0" err="1">
                <a:latin typeface="Calibri" pitchFamily="34" charset="0"/>
              </a:rPr>
              <a:t>friend</a:t>
            </a:r>
            <a:r>
              <a:rPr lang="nl-NL" sz="2400" dirty="0">
                <a:latin typeface="Calibri" pitchFamily="34" charset="0"/>
              </a:rPr>
              <a:t> te zijn van de class </a:t>
            </a:r>
            <a:r>
              <a:rPr lang="nl-NL" sz="2400" dirty="0">
                <a:latin typeface="Consolas"/>
              </a:rPr>
              <a:t>Breuk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5060" grpId="0" animBg="1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E897581F-C17E-4848-8CC9-4A76B02F4272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86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0137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Huiswerk</a:t>
            </a:r>
            <a:r>
              <a:rPr lang="en-US" dirty="0" smtClean="0"/>
              <a:t>!</a:t>
            </a:r>
            <a:endParaRPr lang="nl-NL" dirty="0" smtClean="0"/>
          </a:p>
        </p:txBody>
      </p:sp>
      <p:sp>
        <p:nvSpPr>
          <p:cNvPr id="10138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8775" y="1268413"/>
            <a:ext cx="8605838" cy="5256212"/>
          </a:xfrm>
        </p:spPr>
        <p:txBody>
          <a:bodyPr/>
          <a:lstStyle/>
          <a:p>
            <a:r>
              <a:rPr lang="en-US" sz="2400" dirty="0" err="1" smtClean="0"/>
              <a:t>Bestudeer</a:t>
            </a:r>
            <a:r>
              <a:rPr lang="en-US" sz="2400" dirty="0" smtClean="0"/>
              <a:t> </a:t>
            </a:r>
            <a:r>
              <a:rPr lang="en-US" sz="2400" dirty="0" err="1" smtClean="0"/>
              <a:t>dictaat</a:t>
            </a:r>
            <a:r>
              <a:rPr lang="en-US" sz="2400" dirty="0" smtClean="0"/>
              <a:t> 2.28.</a:t>
            </a:r>
            <a:endParaRPr lang="nl-NL" sz="2400" dirty="0" smtClean="0"/>
          </a:p>
        </p:txBody>
      </p:sp>
      <p:pic>
        <p:nvPicPr>
          <p:cNvPr id="101381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47625"/>
            <a:ext cx="1395413" cy="928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76505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ctrTitle" sz="quarter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tx2"/>
                </a:solidFill>
              </a14:hiddenFill>
            </a:ext>
          </a:extLst>
        </p:spPr>
        <p:txBody>
          <a:bodyPr wrap="none"/>
          <a:lstStyle/>
          <a:p>
            <a:r>
              <a:rPr lang="nl-NL" dirty="0" err="1" smtClean="0"/>
              <a:t>Objectgeoriënteerd</a:t>
            </a:r>
            <a:r>
              <a:rPr lang="nl-NL" dirty="0" smtClean="0"/>
              <a:t> Programmeren in C++ </a:t>
            </a:r>
          </a:p>
        </p:txBody>
      </p:sp>
      <p:sp>
        <p:nvSpPr>
          <p:cNvPr id="76802" name="Rectangle 2"/>
          <p:cNvSpPr>
            <a:spLocks noGrp="1" noChangeArrowheads="1"/>
          </p:cNvSpPr>
          <p:nvPr>
            <p:ph type="subTitle" sz="quarter" idx="1"/>
          </p:nvPr>
        </p:nvSpPr>
        <p:spPr>
          <a:solidFill>
            <a:schemeClr val="bg1"/>
          </a:solidFill>
        </p:spPr>
        <p:txBody>
          <a:bodyPr/>
          <a:lstStyle/>
          <a:p>
            <a:r>
              <a:rPr lang="en-US" dirty="0" smtClean="0"/>
              <a:t>OGOPRG Les 8</a:t>
            </a:r>
            <a:endParaRPr lang="nl-NL" dirty="0" smtClean="0"/>
          </a:p>
        </p:txBody>
      </p:sp>
    </p:spTree>
    <p:extLst>
      <p:ext uri="{BB962C8B-B14F-4D97-AF65-F5344CB8AC3E}">
        <p14:creationId xmlns:p14="http://schemas.microsoft.com/office/powerpoint/2010/main" val="2454772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2B01CC55-9AC8-42ED-AF85-1F942935D34B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88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88067" name="Rectangle 16"/>
          <p:cNvSpPr>
            <a:spLocks noChangeArrowheads="1"/>
          </p:cNvSpPr>
          <p:nvPr/>
        </p:nvSpPr>
        <p:spPr bwMode="auto">
          <a:xfrm>
            <a:off x="8027988" y="6453188"/>
            <a:ext cx="863600" cy="288925"/>
          </a:xfrm>
          <a:prstGeom prst="rect">
            <a:avLst/>
          </a:prstGeom>
          <a:solidFill>
            <a:schemeClr val="bg1"/>
          </a:solidFill>
          <a:ln w="28575" algn="ctr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nl-NL" dirty="0">
              <a:latin typeface="Calibri" pitchFamily="34" charset="0"/>
            </a:endParaRPr>
          </a:p>
        </p:txBody>
      </p:sp>
      <p:sp>
        <p:nvSpPr>
          <p:cNvPr id="88068" name="Rectangle 15"/>
          <p:cNvSpPr>
            <a:spLocks noChangeArrowheads="1"/>
          </p:cNvSpPr>
          <p:nvPr/>
        </p:nvSpPr>
        <p:spPr bwMode="auto">
          <a:xfrm>
            <a:off x="7740650" y="5876925"/>
            <a:ext cx="863600" cy="792163"/>
          </a:xfrm>
          <a:prstGeom prst="rect">
            <a:avLst/>
          </a:prstGeom>
          <a:solidFill>
            <a:schemeClr val="bg1"/>
          </a:solidFill>
          <a:ln w="28575" algn="ctr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nl-NL" dirty="0">
              <a:latin typeface="Calibri" pitchFamily="34" charset="0"/>
            </a:endParaRPr>
          </a:p>
        </p:txBody>
      </p:sp>
      <p:sp>
        <p:nvSpPr>
          <p:cNvPr id="8806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Seperate compilation</a:t>
            </a:r>
          </a:p>
        </p:txBody>
      </p:sp>
      <p:sp>
        <p:nvSpPr>
          <p:cNvPr id="88070" name="Text Box 7"/>
          <p:cNvSpPr txBox="1">
            <a:spLocks noChangeArrowheads="1"/>
          </p:cNvSpPr>
          <p:nvPr/>
        </p:nvSpPr>
        <p:spPr bwMode="auto">
          <a:xfrm>
            <a:off x="611188" y="1341438"/>
            <a:ext cx="3384550" cy="3076575"/>
          </a:xfrm>
          <a:prstGeom prst="rect">
            <a:avLst/>
          </a:prstGeom>
          <a:solidFill>
            <a:schemeClr val="bg1"/>
          </a:solidFill>
          <a:ln w="28575" algn="ctr">
            <a:solidFill>
              <a:srgbClr val="008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rgbClr val="0000FF"/>
                </a:solidFill>
                <a:latin typeface="Consolas"/>
              </a:rPr>
              <a:t> #</a:t>
            </a:r>
            <a:r>
              <a:rPr lang="en-US" sz="2000" dirty="0" err="1">
                <a:solidFill>
                  <a:srgbClr val="0000FF"/>
                </a:solidFill>
                <a:latin typeface="Consolas"/>
              </a:rPr>
              <a:t>ifndef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_</a:t>
            </a: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Memcell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_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rgbClr val="0000FF"/>
                </a:solidFill>
                <a:latin typeface="Consolas"/>
              </a:rPr>
              <a:t> #define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_</a:t>
            </a: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Memcell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_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rgbClr val="0000FF"/>
                </a:solidFill>
                <a:latin typeface="Consolas"/>
              </a:rPr>
              <a:t> class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Consolas"/>
              </a:rPr>
              <a:t>MemoryCell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rgbClr val="0000FF"/>
                </a:solidFill>
                <a:latin typeface="Consolas"/>
              </a:rPr>
              <a:t> public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en-US" sz="2000" dirty="0" err="1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b="1" dirty="0">
                <a:solidFill>
                  <a:schemeClr val="tx1"/>
                </a:solidFill>
                <a:latin typeface="Consolas"/>
              </a:rPr>
              <a:t>Read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() </a:t>
            </a:r>
            <a:r>
              <a:rPr lang="en-US" sz="20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en-US" sz="2000" dirty="0" smtClean="0">
                <a:solidFill>
                  <a:srgbClr val="0000FF"/>
                </a:solidFill>
                <a:latin typeface="Consolas"/>
              </a:rPr>
              <a:t>void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b="1" dirty="0">
                <a:solidFill>
                  <a:schemeClr val="tx1"/>
                </a:solidFill>
                <a:latin typeface="Consolas"/>
              </a:rPr>
              <a:t>Write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(</a:t>
            </a:r>
            <a:r>
              <a:rPr lang="en-US" sz="2000" dirty="0" err="1">
                <a:solidFill>
                  <a:srgbClr val="0000FF"/>
                </a:solidFill>
                <a:latin typeface="Consolas"/>
              </a:rPr>
              <a:t>int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 x);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rgbClr val="0000FF"/>
                </a:solidFill>
                <a:latin typeface="Consolas"/>
              </a:rPr>
              <a:t> private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en-US" sz="2000" dirty="0" err="1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Consolas"/>
              </a:rPr>
              <a:t>StoredValue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chemeClr val="tx1"/>
                </a:solidFill>
                <a:latin typeface="Consolas"/>
              </a:rPr>
              <a:t> };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rgbClr val="0000FF"/>
                </a:solidFill>
                <a:latin typeface="Consolas"/>
              </a:rPr>
              <a:t> #</a:t>
            </a:r>
            <a:r>
              <a:rPr lang="en-US" sz="2000" dirty="0" err="1">
                <a:solidFill>
                  <a:srgbClr val="0000FF"/>
                </a:solidFill>
                <a:latin typeface="Consolas"/>
              </a:rPr>
              <a:t>endif</a:t>
            </a:r>
            <a:endParaRPr lang="nl-NL" sz="2000" dirty="0">
              <a:solidFill>
                <a:srgbClr val="0000FF"/>
              </a:solidFill>
              <a:latin typeface="Consolas"/>
            </a:endParaRPr>
          </a:p>
        </p:txBody>
      </p:sp>
      <p:sp>
        <p:nvSpPr>
          <p:cNvPr id="686090" name="Text Box 10"/>
          <p:cNvSpPr txBox="1">
            <a:spLocks noChangeArrowheads="1"/>
          </p:cNvSpPr>
          <p:nvPr/>
        </p:nvSpPr>
        <p:spPr bwMode="auto">
          <a:xfrm>
            <a:off x="4140200" y="2236788"/>
            <a:ext cx="4536256" cy="2154436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 w="28575" algn="ctr">
            <a:solidFill>
              <a:schemeClr val="tx2"/>
            </a:solidFill>
            <a:miter lim="800000"/>
            <a:headEnd/>
            <a:tailEnd/>
          </a:ln>
          <a:effectLst/>
          <a:extLst/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rgbClr val="0000FF"/>
                </a:solidFill>
                <a:latin typeface="Consolas"/>
              </a:rPr>
              <a:t> #include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en-US" sz="2000" dirty="0" err="1" smtClean="0">
                <a:solidFill>
                  <a:srgbClr val="A31515"/>
                </a:solidFill>
                <a:latin typeface="Consolas"/>
              </a:rPr>
              <a:t>Memcell.h</a:t>
            </a:r>
            <a:r>
              <a:rPr lang="en-US" sz="2000" dirty="0" smtClean="0">
                <a:solidFill>
                  <a:srgbClr val="A31515"/>
                </a:solidFill>
                <a:latin typeface="Consolas"/>
              </a:rPr>
              <a:t>"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Consolas"/>
              </a:rPr>
              <a:t>MemoryCell</a:t>
            </a:r>
            <a:r>
              <a:rPr lang="en-US" sz="2000" b="1" dirty="0" smtClean="0">
                <a:solidFill>
                  <a:schemeClr val="tx1"/>
                </a:solidFill>
                <a:latin typeface="Consolas"/>
              </a:rPr>
              <a:t>::Read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() </a:t>
            </a:r>
            <a:r>
              <a:rPr lang="en-US" sz="2000" dirty="0" err="1" smtClean="0">
                <a:solidFill>
                  <a:srgbClr val="0000FF"/>
                </a:solidFill>
                <a:latin typeface="Consolas"/>
              </a:rPr>
              <a:t>const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  </a:t>
            </a:r>
            <a:r>
              <a:rPr lang="en-US" sz="2000" dirty="0" smtClean="0">
                <a:solidFill>
                  <a:srgbClr val="0000FF"/>
                </a:solidFill>
                <a:latin typeface="Consolas"/>
              </a:rPr>
              <a:t>return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StoredValue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}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dirty="0" smtClean="0">
                <a:solidFill>
                  <a:srgbClr val="0000FF"/>
                </a:solidFill>
                <a:latin typeface="Consolas"/>
              </a:rPr>
              <a:t>void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Consolas"/>
              </a:rPr>
              <a:t>MemoryCell</a:t>
            </a:r>
            <a:r>
              <a:rPr lang="en-US" sz="2000" b="1" dirty="0" smtClean="0">
                <a:solidFill>
                  <a:schemeClr val="tx1"/>
                </a:solidFill>
                <a:latin typeface="Consolas"/>
              </a:rPr>
              <a:t>::Write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(</a:t>
            </a:r>
            <a:r>
              <a:rPr lang="en-US" sz="2000" dirty="0" err="1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x)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  </a:t>
            </a: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StoredValue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= x;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}</a:t>
            </a:r>
            <a:endParaRPr lang="nl-NL" sz="2000" dirty="0">
              <a:solidFill>
                <a:schemeClr val="tx1"/>
              </a:solidFill>
              <a:latin typeface="Consolas"/>
            </a:endParaRPr>
          </a:p>
        </p:txBody>
      </p:sp>
      <p:sp>
        <p:nvSpPr>
          <p:cNvPr id="88072" name="Text Box 11"/>
          <p:cNvSpPr txBox="1">
            <a:spLocks noChangeArrowheads="1"/>
          </p:cNvSpPr>
          <p:nvPr/>
        </p:nvSpPr>
        <p:spPr bwMode="auto">
          <a:xfrm>
            <a:off x="611188" y="4540250"/>
            <a:ext cx="7705725" cy="2154436"/>
          </a:xfrm>
          <a:prstGeom prst="rect">
            <a:avLst/>
          </a:prstGeom>
          <a:solidFill>
            <a:schemeClr val="bg1"/>
          </a:solidFill>
          <a:ln w="28575" algn="ctr">
            <a:solidFill>
              <a:srgbClr val="008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dirty="0" smtClean="0">
                <a:solidFill>
                  <a:srgbClr val="0000FF"/>
                </a:solidFill>
                <a:latin typeface="Consolas"/>
              </a:rPr>
              <a:t>#include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dirty="0">
                <a:solidFill>
                  <a:srgbClr val="A31515"/>
                </a:solidFill>
                <a:latin typeface="Consolas"/>
              </a:rPr>
              <a:t>&lt;</a:t>
            </a:r>
            <a:r>
              <a:rPr lang="en-US" sz="2000" dirty="0" err="1">
                <a:solidFill>
                  <a:srgbClr val="A31515"/>
                </a:solidFill>
                <a:latin typeface="Consolas"/>
              </a:rPr>
              <a:t>iostream</a:t>
            </a:r>
            <a:r>
              <a:rPr lang="en-US" sz="2000" dirty="0">
                <a:solidFill>
                  <a:srgbClr val="A31515"/>
                </a:solidFill>
                <a:latin typeface="Consolas"/>
              </a:rPr>
              <a:t>&gt;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dirty="0">
                <a:solidFill>
                  <a:srgbClr val="0000FF"/>
                </a:solidFill>
                <a:latin typeface="Consolas"/>
              </a:rPr>
              <a:t>using namespace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Consolas"/>
              </a:rPr>
              <a:t>std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dirty="0">
                <a:solidFill>
                  <a:srgbClr val="0000FF"/>
                </a:solidFill>
                <a:latin typeface="Consolas"/>
              </a:rPr>
              <a:t>#include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en-US" sz="2000" dirty="0" err="1" smtClean="0">
                <a:solidFill>
                  <a:srgbClr val="A31515"/>
                </a:solidFill>
                <a:latin typeface="Consolas"/>
              </a:rPr>
              <a:t>Memcell.h</a:t>
            </a:r>
            <a:r>
              <a:rPr lang="en-US" sz="2000" dirty="0">
                <a:solidFill>
                  <a:srgbClr val="A31515"/>
                </a:solidFill>
                <a:latin typeface="Consolas"/>
              </a:rPr>
              <a:t>"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Consolas"/>
              </a:rPr>
              <a:t>int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 main()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en-US" sz="2000" b="1" dirty="0" err="1" smtClean="0">
                <a:solidFill>
                  <a:schemeClr val="tx1"/>
                </a:solidFill>
                <a:latin typeface="Consolas"/>
              </a:rPr>
              <a:t>MemoryCell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M;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M.</a:t>
            </a:r>
            <a:r>
              <a:rPr lang="en-US" sz="2000" b="1" dirty="0" err="1" smtClean="0">
                <a:solidFill>
                  <a:schemeClr val="tx1"/>
                </a:solidFill>
                <a:latin typeface="Consolas"/>
              </a:rPr>
              <a:t>Write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(5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cout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&lt;&lt; </a:t>
            </a:r>
            <a:r>
              <a:rPr lang="en-US" sz="20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en-US" sz="2000" dirty="0">
                <a:solidFill>
                  <a:srgbClr val="A31515"/>
                </a:solidFill>
                <a:latin typeface="Consolas"/>
              </a:rPr>
              <a:t>Cell contents are </a:t>
            </a:r>
            <a:r>
              <a:rPr lang="en-US" sz="20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&lt;&lt; </a:t>
            </a: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M.</a:t>
            </a:r>
            <a:r>
              <a:rPr lang="en-US" sz="2000" b="1" dirty="0" err="1" smtClean="0">
                <a:solidFill>
                  <a:schemeClr val="tx1"/>
                </a:solidFill>
                <a:latin typeface="Consolas"/>
              </a:rPr>
              <a:t>Read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() &lt;&lt; </a:t>
            </a: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endl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;</a:t>
            </a:r>
            <a:endParaRPr lang="nl-NL" sz="2000" dirty="0">
              <a:solidFill>
                <a:schemeClr val="tx1"/>
              </a:solidFill>
              <a:latin typeface="Consolas"/>
            </a:endParaRPr>
          </a:p>
        </p:txBody>
      </p:sp>
      <p:sp>
        <p:nvSpPr>
          <p:cNvPr id="88073" name="Text Box 12"/>
          <p:cNvSpPr txBox="1">
            <a:spLocks noChangeArrowheads="1"/>
          </p:cNvSpPr>
          <p:nvPr/>
        </p:nvSpPr>
        <p:spPr bwMode="auto">
          <a:xfrm>
            <a:off x="3088658" y="1165225"/>
            <a:ext cx="1627806" cy="369332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 err="1">
                <a:latin typeface="Calibri" pitchFamily="34" charset="0"/>
              </a:rPr>
              <a:t>M</a:t>
            </a:r>
            <a:r>
              <a:rPr lang="nl-NL" sz="2400" dirty="0" err="1" smtClean="0">
                <a:latin typeface="Calibri" pitchFamily="34" charset="0"/>
              </a:rPr>
              <a:t>emcell.h</a:t>
            </a:r>
            <a:endParaRPr lang="nl-NL" sz="2400" dirty="0">
              <a:latin typeface="Calibri" pitchFamily="34" charset="0"/>
            </a:endParaRPr>
          </a:p>
        </p:txBody>
      </p:sp>
      <p:sp>
        <p:nvSpPr>
          <p:cNvPr id="686093" name="Text Box 13"/>
          <p:cNvSpPr txBox="1">
            <a:spLocks noChangeArrowheads="1"/>
          </p:cNvSpPr>
          <p:nvPr/>
        </p:nvSpPr>
        <p:spPr bwMode="auto">
          <a:xfrm>
            <a:off x="6948264" y="2020888"/>
            <a:ext cx="1871886" cy="369332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alibri" pitchFamily="34" charset="0"/>
              </a:rPr>
              <a:t>M</a:t>
            </a:r>
            <a:r>
              <a:rPr lang="nl-NL" sz="2400" dirty="0" smtClean="0">
                <a:latin typeface="Calibri" pitchFamily="34" charset="0"/>
              </a:rPr>
              <a:t>emcell.cpp</a:t>
            </a:r>
            <a:endParaRPr lang="nl-NL" sz="2400" dirty="0">
              <a:latin typeface="Calibri" pitchFamily="34" charset="0"/>
            </a:endParaRPr>
          </a:p>
        </p:txBody>
      </p:sp>
      <p:sp>
        <p:nvSpPr>
          <p:cNvPr id="88075" name="Text Box 14"/>
          <p:cNvSpPr txBox="1">
            <a:spLocks noChangeArrowheads="1"/>
          </p:cNvSpPr>
          <p:nvPr/>
        </p:nvSpPr>
        <p:spPr bwMode="auto">
          <a:xfrm>
            <a:off x="6948264" y="4468813"/>
            <a:ext cx="1871886" cy="369332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alibri" pitchFamily="34" charset="0"/>
              </a:rPr>
              <a:t>M</a:t>
            </a:r>
            <a:r>
              <a:rPr lang="nl-NL" sz="2400" dirty="0" smtClean="0">
                <a:latin typeface="Calibri" pitchFamily="34" charset="0"/>
              </a:rPr>
              <a:t>emappl.cpp</a:t>
            </a:r>
            <a:endParaRPr lang="nl-NL" sz="24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090" grpId="0" animBg="1"/>
      <p:bldP spid="686093" grpId="0" animBg="1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Tijdelijke aanduiding voor dianumm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850273FA-CE3E-45D5-82EB-E0844121F7B1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89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89091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sz="4400" dirty="0" err="1" smtClean="0"/>
              <a:t>Seperate</a:t>
            </a:r>
            <a:r>
              <a:rPr lang="nl-NL" sz="4400" dirty="0" smtClean="0"/>
              <a:t> </a:t>
            </a:r>
            <a:r>
              <a:rPr lang="nl-NL" dirty="0" err="1" smtClean="0"/>
              <a:t>compilation</a:t>
            </a:r>
            <a:endParaRPr lang="nl-NL" sz="4400" dirty="0" smtClean="0"/>
          </a:p>
        </p:txBody>
      </p:sp>
      <p:sp>
        <p:nvSpPr>
          <p:cNvPr id="89092" name="Text Box 5"/>
          <p:cNvSpPr txBox="1">
            <a:spLocks noChangeArrowheads="1"/>
          </p:cNvSpPr>
          <p:nvPr/>
        </p:nvSpPr>
        <p:spPr bwMode="auto">
          <a:xfrm>
            <a:off x="323850" y="1907118"/>
            <a:ext cx="266382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 err="1">
                <a:solidFill>
                  <a:srgbClr val="008000"/>
                </a:solidFill>
                <a:latin typeface="Calibri" pitchFamily="34" charset="0"/>
              </a:rPr>
              <a:t>Memcell.h</a:t>
            </a:r>
            <a:endParaRPr lang="nl-NL" sz="2400" dirty="0">
              <a:solidFill>
                <a:srgbClr val="008000"/>
              </a:solidFill>
              <a:latin typeface="Calibri" pitchFamily="34" charset="0"/>
            </a:endParaRPr>
          </a:p>
        </p:txBody>
      </p:sp>
      <p:sp>
        <p:nvSpPr>
          <p:cNvPr id="89093" name="Text Box 6"/>
          <p:cNvSpPr txBox="1">
            <a:spLocks noChangeArrowheads="1"/>
          </p:cNvSpPr>
          <p:nvPr/>
        </p:nvSpPr>
        <p:spPr bwMode="auto">
          <a:xfrm>
            <a:off x="323850" y="2276475"/>
            <a:ext cx="3456062" cy="942975"/>
          </a:xfrm>
          <a:prstGeom prst="rect">
            <a:avLst/>
          </a:prstGeom>
          <a:noFill/>
          <a:ln w="28575" algn="ctr">
            <a:solidFill>
              <a:srgbClr val="008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schemeClr val="tx1"/>
                </a:solidFill>
                <a:latin typeface="Consolas"/>
              </a:rPr>
              <a:t>MemoryCell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rgbClr val="008000"/>
                </a:solidFill>
                <a:latin typeface="Consolas"/>
              </a:rPr>
              <a:t>//  ...</a:t>
            </a:r>
            <a:endParaRPr lang="nl-NL" sz="2000" dirty="0">
              <a:solidFill>
                <a:srgbClr val="008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};</a:t>
            </a:r>
          </a:p>
        </p:txBody>
      </p:sp>
      <p:sp>
        <p:nvSpPr>
          <p:cNvPr id="89094" name="Text Box 7"/>
          <p:cNvSpPr txBox="1">
            <a:spLocks noChangeArrowheads="1"/>
          </p:cNvSpPr>
          <p:nvPr/>
        </p:nvSpPr>
        <p:spPr bwMode="auto">
          <a:xfrm>
            <a:off x="323850" y="3346980"/>
            <a:ext cx="266382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solidFill>
                  <a:schemeClr val="tx2"/>
                </a:solidFill>
                <a:latin typeface="Calibri" pitchFamily="34" charset="0"/>
              </a:rPr>
              <a:t>Memcell.cpp</a:t>
            </a:r>
          </a:p>
        </p:txBody>
      </p:sp>
      <p:sp>
        <p:nvSpPr>
          <p:cNvPr id="89095" name="Text Box 8"/>
          <p:cNvSpPr txBox="1">
            <a:spLocks noChangeArrowheads="1"/>
          </p:cNvSpPr>
          <p:nvPr/>
        </p:nvSpPr>
        <p:spPr bwMode="auto">
          <a:xfrm>
            <a:off x="323850" y="3716338"/>
            <a:ext cx="3456062" cy="923330"/>
          </a:xfrm>
          <a:prstGeom prst="rect">
            <a:avLst/>
          </a:prstGeom>
          <a:solidFill>
            <a:schemeClr val="bg2"/>
          </a:solidFill>
          <a:ln w="28575" algn="ctr">
            <a:solidFill>
              <a:schemeClr val="tx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rgbClr val="0000FF"/>
                </a:solidFill>
                <a:latin typeface="Consolas"/>
              </a:rPr>
              <a:t>#include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en-US" sz="2000" dirty="0" err="1" smtClean="0">
                <a:solidFill>
                  <a:srgbClr val="A31515"/>
                </a:solidFill>
                <a:latin typeface="Consolas"/>
              </a:rPr>
              <a:t>Memcell.h</a:t>
            </a:r>
            <a:r>
              <a:rPr lang="en-US" sz="2000" dirty="0" smtClean="0">
                <a:solidFill>
                  <a:srgbClr val="A31515"/>
                </a:solidFill>
                <a:latin typeface="Consolas"/>
              </a:rPr>
              <a:t>"</a:t>
            </a:r>
            <a:endParaRPr lang="en-US" sz="2000" dirty="0">
              <a:solidFill>
                <a:srgbClr val="A31515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rgbClr val="008000"/>
                </a:solidFill>
                <a:latin typeface="Consolas"/>
              </a:rPr>
              <a:t>//  ...</a:t>
            </a:r>
            <a:endParaRPr lang="en-US" sz="2000" dirty="0">
              <a:solidFill>
                <a:srgbClr val="008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err="1">
                <a:solidFill>
                  <a:srgbClr val="0000FF"/>
                </a:solidFill>
                <a:latin typeface="Consolas"/>
              </a:rPr>
              <a:t>int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Consolas"/>
              </a:rPr>
              <a:t>MemoryCell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::Read() {</a:t>
            </a:r>
            <a:endParaRPr lang="nl-NL" sz="2000" dirty="0">
              <a:solidFill>
                <a:schemeClr val="tx1"/>
              </a:solidFill>
              <a:latin typeface="Consolas"/>
            </a:endParaRPr>
          </a:p>
        </p:txBody>
      </p:sp>
      <p:sp>
        <p:nvSpPr>
          <p:cNvPr id="89096" name="Text Box 9"/>
          <p:cNvSpPr txBox="1">
            <a:spLocks noChangeArrowheads="1"/>
          </p:cNvSpPr>
          <p:nvPr/>
        </p:nvSpPr>
        <p:spPr bwMode="auto">
          <a:xfrm>
            <a:off x="323850" y="4859868"/>
            <a:ext cx="266382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alibri" pitchFamily="34" charset="0"/>
              </a:rPr>
              <a:t>Memappl.cpp</a:t>
            </a:r>
          </a:p>
        </p:txBody>
      </p:sp>
      <p:sp>
        <p:nvSpPr>
          <p:cNvPr id="89097" name="Text Box 10"/>
          <p:cNvSpPr txBox="1">
            <a:spLocks noChangeArrowheads="1"/>
          </p:cNvSpPr>
          <p:nvPr/>
        </p:nvSpPr>
        <p:spPr bwMode="auto">
          <a:xfrm>
            <a:off x="323850" y="5229225"/>
            <a:ext cx="3456062" cy="942975"/>
          </a:xfrm>
          <a:prstGeom prst="rect">
            <a:avLst/>
          </a:prstGeom>
          <a:noFill/>
          <a:ln w="28575" algn="ctr">
            <a:solidFill>
              <a:schemeClr val="accent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2000" dirty="0" err="1" smtClean="0">
                <a:solidFill>
                  <a:srgbClr val="A31515"/>
                </a:solidFill>
                <a:latin typeface="Consolas"/>
              </a:rPr>
              <a:t>Memcell.h</a:t>
            </a:r>
            <a:r>
              <a:rPr lang="en-US" sz="2000" dirty="0" smtClean="0">
                <a:solidFill>
                  <a:srgbClr val="A31515"/>
                </a:solidFill>
                <a:latin typeface="Consolas"/>
              </a:rPr>
              <a:t>"</a:t>
            </a:r>
            <a:endParaRPr lang="nl-NL" sz="2000" dirty="0">
              <a:solidFill>
                <a:srgbClr val="A31515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rgbClr val="008000"/>
                </a:solidFill>
                <a:latin typeface="Consolas"/>
              </a:rPr>
              <a:t>//  ...</a:t>
            </a:r>
            <a:endParaRPr lang="nl-NL" sz="2000" dirty="0">
              <a:solidFill>
                <a:srgbClr val="008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MemoryCell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M;</a:t>
            </a:r>
          </a:p>
        </p:txBody>
      </p:sp>
      <p:sp>
        <p:nvSpPr>
          <p:cNvPr id="689163" name="Text Box 11"/>
          <p:cNvSpPr txBox="1">
            <a:spLocks noChangeArrowheads="1"/>
          </p:cNvSpPr>
          <p:nvPr/>
        </p:nvSpPr>
        <p:spPr bwMode="auto">
          <a:xfrm>
            <a:off x="4500563" y="3346980"/>
            <a:ext cx="266382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solidFill>
                  <a:srgbClr val="008000"/>
                </a:solidFill>
                <a:latin typeface="Calibri" pitchFamily="34" charset="0"/>
              </a:rPr>
              <a:t>Memcell.obj</a:t>
            </a:r>
          </a:p>
        </p:txBody>
      </p:sp>
      <p:sp>
        <p:nvSpPr>
          <p:cNvPr id="689164" name="Text Box 12"/>
          <p:cNvSpPr txBox="1">
            <a:spLocks noChangeArrowheads="1"/>
          </p:cNvSpPr>
          <p:nvPr/>
        </p:nvSpPr>
        <p:spPr bwMode="auto">
          <a:xfrm>
            <a:off x="4500563" y="3716338"/>
            <a:ext cx="1655762" cy="942975"/>
          </a:xfrm>
          <a:prstGeom prst="rect">
            <a:avLst/>
          </a:prstGeom>
          <a:noFill/>
          <a:ln w="28575" algn="ctr">
            <a:solidFill>
              <a:srgbClr val="008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chemeClr val="tx1"/>
              </a:solidFill>
              <a:latin typeface="Calibri" pitchFamily="34" charset="0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chemeClr val="tx1"/>
              </a:solidFill>
              <a:latin typeface="Calibri" pitchFamily="34" charset="0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689165" name="Text Box 13"/>
          <p:cNvSpPr txBox="1">
            <a:spLocks noChangeArrowheads="1"/>
          </p:cNvSpPr>
          <p:nvPr/>
        </p:nvSpPr>
        <p:spPr bwMode="auto">
          <a:xfrm>
            <a:off x="4500563" y="4859868"/>
            <a:ext cx="266382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alibri" pitchFamily="34" charset="0"/>
              </a:rPr>
              <a:t>Memappl.obj</a:t>
            </a:r>
          </a:p>
        </p:txBody>
      </p:sp>
      <p:sp>
        <p:nvSpPr>
          <p:cNvPr id="689166" name="Text Box 14"/>
          <p:cNvSpPr txBox="1">
            <a:spLocks noChangeArrowheads="1"/>
          </p:cNvSpPr>
          <p:nvPr/>
        </p:nvSpPr>
        <p:spPr bwMode="auto">
          <a:xfrm>
            <a:off x="4500563" y="5229225"/>
            <a:ext cx="1655762" cy="942975"/>
          </a:xfrm>
          <a:prstGeom prst="rect">
            <a:avLst/>
          </a:prstGeom>
          <a:noFill/>
          <a:ln w="28575" algn="ctr">
            <a:solidFill>
              <a:schemeClr val="accent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chemeClr val="tx1"/>
              </a:solidFill>
              <a:latin typeface="Calibri" pitchFamily="34" charset="0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chemeClr val="tx1"/>
              </a:solidFill>
              <a:latin typeface="Calibri" pitchFamily="34" charset="0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689167" name="Text Box 15"/>
          <p:cNvSpPr txBox="1">
            <a:spLocks noChangeArrowheads="1"/>
          </p:cNvSpPr>
          <p:nvPr/>
        </p:nvSpPr>
        <p:spPr bwMode="auto">
          <a:xfrm>
            <a:off x="7092950" y="3564468"/>
            <a:ext cx="219551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alibri" pitchFamily="34" charset="0"/>
              </a:rPr>
              <a:t>Memcell.exe</a:t>
            </a:r>
          </a:p>
        </p:txBody>
      </p:sp>
      <p:sp>
        <p:nvSpPr>
          <p:cNvPr id="689168" name="Text Box 16"/>
          <p:cNvSpPr txBox="1">
            <a:spLocks noChangeArrowheads="1"/>
          </p:cNvSpPr>
          <p:nvPr/>
        </p:nvSpPr>
        <p:spPr bwMode="auto">
          <a:xfrm>
            <a:off x="7092950" y="3932238"/>
            <a:ext cx="1655763" cy="1857375"/>
          </a:xfrm>
          <a:prstGeom prst="rect">
            <a:avLst/>
          </a:prstGeom>
          <a:noFill/>
          <a:ln w="28575" algn="ctr">
            <a:solidFill>
              <a:schemeClr val="accent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chemeClr val="tx1"/>
              </a:solidFill>
              <a:latin typeface="Calibri" pitchFamily="34" charset="0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chemeClr val="tx1"/>
              </a:solidFill>
              <a:latin typeface="Calibri" pitchFamily="34" charset="0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chemeClr val="tx1"/>
              </a:solidFill>
              <a:latin typeface="Calibri" pitchFamily="34" charset="0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chemeClr val="tx1"/>
              </a:solidFill>
              <a:latin typeface="Calibri" pitchFamily="34" charset="0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chemeClr val="tx1"/>
              </a:solidFill>
              <a:latin typeface="Calibri" pitchFamily="34" charset="0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689169" name="AutoShape 17"/>
          <p:cNvSpPr>
            <a:spLocks noChangeArrowheads="1"/>
          </p:cNvSpPr>
          <p:nvPr/>
        </p:nvSpPr>
        <p:spPr bwMode="auto">
          <a:xfrm>
            <a:off x="3779912" y="4076700"/>
            <a:ext cx="720651" cy="288925"/>
          </a:xfrm>
          <a:prstGeom prst="rightArrow">
            <a:avLst>
              <a:gd name="adj1" fmla="val 50000"/>
              <a:gd name="adj2" fmla="val 81044"/>
            </a:avLst>
          </a:prstGeom>
          <a:solidFill>
            <a:schemeClr val="hlink"/>
          </a:solidFill>
          <a:ln w="2857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nl-NL" dirty="0">
              <a:latin typeface="Calibri" pitchFamily="34" charset="0"/>
            </a:endParaRPr>
          </a:p>
        </p:txBody>
      </p:sp>
      <p:sp>
        <p:nvSpPr>
          <p:cNvPr id="689170" name="AutoShape 18"/>
          <p:cNvSpPr>
            <a:spLocks noChangeArrowheads="1"/>
          </p:cNvSpPr>
          <p:nvPr/>
        </p:nvSpPr>
        <p:spPr bwMode="auto">
          <a:xfrm>
            <a:off x="3779912" y="5589588"/>
            <a:ext cx="720651" cy="288925"/>
          </a:xfrm>
          <a:prstGeom prst="rightArrow">
            <a:avLst>
              <a:gd name="adj1" fmla="val 50000"/>
              <a:gd name="adj2" fmla="val 81044"/>
            </a:avLst>
          </a:prstGeom>
          <a:solidFill>
            <a:schemeClr val="hlink"/>
          </a:solidFill>
          <a:ln w="2857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nl-NL" dirty="0">
              <a:latin typeface="Calibri" pitchFamily="34" charset="0"/>
            </a:endParaRPr>
          </a:p>
        </p:txBody>
      </p:sp>
      <p:sp>
        <p:nvSpPr>
          <p:cNvPr id="689171" name="AutoShape 19"/>
          <p:cNvSpPr>
            <a:spLocks noChangeArrowheads="1"/>
          </p:cNvSpPr>
          <p:nvPr/>
        </p:nvSpPr>
        <p:spPr bwMode="auto">
          <a:xfrm>
            <a:off x="5580063" y="2060575"/>
            <a:ext cx="936625" cy="288925"/>
          </a:xfrm>
          <a:prstGeom prst="rightArrow">
            <a:avLst>
              <a:gd name="adj1" fmla="val 50000"/>
              <a:gd name="adj2" fmla="val 81044"/>
            </a:avLst>
          </a:prstGeom>
          <a:solidFill>
            <a:schemeClr val="hlink"/>
          </a:solidFill>
          <a:ln w="2857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nl-NL" dirty="0">
              <a:latin typeface="Calibri" pitchFamily="34" charset="0"/>
            </a:endParaRPr>
          </a:p>
        </p:txBody>
      </p:sp>
      <p:sp>
        <p:nvSpPr>
          <p:cNvPr id="689172" name="AutoShape 20"/>
          <p:cNvSpPr>
            <a:spLocks noChangeArrowheads="1"/>
          </p:cNvSpPr>
          <p:nvPr/>
        </p:nvSpPr>
        <p:spPr bwMode="auto">
          <a:xfrm>
            <a:off x="6156325" y="4005263"/>
            <a:ext cx="936625" cy="288925"/>
          </a:xfrm>
          <a:prstGeom prst="rightArrow">
            <a:avLst>
              <a:gd name="adj1" fmla="val 50000"/>
              <a:gd name="adj2" fmla="val 81044"/>
            </a:avLst>
          </a:prstGeom>
          <a:solidFill>
            <a:srgbClr val="FFFF00"/>
          </a:solidFill>
          <a:ln w="2857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nl-NL" dirty="0">
              <a:latin typeface="Calibri" pitchFamily="34" charset="0"/>
            </a:endParaRPr>
          </a:p>
        </p:txBody>
      </p:sp>
      <p:sp>
        <p:nvSpPr>
          <p:cNvPr id="689173" name="AutoShape 21"/>
          <p:cNvSpPr>
            <a:spLocks noChangeArrowheads="1"/>
          </p:cNvSpPr>
          <p:nvPr/>
        </p:nvSpPr>
        <p:spPr bwMode="auto">
          <a:xfrm>
            <a:off x="6156325" y="5516563"/>
            <a:ext cx="936625" cy="288925"/>
          </a:xfrm>
          <a:prstGeom prst="rightArrow">
            <a:avLst>
              <a:gd name="adj1" fmla="val 50000"/>
              <a:gd name="adj2" fmla="val 81044"/>
            </a:avLst>
          </a:prstGeom>
          <a:solidFill>
            <a:srgbClr val="FFFF00"/>
          </a:solidFill>
          <a:ln w="2857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nl-NL" dirty="0">
              <a:latin typeface="Calibri" pitchFamily="34" charset="0"/>
            </a:endParaRPr>
          </a:p>
        </p:txBody>
      </p:sp>
      <p:sp>
        <p:nvSpPr>
          <p:cNvPr id="689174" name="AutoShape 22"/>
          <p:cNvSpPr>
            <a:spLocks noChangeArrowheads="1"/>
          </p:cNvSpPr>
          <p:nvPr/>
        </p:nvSpPr>
        <p:spPr bwMode="auto">
          <a:xfrm>
            <a:off x="5580063" y="2563813"/>
            <a:ext cx="936625" cy="288925"/>
          </a:xfrm>
          <a:prstGeom prst="rightArrow">
            <a:avLst>
              <a:gd name="adj1" fmla="val 50000"/>
              <a:gd name="adj2" fmla="val 81044"/>
            </a:avLst>
          </a:prstGeom>
          <a:solidFill>
            <a:srgbClr val="FFFF00"/>
          </a:solidFill>
          <a:ln w="2857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nl-NL" dirty="0">
              <a:latin typeface="Calibri" pitchFamily="34" charset="0"/>
            </a:endParaRPr>
          </a:p>
        </p:txBody>
      </p:sp>
      <p:sp>
        <p:nvSpPr>
          <p:cNvPr id="689175" name="Text Box 23"/>
          <p:cNvSpPr txBox="1">
            <a:spLocks noChangeArrowheads="1"/>
          </p:cNvSpPr>
          <p:nvPr/>
        </p:nvSpPr>
        <p:spPr bwMode="auto">
          <a:xfrm>
            <a:off x="6659563" y="1916113"/>
            <a:ext cx="2160587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800" dirty="0">
                <a:solidFill>
                  <a:schemeClr val="tx1"/>
                </a:solidFill>
                <a:latin typeface="Calibri" pitchFamily="34" charset="0"/>
              </a:rPr>
              <a:t>compiler</a:t>
            </a:r>
          </a:p>
        </p:txBody>
      </p:sp>
      <p:sp>
        <p:nvSpPr>
          <p:cNvPr id="689176" name="Text Box 24"/>
          <p:cNvSpPr txBox="1">
            <a:spLocks noChangeArrowheads="1"/>
          </p:cNvSpPr>
          <p:nvPr/>
        </p:nvSpPr>
        <p:spPr bwMode="auto">
          <a:xfrm>
            <a:off x="6659563" y="2492375"/>
            <a:ext cx="2089150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800" dirty="0">
                <a:solidFill>
                  <a:schemeClr val="tx1"/>
                </a:solidFill>
                <a:latin typeface="Calibri" pitchFamily="34" charset="0"/>
              </a:rPr>
              <a:t>linker</a:t>
            </a:r>
          </a:p>
        </p:txBody>
      </p:sp>
      <p:sp>
        <p:nvSpPr>
          <p:cNvPr id="689177" name="AutoShape 25"/>
          <p:cNvSpPr>
            <a:spLocks noChangeArrowheads="1"/>
          </p:cNvSpPr>
          <p:nvPr/>
        </p:nvSpPr>
        <p:spPr bwMode="auto">
          <a:xfrm>
            <a:off x="2700338" y="3213100"/>
            <a:ext cx="360362" cy="503238"/>
          </a:xfrm>
          <a:prstGeom prst="downArrow">
            <a:avLst>
              <a:gd name="adj1" fmla="val 42731"/>
              <a:gd name="adj2" fmla="val 55950"/>
            </a:avLst>
          </a:prstGeom>
          <a:solidFill>
            <a:srgbClr val="CC0099"/>
          </a:solidFill>
          <a:ln w="2857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nl-NL" dirty="0">
              <a:latin typeface="Calibri" pitchFamily="34" charset="0"/>
            </a:endParaRPr>
          </a:p>
        </p:txBody>
      </p:sp>
      <p:sp>
        <p:nvSpPr>
          <p:cNvPr id="689178" name="AutoShape 26"/>
          <p:cNvSpPr>
            <a:spLocks noChangeArrowheads="1"/>
          </p:cNvSpPr>
          <p:nvPr/>
        </p:nvSpPr>
        <p:spPr bwMode="auto">
          <a:xfrm>
            <a:off x="3132138" y="3213100"/>
            <a:ext cx="360362" cy="2014538"/>
          </a:xfrm>
          <a:prstGeom prst="downArrow">
            <a:avLst>
              <a:gd name="adj1" fmla="val 49778"/>
              <a:gd name="adj2" fmla="val 73580"/>
            </a:avLst>
          </a:prstGeom>
          <a:solidFill>
            <a:srgbClr val="CC0099"/>
          </a:solidFill>
          <a:ln w="2857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nl-NL" dirty="0">
              <a:latin typeface="Calibri" pitchFamily="34" charset="0"/>
            </a:endParaRPr>
          </a:p>
        </p:txBody>
      </p:sp>
      <p:sp>
        <p:nvSpPr>
          <p:cNvPr id="689179" name="AutoShape 27"/>
          <p:cNvSpPr>
            <a:spLocks noChangeArrowheads="1"/>
          </p:cNvSpPr>
          <p:nvPr/>
        </p:nvSpPr>
        <p:spPr bwMode="auto">
          <a:xfrm>
            <a:off x="5580063" y="1557338"/>
            <a:ext cx="936625" cy="288925"/>
          </a:xfrm>
          <a:prstGeom prst="rightArrow">
            <a:avLst>
              <a:gd name="adj1" fmla="val 50000"/>
              <a:gd name="adj2" fmla="val 81044"/>
            </a:avLst>
          </a:prstGeom>
          <a:solidFill>
            <a:srgbClr val="CC0099"/>
          </a:solidFill>
          <a:ln w="2857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nl-NL" dirty="0">
              <a:latin typeface="Calibri" pitchFamily="34" charset="0"/>
            </a:endParaRPr>
          </a:p>
        </p:txBody>
      </p:sp>
      <p:sp>
        <p:nvSpPr>
          <p:cNvPr id="689180" name="Text Box 28"/>
          <p:cNvSpPr txBox="1">
            <a:spLocks noChangeArrowheads="1"/>
          </p:cNvSpPr>
          <p:nvPr/>
        </p:nvSpPr>
        <p:spPr bwMode="auto">
          <a:xfrm>
            <a:off x="6659563" y="1412875"/>
            <a:ext cx="2160587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800" dirty="0">
                <a:solidFill>
                  <a:schemeClr val="tx1"/>
                </a:solidFill>
                <a:latin typeface="Calibri" pitchFamily="34" charset="0"/>
              </a:rPr>
              <a:t>pre-compiler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9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9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9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9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9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9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9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9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9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9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9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9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9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9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9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9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9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9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9163" grpId="0"/>
      <p:bldP spid="689164" grpId="0" animBg="1"/>
      <p:bldP spid="689165" grpId="0"/>
      <p:bldP spid="689166" grpId="0" animBg="1"/>
      <p:bldP spid="689167" grpId="0"/>
      <p:bldP spid="689168" grpId="0" animBg="1"/>
      <p:bldP spid="689169" grpId="0" animBg="1"/>
      <p:bldP spid="689170" grpId="0" animBg="1"/>
      <p:bldP spid="689171" grpId="0" animBg="1"/>
      <p:bldP spid="689172" grpId="0" animBg="1"/>
      <p:bldP spid="689173" grpId="0" animBg="1"/>
      <p:bldP spid="689174" grpId="0" animBg="1"/>
      <p:bldP spid="689175" grpId="0"/>
      <p:bldP spid="689176" grpId="0"/>
      <p:bldP spid="689177" grpId="0" animBg="1"/>
      <p:bldP spid="689178" grpId="0" animBg="1"/>
      <p:bldP spid="689179" grpId="0" animBg="1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Tijdelijke aanduiding voor dianumm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BD517A7C-6410-448F-A860-3DB87ACF1610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90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90115" name="Rectangle 11"/>
          <p:cNvSpPr>
            <a:spLocks noChangeArrowheads="1"/>
          </p:cNvSpPr>
          <p:nvPr/>
        </p:nvSpPr>
        <p:spPr bwMode="auto">
          <a:xfrm>
            <a:off x="7019925" y="6453188"/>
            <a:ext cx="1871663" cy="288925"/>
          </a:xfrm>
          <a:prstGeom prst="rect">
            <a:avLst/>
          </a:prstGeom>
          <a:solidFill>
            <a:schemeClr val="bg1"/>
          </a:solidFill>
          <a:ln w="28575" algn="ctr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nl-NL" dirty="0">
              <a:latin typeface="Calibri" pitchFamily="34" charset="0"/>
            </a:endParaRPr>
          </a:p>
        </p:txBody>
      </p:sp>
      <p:sp>
        <p:nvSpPr>
          <p:cNvPr id="90116" name="Rectangle 10"/>
          <p:cNvSpPr>
            <a:spLocks noChangeArrowheads="1"/>
          </p:cNvSpPr>
          <p:nvPr/>
        </p:nvSpPr>
        <p:spPr bwMode="auto">
          <a:xfrm>
            <a:off x="6732588" y="6021388"/>
            <a:ext cx="1871662" cy="720725"/>
          </a:xfrm>
          <a:prstGeom prst="rect">
            <a:avLst/>
          </a:prstGeom>
          <a:solidFill>
            <a:schemeClr val="bg1"/>
          </a:solidFill>
          <a:ln w="28575" algn="ctr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nl-NL" dirty="0">
              <a:latin typeface="Calibri" pitchFamily="34" charset="0"/>
            </a:endParaRPr>
          </a:p>
        </p:txBody>
      </p:sp>
      <p:sp>
        <p:nvSpPr>
          <p:cNvPr id="9011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Project</a:t>
            </a:r>
            <a:endParaRPr lang="nl-NL" smtClean="0"/>
          </a:p>
        </p:txBody>
      </p:sp>
      <p:sp>
        <p:nvSpPr>
          <p:cNvPr id="90118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58775" y="1268413"/>
            <a:ext cx="8389938" cy="5256212"/>
          </a:xfrm>
        </p:spPr>
        <p:txBody>
          <a:bodyPr/>
          <a:lstStyle/>
          <a:p>
            <a:r>
              <a:rPr lang="en-US" dirty="0" smtClean="0"/>
              <a:t>Microsoft Visual C++ 2013</a:t>
            </a:r>
            <a:endParaRPr lang="nl-NL" dirty="0" smtClean="0"/>
          </a:p>
        </p:txBody>
      </p:sp>
      <p:pic>
        <p:nvPicPr>
          <p:cNvPr id="22630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772816"/>
            <a:ext cx="4943475" cy="32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FA3D4074-5A6C-4B60-8030-46356782596A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91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9113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Hergebruik</a:t>
            </a:r>
          </a:p>
        </p:txBody>
      </p:sp>
      <p:sp>
        <p:nvSpPr>
          <p:cNvPr id="6942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4724400"/>
            <a:ext cx="8421688" cy="1800225"/>
          </a:xfrm>
        </p:spPr>
        <p:txBody>
          <a:bodyPr/>
          <a:lstStyle/>
          <a:p>
            <a:r>
              <a:rPr lang="nl-NL" dirty="0" smtClean="0"/>
              <a:t>Wat te doen als we twee variabelen van het type </a:t>
            </a:r>
            <a:r>
              <a:rPr lang="nl-NL" b="1" dirty="0" smtClean="0">
                <a:solidFill>
                  <a:schemeClr val="hlink"/>
                </a:solidFill>
                <a:latin typeface="Consolas"/>
              </a:rPr>
              <a:t>double</a:t>
            </a:r>
            <a:r>
              <a:rPr lang="nl-NL" dirty="0" smtClean="0"/>
              <a:t> willen verwisselen?</a:t>
            </a:r>
          </a:p>
          <a:p>
            <a:r>
              <a:rPr lang="nl-NL" dirty="0" smtClean="0"/>
              <a:t>Wat te doen als we twee objecten van de class </a:t>
            </a:r>
            <a:r>
              <a:rPr lang="nl-NL" b="1" dirty="0" smtClean="0">
                <a:solidFill>
                  <a:srgbClr val="000000"/>
                </a:solidFill>
                <a:latin typeface="Consolas"/>
              </a:rPr>
              <a:t>Breuk</a:t>
            </a:r>
            <a:r>
              <a:rPr lang="nl-NL" dirty="0" smtClean="0"/>
              <a:t> willen verwisselen?</a:t>
            </a:r>
          </a:p>
        </p:txBody>
      </p:sp>
      <p:sp>
        <p:nvSpPr>
          <p:cNvPr id="91141" name="Text Box 4"/>
          <p:cNvSpPr txBox="1">
            <a:spLocks noChangeArrowheads="1"/>
          </p:cNvSpPr>
          <p:nvPr/>
        </p:nvSpPr>
        <p:spPr bwMode="auto">
          <a:xfrm>
            <a:off x="395288" y="1309688"/>
            <a:ext cx="4105275" cy="3352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err="1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swap(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&amp; p, 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&amp; q)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t = p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   p = q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   q = t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}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rgbClr val="000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8000"/>
                </a:solidFill>
                <a:latin typeface="Consolas"/>
              </a:rPr>
              <a:t>// </a:t>
            </a:r>
            <a:r>
              <a:rPr lang="nl-NL" sz="2000" dirty="0" smtClean="0">
                <a:solidFill>
                  <a:srgbClr val="008000"/>
                </a:solidFill>
                <a:latin typeface="Consolas"/>
              </a:rPr>
              <a:t> ...</a:t>
            </a:r>
            <a:endParaRPr lang="nl-NL" sz="2000" dirty="0">
              <a:solidFill>
                <a:srgbClr val="008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i = 3;</a:t>
            </a:r>
            <a:endParaRPr lang="nl-NL" sz="2000" dirty="0">
              <a:solidFill>
                <a:srgbClr val="000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j = 4;</a:t>
            </a:r>
            <a:endParaRPr lang="nl-NL" sz="2000" dirty="0">
              <a:solidFill>
                <a:srgbClr val="000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   swap(i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, j);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8000"/>
                </a:solidFill>
                <a:latin typeface="Consolas"/>
              </a:rPr>
              <a:t>// </a:t>
            </a:r>
            <a:r>
              <a:rPr lang="nl-NL" sz="2000" dirty="0" smtClean="0">
                <a:solidFill>
                  <a:srgbClr val="008000"/>
                </a:solidFill>
                <a:latin typeface="Consolas"/>
              </a:rPr>
              <a:t> ...</a:t>
            </a:r>
            <a:endParaRPr lang="nl-NL" sz="2000" dirty="0">
              <a:solidFill>
                <a:srgbClr val="008000"/>
              </a:solidFill>
              <a:latin typeface="Consolas"/>
            </a:endParaRPr>
          </a:p>
        </p:txBody>
      </p:sp>
      <p:pic>
        <p:nvPicPr>
          <p:cNvPr id="69427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1268413"/>
            <a:ext cx="4392613" cy="3294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94279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113" y="2133600"/>
            <a:ext cx="1044575" cy="1054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94280" name="Text Box 8"/>
          <p:cNvSpPr txBox="1">
            <a:spLocks noChangeArrowheads="1"/>
          </p:cNvSpPr>
          <p:nvPr/>
        </p:nvSpPr>
        <p:spPr bwMode="auto">
          <a:xfrm>
            <a:off x="3059112" y="3284538"/>
            <a:ext cx="3313087" cy="738664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alibri" pitchFamily="34" charset="0"/>
              </a:rPr>
              <a:t>Copy – Paste is slecht voor de </a:t>
            </a:r>
            <a:r>
              <a:rPr lang="nl-NL" sz="2400" dirty="0" err="1">
                <a:latin typeface="Calibri" pitchFamily="34" charset="0"/>
              </a:rPr>
              <a:t>onderhoudbaarheid</a:t>
            </a:r>
            <a:r>
              <a:rPr lang="nl-NL" sz="2400" dirty="0">
                <a:latin typeface="Calibri" pitchFamily="34" charset="0"/>
              </a:rPr>
              <a:t>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42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4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4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4280" grpId="0" animBg="1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AB516BFB-5264-4648-BF39-F2CC676F5EC1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92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92163" name="Rectangle 12"/>
          <p:cNvSpPr>
            <a:spLocks noChangeArrowheads="1"/>
          </p:cNvSpPr>
          <p:nvPr/>
        </p:nvSpPr>
        <p:spPr bwMode="auto">
          <a:xfrm>
            <a:off x="8532813" y="6453188"/>
            <a:ext cx="431800" cy="2159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nl-NL" dirty="0">
              <a:latin typeface="Calibri" pitchFamily="34" charset="0"/>
            </a:endParaRPr>
          </a:p>
        </p:txBody>
      </p:sp>
      <p:pic>
        <p:nvPicPr>
          <p:cNvPr id="695307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217863"/>
            <a:ext cx="4105275" cy="3640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9216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Generieke functie</a:t>
            </a:r>
          </a:p>
        </p:txBody>
      </p:sp>
      <p:sp>
        <p:nvSpPr>
          <p:cNvPr id="9216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smtClean="0"/>
              <a:t>Gebruik een </a:t>
            </a:r>
            <a:r>
              <a:rPr lang="nl-NL" dirty="0" smtClean="0">
                <a:solidFill>
                  <a:schemeClr val="hlink"/>
                </a:solidFill>
              </a:rPr>
              <a:t>template</a:t>
            </a:r>
            <a:r>
              <a:rPr lang="nl-NL" dirty="0" smtClean="0"/>
              <a:t> functie.</a:t>
            </a:r>
          </a:p>
        </p:txBody>
      </p:sp>
      <p:sp>
        <p:nvSpPr>
          <p:cNvPr id="695301" name="Text Box 5"/>
          <p:cNvSpPr txBox="1">
            <a:spLocks noChangeArrowheads="1"/>
          </p:cNvSpPr>
          <p:nvPr/>
        </p:nvSpPr>
        <p:spPr bwMode="auto">
          <a:xfrm>
            <a:off x="755650" y="1844675"/>
            <a:ext cx="7920038" cy="396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FR" sz="2000" b="1" dirty="0" err="1" smtClean="0">
                <a:solidFill>
                  <a:srgbClr val="0000FF"/>
                </a:solidFill>
                <a:latin typeface="Consolas"/>
              </a:rPr>
              <a:t>template</a:t>
            </a:r>
            <a:r>
              <a:rPr lang="fr-FR" sz="2000" dirty="0" smtClean="0">
                <a:solidFill>
                  <a:srgbClr val="000000"/>
                </a:solidFill>
                <a:latin typeface="Consolas"/>
              </a:rPr>
              <a:t> </a:t>
            </a:r>
            <a:r>
              <a:rPr lang="fr-FR" sz="2000" dirty="0">
                <a:solidFill>
                  <a:srgbClr val="000000"/>
                </a:solidFill>
                <a:latin typeface="Consolas"/>
              </a:rPr>
              <a:t>&lt;</a:t>
            </a:r>
            <a:r>
              <a:rPr lang="fr-FR" sz="2000" b="1" dirty="0" err="1">
                <a:solidFill>
                  <a:srgbClr val="0000FF"/>
                </a:solidFill>
                <a:latin typeface="Consolas"/>
              </a:rPr>
              <a:t>typename</a:t>
            </a:r>
            <a:r>
              <a:rPr lang="fr-FR" sz="2000" dirty="0">
                <a:solidFill>
                  <a:srgbClr val="000000"/>
                </a:solidFill>
                <a:latin typeface="Consolas"/>
              </a:rPr>
              <a:t> </a:t>
            </a:r>
            <a:r>
              <a:rPr lang="fr-FR" sz="2000" b="1" dirty="0">
                <a:solidFill>
                  <a:srgbClr val="000000"/>
                </a:solidFill>
                <a:latin typeface="Consolas"/>
              </a:rPr>
              <a:t>T</a:t>
            </a:r>
            <a:r>
              <a:rPr lang="fr-FR" sz="2000" dirty="0">
                <a:solidFill>
                  <a:srgbClr val="000000"/>
                </a:solidFill>
                <a:latin typeface="Consolas"/>
              </a:rPr>
              <a:t>&gt; </a:t>
            </a:r>
            <a:r>
              <a:rPr lang="fr-FR" sz="2000" dirty="0" err="1">
                <a:solidFill>
                  <a:srgbClr val="0000FF"/>
                </a:solidFill>
                <a:latin typeface="Consolas"/>
              </a:rPr>
              <a:t>void</a:t>
            </a:r>
            <a:r>
              <a:rPr lang="fr-FR" sz="2000" dirty="0">
                <a:solidFill>
                  <a:srgbClr val="000000"/>
                </a:solidFill>
                <a:latin typeface="Consolas"/>
              </a:rPr>
              <a:t> swap(</a:t>
            </a:r>
            <a:r>
              <a:rPr lang="fr-FR" sz="2000" b="1" dirty="0">
                <a:solidFill>
                  <a:srgbClr val="000000"/>
                </a:solidFill>
                <a:latin typeface="Consolas"/>
              </a:rPr>
              <a:t>T</a:t>
            </a:r>
            <a:r>
              <a:rPr lang="fr-FR" sz="2000" dirty="0">
                <a:solidFill>
                  <a:srgbClr val="000000"/>
                </a:solidFill>
                <a:latin typeface="Consolas"/>
              </a:rPr>
              <a:t>&amp; p, </a:t>
            </a:r>
            <a:r>
              <a:rPr lang="fr-FR" sz="2000" b="1" dirty="0">
                <a:solidFill>
                  <a:srgbClr val="000000"/>
                </a:solidFill>
                <a:latin typeface="Consolas"/>
              </a:rPr>
              <a:t>T</a:t>
            </a:r>
            <a:r>
              <a:rPr lang="fr-FR" sz="2000" dirty="0">
                <a:solidFill>
                  <a:srgbClr val="000000"/>
                </a:solidFill>
                <a:latin typeface="Consolas"/>
              </a:rPr>
              <a:t>&amp; q)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FR" sz="2000" dirty="0" smtClean="0">
                <a:solidFill>
                  <a:srgbClr val="000000"/>
                </a:solidFill>
                <a:latin typeface="Consolas"/>
              </a:rPr>
              <a:t>    </a:t>
            </a:r>
            <a:r>
              <a:rPr lang="fr-FR" sz="2000" b="1" dirty="0" smtClean="0">
                <a:solidFill>
                  <a:srgbClr val="000000"/>
                </a:solidFill>
                <a:latin typeface="Consolas"/>
              </a:rPr>
              <a:t>T</a:t>
            </a:r>
            <a:r>
              <a:rPr lang="fr-FR" sz="2000" dirty="0" smtClean="0">
                <a:solidFill>
                  <a:srgbClr val="000000"/>
                </a:solidFill>
                <a:latin typeface="Consolas"/>
              </a:rPr>
              <a:t> </a:t>
            </a:r>
            <a:r>
              <a:rPr lang="fr-FR" sz="2000" dirty="0" err="1" smtClean="0">
                <a:solidFill>
                  <a:srgbClr val="000000"/>
                </a:solidFill>
                <a:latin typeface="Consolas"/>
              </a:rPr>
              <a:t>t</a:t>
            </a:r>
            <a:r>
              <a:rPr lang="fr-FR" sz="2000" dirty="0" smtClean="0">
                <a:solidFill>
                  <a:srgbClr val="000000"/>
                </a:solidFill>
                <a:latin typeface="Consolas"/>
              </a:rPr>
              <a:t> = p;</a:t>
            </a:r>
            <a:endParaRPr lang="fr-FR" sz="2000" dirty="0">
              <a:solidFill>
                <a:srgbClr val="000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FR" sz="2000" dirty="0" smtClean="0">
                <a:solidFill>
                  <a:srgbClr val="000000"/>
                </a:solidFill>
                <a:latin typeface="Consolas"/>
              </a:rPr>
              <a:t>    p = q</a:t>
            </a:r>
            <a:r>
              <a:rPr lang="fr-FR" sz="2000" dirty="0">
                <a:solidFill>
                  <a:srgbClr val="000000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FR" sz="2000" dirty="0" smtClean="0">
                <a:solidFill>
                  <a:srgbClr val="000000"/>
                </a:solidFill>
                <a:latin typeface="Consolas"/>
              </a:rPr>
              <a:t>    q = t</a:t>
            </a:r>
            <a:r>
              <a:rPr lang="fr-FR" sz="2000" dirty="0">
                <a:solidFill>
                  <a:srgbClr val="000000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FR" sz="2000" dirty="0">
                <a:solidFill>
                  <a:srgbClr val="000000"/>
                </a:solidFill>
                <a:latin typeface="Consolas"/>
              </a:rPr>
              <a:t>}</a:t>
            </a:r>
            <a:endParaRPr lang="nl-NL" sz="2000" dirty="0">
              <a:solidFill>
                <a:srgbClr val="000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8000"/>
                </a:solidFill>
                <a:latin typeface="Consolas"/>
              </a:rPr>
              <a:t>// </a:t>
            </a:r>
            <a:r>
              <a:rPr lang="nl-NL" sz="2000" dirty="0" smtClean="0">
                <a:solidFill>
                  <a:srgbClr val="008000"/>
                </a:solidFill>
                <a:latin typeface="Consolas"/>
              </a:rPr>
              <a:t> ...</a:t>
            </a:r>
            <a:endParaRPr lang="nl-NL" sz="2000" dirty="0">
              <a:solidFill>
                <a:srgbClr val="008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i = 3;</a:t>
            </a:r>
            <a:endParaRPr lang="nl-NL" sz="2000" dirty="0">
              <a:solidFill>
                <a:srgbClr val="000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j = 4;</a:t>
            </a:r>
            <a:endParaRPr lang="nl-NL" sz="2000" dirty="0">
              <a:solidFill>
                <a:srgbClr val="000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   swap(i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, j);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8000"/>
                </a:solidFill>
                <a:latin typeface="Consolas"/>
              </a:rPr>
              <a:t>// </a:t>
            </a:r>
            <a:r>
              <a:rPr lang="nl-NL" sz="2000" dirty="0" smtClean="0">
                <a:solidFill>
                  <a:srgbClr val="008000"/>
                </a:solidFill>
                <a:latin typeface="Consolas"/>
              </a:rPr>
              <a:t> ...</a:t>
            </a:r>
            <a:endParaRPr lang="nl-NL" sz="2000" dirty="0">
              <a:solidFill>
                <a:srgbClr val="008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   Breuk 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b(1, 2);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   Breuk 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c(3, 4);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   swap(b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, c);</a:t>
            </a:r>
          </a:p>
        </p:txBody>
      </p:sp>
      <p:sp>
        <p:nvSpPr>
          <p:cNvPr id="695302" name="Text Box 6"/>
          <p:cNvSpPr txBox="1">
            <a:spLocks noChangeArrowheads="1"/>
          </p:cNvSpPr>
          <p:nvPr/>
        </p:nvSpPr>
        <p:spPr bwMode="auto">
          <a:xfrm>
            <a:off x="4572000" y="2204864"/>
            <a:ext cx="4103688" cy="1107996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alibri" pitchFamily="34" charset="0"/>
              </a:rPr>
              <a:t>Een template is een “mal” waarmee verschillende functies “gemaakt” kunnen worden</a:t>
            </a:r>
          </a:p>
        </p:txBody>
      </p:sp>
      <p:sp>
        <p:nvSpPr>
          <p:cNvPr id="695303" name="Text Box 7"/>
          <p:cNvSpPr txBox="1">
            <a:spLocks noChangeArrowheads="1"/>
          </p:cNvSpPr>
          <p:nvPr/>
        </p:nvSpPr>
        <p:spPr bwMode="auto">
          <a:xfrm>
            <a:off x="3779838" y="3429000"/>
            <a:ext cx="3096418" cy="1231106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FR" sz="1600" dirty="0" err="1">
                <a:solidFill>
                  <a:srgbClr val="0000FF"/>
                </a:solidFill>
                <a:latin typeface="Consolas"/>
              </a:rPr>
              <a:t>void</a:t>
            </a:r>
            <a:r>
              <a:rPr lang="fr-FR" sz="1600" dirty="0">
                <a:solidFill>
                  <a:schemeClr val="tx1"/>
                </a:solidFill>
                <a:latin typeface="Consolas"/>
              </a:rPr>
              <a:t> swap(</a:t>
            </a:r>
            <a:r>
              <a:rPr lang="fr-FR" sz="1600" b="1" dirty="0" err="1">
                <a:latin typeface="Consolas"/>
              </a:rPr>
              <a:t>int</a:t>
            </a:r>
            <a:r>
              <a:rPr lang="fr-FR" sz="1600" dirty="0">
                <a:solidFill>
                  <a:schemeClr val="tx1"/>
                </a:solidFill>
                <a:latin typeface="Consolas"/>
              </a:rPr>
              <a:t>&amp; p, </a:t>
            </a:r>
            <a:r>
              <a:rPr lang="fr-FR" sz="1600" b="1" dirty="0" err="1">
                <a:latin typeface="Consolas"/>
              </a:rPr>
              <a:t>int</a:t>
            </a:r>
            <a:r>
              <a:rPr lang="fr-FR" sz="1600" dirty="0">
                <a:solidFill>
                  <a:schemeClr val="tx1"/>
                </a:solidFill>
                <a:latin typeface="Consolas"/>
              </a:rPr>
              <a:t>&amp; q)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FR" sz="16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fr-FR" sz="1600" b="1" dirty="0" err="1" smtClean="0">
                <a:latin typeface="Consolas"/>
              </a:rPr>
              <a:t>int</a:t>
            </a:r>
            <a:r>
              <a:rPr lang="fr-FR" sz="1600" dirty="0" smtClean="0">
                <a:solidFill>
                  <a:schemeClr val="tx1"/>
                </a:solidFill>
                <a:latin typeface="Consolas"/>
              </a:rPr>
              <a:t> t = p;</a:t>
            </a:r>
            <a:endParaRPr lang="fr-FR" sz="16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FR" sz="1600" dirty="0" smtClean="0">
                <a:solidFill>
                  <a:schemeClr val="tx1"/>
                </a:solidFill>
                <a:latin typeface="Consolas"/>
              </a:rPr>
              <a:t>    p = q</a:t>
            </a:r>
            <a:r>
              <a:rPr lang="fr-FR" sz="16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FR" sz="1600" dirty="0" smtClean="0">
                <a:solidFill>
                  <a:schemeClr val="tx1"/>
                </a:solidFill>
                <a:latin typeface="Consolas"/>
              </a:rPr>
              <a:t>    q = t</a:t>
            </a:r>
            <a:r>
              <a:rPr lang="fr-FR" sz="16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FR" sz="1600" dirty="0">
                <a:solidFill>
                  <a:schemeClr val="tx1"/>
                </a:solidFill>
                <a:latin typeface="Consolas"/>
              </a:rPr>
              <a:t>}</a:t>
            </a:r>
            <a:endParaRPr lang="nl-NL" sz="1600" dirty="0">
              <a:solidFill>
                <a:schemeClr val="tx1"/>
              </a:solidFill>
              <a:latin typeface="Consolas"/>
            </a:endParaRPr>
          </a:p>
        </p:txBody>
      </p:sp>
      <p:sp>
        <p:nvSpPr>
          <p:cNvPr id="695304" name="Text Box 8"/>
          <p:cNvSpPr txBox="1">
            <a:spLocks noChangeArrowheads="1"/>
          </p:cNvSpPr>
          <p:nvPr/>
        </p:nvSpPr>
        <p:spPr bwMode="auto">
          <a:xfrm>
            <a:off x="4211960" y="5157788"/>
            <a:ext cx="3600400" cy="1231106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FR" sz="1600" dirty="0" err="1">
                <a:solidFill>
                  <a:srgbClr val="0000FF"/>
                </a:solidFill>
                <a:latin typeface="Consolas"/>
              </a:rPr>
              <a:t>void</a:t>
            </a:r>
            <a:r>
              <a:rPr lang="fr-FR" sz="1600" dirty="0">
                <a:solidFill>
                  <a:srgbClr val="000000"/>
                </a:solidFill>
                <a:latin typeface="Consolas"/>
              </a:rPr>
              <a:t> </a:t>
            </a:r>
            <a:r>
              <a:rPr lang="fr-FR" sz="1600" dirty="0" smtClean="0">
                <a:solidFill>
                  <a:srgbClr val="000000"/>
                </a:solidFill>
                <a:latin typeface="Consolas"/>
              </a:rPr>
              <a:t>swap(</a:t>
            </a:r>
            <a:r>
              <a:rPr lang="fr-FR" sz="1600" b="1" dirty="0" err="1" smtClean="0">
                <a:solidFill>
                  <a:srgbClr val="000000"/>
                </a:solidFill>
                <a:latin typeface="Consolas"/>
              </a:rPr>
              <a:t>Breuk</a:t>
            </a:r>
            <a:r>
              <a:rPr lang="fr-FR" sz="1600" dirty="0" smtClean="0">
                <a:solidFill>
                  <a:srgbClr val="000000"/>
                </a:solidFill>
                <a:latin typeface="Consolas"/>
              </a:rPr>
              <a:t>&amp; </a:t>
            </a:r>
            <a:r>
              <a:rPr lang="fr-FR" sz="1600" dirty="0">
                <a:solidFill>
                  <a:srgbClr val="000000"/>
                </a:solidFill>
                <a:latin typeface="Consolas"/>
              </a:rPr>
              <a:t>p, </a:t>
            </a:r>
            <a:r>
              <a:rPr lang="fr-FR" sz="1600" b="1" dirty="0" err="1">
                <a:solidFill>
                  <a:srgbClr val="000000"/>
                </a:solidFill>
                <a:latin typeface="Consolas"/>
              </a:rPr>
              <a:t>Breuk</a:t>
            </a:r>
            <a:r>
              <a:rPr lang="fr-FR" sz="1600" dirty="0">
                <a:solidFill>
                  <a:srgbClr val="000000"/>
                </a:solidFill>
                <a:latin typeface="Consolas"/>
              </a:rPr>
              <a:t>&amp; q)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FR" sz="1600" dirty="0" smtClean="0">
                <a:solidFill>
                  <a:srgbClr val="000000"/>
                </a:solidFill>
                <a:latin typeface="Consolas"/>
              </a:rPr>
              <a:t>    </a:t>
            </a:r>
            <a:r>
              <a:rPr lang="fr-FR" sz="1600" b="1" dirty="0" err="1" smtClean="0">
                <a:solidFill>
                  <a:srgbClr val="000000"/>
                </a:solidFill>
                <a:latin typeface="Consolas"/>
              </a:rPr>
              <a:t>Breuk</a:t>
            </a:r>
            <a:r>
              <a:rPr lang="fr-FR" sz="1600" dirty="0" smtClean="0">
                <a:solidFill>
                  <a:srgbClr val="000000"/>
                </a:solidFill>
                <a:latin typeface="Consolas"/>
              </a:rPr>
              <a:t> t = p;</a:t>
            </a:r>
            <a:endParaRPr lang="fr-FR" sz="1600" dirty="0">
              <a:solidFill>
                <a:srgbClr val="000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FR" sz="1600" dirty="0" smtClean="0">
                <a:solidFill>
                  <a:srgbClr val="000000"/>
                </a:solidFill>
                <a:latin typeface="Consolas"/>
              </a:rPr>
              <a:t>    p = q</a:t>
            </a:r>
            <a:r>
              <a:rPr lang="fr-FR" sz="1600" dirty="0">
                <a:solidFill>
                  <a:srgbClr val="000000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FR" sz="1600" dirty="0" smtClean="0">
                <a:solidFill>
                  <a:srgbClr val="000000"/>
                </a:solidFill>
                <a:latin typeface="Consolas"/>
              </a:rPr>
              <a:t>    q = t</a:t>
            </a:r>
            <a:r>
              <a:rPr lang="fr-FR" sz="1600" dirty="0">
                <a:solidFill>
                  <a:srgbClr val="000000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FR" sz="1600" dirty="0">
                <a:solidFill>
                  <a:srgbClr val="000000"/>
                </a:solidFill>
                <a:latin typeface="Consolas"/>
              </a:rPr>
              <a:t>}</a:t>
            </a:r>
            <a:endParaRPr lang="nl-NL" sz="1600" dirty="0">
              <a:solidFill>
                <a:srgbClr val="000000"/>
              </a:solidFill>
              <a:latin typeface="Consolas"/>
            </a:endParaRPr>
          </a:p>
        </p:txBody>
      </p:sp>
      <p:sp>
        <p:nvSpPr>
          <p:cNvPr id="695305" name="Line 9"/>
          <p:cNvSpPr>
            <a:spLocks noChangeShapeType="1"/>
          </p:cNvSpPr>
          <p:nvPr/>
        </p:nvSpPr>
        <p:spPr bwMode="auto">
          <a:xfrm flipV="1">
            <a:off x="2916238" y="3573463"/>
            <a:ext cx="792162" cy="863600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 type="triangle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nl-NL" dirty="0">
              <a:latin typeface="Calibri" pitchFamily="34" charset="0"/>
            </a:endParaRPr>
          </a:p>
        </p:txBody>
      </p:sp>
      <p:sp>
        <p:nvSpPr>
          <p:cNvPr id="695306" name="Line 10"/>
          <p:cNvSpPr>
            <a:spLocks noChangeShapeType="1"/>
          </p:cNvSpPr>
          <p:nvPr/>
        </p:nvSpPr>
        <p:spPr bwMode="auto">
          <a:xfrm flipV="1">
            <a:off x="3059113" y="5301208"/>
            <a:ext cx="1080839" cy="359816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 type="triangle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nl-NL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5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5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530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530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530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530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5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5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5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530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530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530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530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5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5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5302" grpId="0" animBg="1"/>
      <p:bldP spid="695303" grpId="0" animBg="1"/>
      <p:bldP spid="695304" grpId="0" animBg="1"/>
      <p:bldP spid="695305" grpId="0" animBg="1"/>
      <p:bldP spid="695306" grpId="0" animBg="1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054AA38A-B20A-4CAC-BAF2-7152C8FD7F9B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93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pic>
        <p:nvPicPr>
          <p:cNvPr id="9318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2636838"/>
            <a:ext cx="3600450" cy="293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9318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Class </a:t>
            </a:r>
            <a:r>
              <a:rPr lang="en-US" dirty="0" err="1" smtClean="0">
                <a:latin typeface="Consolas"/>
              </a:rPr>
              <a:t>Dozijn</a:t>
            </a:r>
            <a:endParaRPr lang="nl-NL" dirty="0" smtClean="0">
              <a:latin typeface="Consolas"/>
            </a:endParaRPr>
          </a:p>
        </p:txBody>
      </p:sp>
      <p:sp>
        <p:nvSpPr>
          <p:cNvPr id="9318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In de </a:t>
            </a:r>
            <a:r>
              <a:rPr lang="en-US" dirty="0" smtClean="0">
                <a:solidFill>
                  <a:srgbClr val="0000FF"/>
                </a:solidFill>
                <a:latin typeface="Consolas"/>
              </a:rPr>
              <a:t>class</a:t>
            </a:r>
            <a:r>
              <a:rPr lang="en-US" dirty="0" smtClean="0"/>
              <a:t> </a:t>
            </a:r>
            <a:r>
              <a:rPr lang="en-US" b="1" dirty="0" err="1" smtClean="0">
                <a:solidFill>
                  <a:srgbClr val="000000"/>
                </a:solidFill>
                <a:latin typeface="Consolas"/>
              </a:rPr>
              <a:t>Dozijn</a:t>
            </a:r>
            <a:r>
              <a:rPr lang="en-US" dirty="0" smtClean="0"/>
              <a:t> kun je 12 integers </a:t>
            </a:r>
            <a:r>
              <a:rPr lang="en-US" dirty="0" err="1" smtClean="0"/>
              <a:t>opslaan</a:t>
            </a:r>
            <a:r>
              <a:rPr lang="en-US" dirty="0" smtClean="0"/>
              <a:t>.</a:t>
            </a:r>
            <a:endParaRPr lang="nl-NL" dirty="0" smtClean="0"/>
          </a:p>
        </p:txBody>
      </p:sp>
      <p:sp>
        <p:nvSpPr>
          <p:cNvPr id="93190" name="Text Box 4"/>
          <p:cNvSpPr txBox="1">
            <a:spLocks noChangeArrowheads="1"/>
          </p:cNvSpPr>
          <p:nvPr/>
        </p:nvSpPr>
        <p:spPr bwMode="auto">
          <a:xfrm>
            <a:off x="755650" y="1844675"/>
            <a:ext cx="7920038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FR" sz="20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fr-FR" sz="2000" dirty="0">
                <a:solidFill>
                  <a:srgbClr val="000000"/>
                </a:solidFill>
                <a:latin typeface="Consolas"/>
              </a:rPr>
              <a:t> </a:t>
            </a:r>
            <a:r>
              <a:rPr lang="fr-FR" sz="2000" b="1" dirty="0" err="1">
                <a:solidFill>
                  <a:srgbClr val="000000"/>
                </a:solidFill>
                <a:latin typeface="Consolas"/>
              </a:rPr>
              <a:t>Dozijn</a:t>
            </a:r>
            <a:r>
              <a:rPr lang="fr-FR" sz="2000" dirty="0">
                <a:solidFill>
                  <a:srgbClr val="000000"/>
                </a:solidFill>
                <a:latin typeface="Consolas"/>
              </a:rPr>
              <a:t>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FR" sz="20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fr-FR" sz="2000" dirty="0">
                <a:solidFill>
                  <a:srgbClr val="000000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FR" sz="2000" dirty="0" smtClean="0">
                <a:solidFill>
                  <a:srgbClr val="000000"/>
                </a:solidFill>
                <a:latin typeface="Consolas"/>
              </a:rPr>
              <a:t>    </a:t>
            </a:r>
            <a:r>
              <a:rPr lang="fr-FR" sz="2000" dirty="0" err="1" smtClean="0">
                <a:solidFill>
                  <a:srgbClr val="0000FF"/>
                </a:solidFill>
                <a:latin typeface="Consolas"/>
              </a:rPr>
              <a:t>void</a:t>
            </a:r>
            <a:r>
              <a:rPr lang="fr-FR" sz="2000" dirty="0" smtClean="0">
                <a:solidFill>
                  <a:srgbClr val="000000"/>
                </a:solidFill>
                <a:latin typeface="Consolas"/>
              </a:rPr>
              <a:t> </a:t>
            </a:r>
            <a:r>
              <a:rPr lang="fr-FR" sz="2000" b="1" dirty="0" err="1">
                <a:solidFill>
                  <a:srgbClr val="000000"/>
                </a:solidFill>
                <a:latin typeface="Consolas"/>
              </a:rPr>
              <a:t>zetIn</a:t>
            </a:r>
            <a:r>
              <a:rPr lang="fr-FR" sz="2000" dirty="0">
                <a:solidFill>
                  <a:srgbClr val="000000"/>
                </a:solidFill>
                <a:latin typeface="Consolas"/>
              </a:rPr>
              <a:t>(</a:t>
            </a:r>
            <a:r>
              <a:rPr lang="fr-FR" sz="2000" dirty="0" err="1">
                <a:solidFill>
                  <a:srgbClr val="0000FF"/>
                </a:solidFill>
                <a:latin typeface="Consolas"/>
              </a:rPr>
              <a:t>int</a:t>
            </a:r>
            <a:r>
              <a:rPr lang="fr-FR" sz="2000" dirty="0">
                <a:solidFill>
                  <a:srgbClr val="000000"/>
                </a:solidFill>
                <a:latin typeface="Consolas"/>
              </a:rPr>
              <a:t> index, </a:t>
            </a:r>
            <a:r>
              <a:rPr lang="fr-FR" sz="2000" dirty="0" err="1">
                <a:solidFill>
                  <a:srgbClr val="0000FF"/>
                </a:solidFill>
                <a:latin typeface="Consolas"/>
              </a:rPr>
              <a:t>int</a:t>
            </a:r>
            <a:r>
              <a:rPr lang="fr-FR" sz="2000" dirty="0">
                <a:solidFill>
                  <a:srgbClr val="000000"/>
                </a:solidFill>
                <a:latin typeface="Consolas"/>
              </a:rPr>
              <a:t> </a:t>
            </a:r>
            <a:r>
              <a:rPr lang="fr-FR" sz="2000" dirty="0" err="1">
                <a:solidFill>
                  <a:srgbClr val="000000"/>
                </a:solidFill>
                <a:latin typeface="Consolas"/>
              </a:rPr>
              <a:t>waarde</a:t>
            </a:r>
            <a:r>
              <a:rPr lang="fr-FR" sz="2000" dirty="0">
                <a:solidFill>
                  <a:srgbClr val="000000"/>
                </a:solidFill>
                <a:latin typeface="Consolas"/>
              </a:rPr>
              <a:t>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FR" sz="2000" dirty="0" smtClean="0">
                <a:solidFill>
                  <a:srgbClr val="000000"/>
                </a:solidFill>
                <a:latin typeface="Consolas"/>
              </a:rPr>
              <a:t>    </a:t>
            </a:r>
            <a:r>
              <a:rPr lang="fr-FR" sz="2000" dirty="0" err="1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fr-FR" sz="2000" dirty="0" smtClean="0">
                <a:solidFill>
                  <a:srgbClr val="000000"/>
                </a:solidFill>
                <a:latin typeface="Consolas"/>
              </a:rPr>
              <a:t> </a:t>
            </a:r>
            <a:r>
              <a:rPr lang="fr-FR" sz="2000" b="1" dirty="0" err="1">
                <a:solidFill>
                  <a:srgbClr val="000000"/>
                </a:solidFill>
                <a:latin typeface="Consolas"/>
              </a:rPr>
              <a:t>leesUit</a:t>
            </a:r>
            <a:r>
              <a:rPr lang="fr-FR" sz="2000" dirty="0">
                <a:solidFill>
                  <a:srgbClr val="000000"/>
                </a:solidFill>
                <a:latin typeface="Consolas"/>
              </a:rPr>
              <a:t>(</a:t>
            </a:r>
            <a:r>
              <a:rPr lang="fr-FR" sz="2000" dirty="0" err="1">
                <a:solidFill>
                  <a:srgbClr val="0000FF"/>
                </a:solidFill>
                <a:latin typeface="Consolas"/>
              </a:rPr>
              <a:t>int</a:t>
            </a:r>
            <a:r>
              <a:rPr lang="fr-FR" sz="2000" dirty="0">
                <a:solidFill>
                  <a:srgbClr val="000000"/>
                </a:solidFill>
                <a:latin typeface="Consolas"/>
              </a:rPr>
              <a:t> index) </a:t>
            </a:r>
            <a:r>
              <a:rPr lang="fr-FR" sz="20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fr-FR" sz="2000" dirty="0">
                <a:solidFill>
                  <a:srgbClr val="000000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FR" sz="2000" dirty="0" err="1">
                <a:solidFill>
                  <a:srgbClr val="0000FF"/>
                </a:solidFill>
                <a:latin typeface="Consolas"/>
              </a:rPr>
              <a:t>private</a:t>
            </a:r>
            <a:r>
              <a:rPr lang="fr-FR" sz="2000" dirty="0">
                <a:solidFill>
                  <a:srgbClr val="000000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FR" sz="2000" dirty="0" smtClean="0">
                <a:solidFill>
                  <a:srgbClr val="000000"/>
                </a:solidFill>
                <a:latin typeface="Consolas"/>
              </a:rPr>
              <a:t>    </a:t>
            </a:r>
            <a:r>
              <a:rPr lang="fr-FR" sz="2000" dirty="0" err="1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fr-FR" sz="2000" dirty="0" smtClean="0">
                <a:solidFill>
                  <a:srgbClr val="000000"/>
                </a:solidFill>
                <a:latin typeface="Consolas"/>
              </a:rPr>
              <a:t> </a:t>
            </a:r>
            <a:r>
              <a:rPr lang="fr-FR" sz="2000" dirty="0">
                <a:solidFill>
                  <a:srgbClr val="000000"/>
                </a:solidFill>
                <a:latin typeface="Consolas"/>
              </a:rPr>
              <a:t>data[12];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FR" sz="2000" dirty="0">
                <a:solidFill>
                  <a:srgbClr val="000000"/>
                </a:solidFill>
                <a:latin typeface="Consolas"/>
              </a:rPr>
              <a:t>};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fr-FR" sz="2000" dirty="0">
              <a:solidFill>
                <a:srgbClr val="000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FR" sz="2000" dirty="0">
                <a:solidFill>
                  <a:srgbClr val="008000"/>
                </a:solidFill>
                <a:latin typeface="Consolas"/>
              </a:rPr>
              <a:t>// </a:t>
            </a:r>
            <a:r>
              <a:rPr lang="fr-FR" sz="2000" dirty="0" smtClean="0">
                <a:solidFill>
                  <a:srgbClr val="008000"/>
                </a:solidFill>
                <a:latin typeface="Consolas"/>
              </a:rPr>
              <a:t> ...</a:t>
            </a:r>
            <a:endParaRPr lang="fr-FR" sz="2000" dirty="0">
              <a:solidFill>
                <a:srgbClr val="008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fr-FR" sz="2000" dirty="0">
              <a:solidFill>
                <a:srgbClr val="000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FR" sz="2000" dirty="0" smtClean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2000" b="1" dirty="0" smtClean="0">
                <a:solidFill>
                  <a:srgbClr val="000000"/>
                </a:solidFill>
                <a:latin typeface="Consolas"/>
              </a:rPr>
              <a:t>Dozijn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d;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2000" dirty="0" err="1" smtClean="0">
                <a:solidFill>
                  <a:srgbClr val="000000"/>
                </a:solidFill>
                <a:latin typeface="Consolas"/>
              </a:rPr>
              <a:t>d.</a:t>
            </a:r>
            <a:r>
              <a:rPr lang="nl-NL" sz="2000" b="1" dirty="0" err="1" smtClean="0">
                <a:solidFill>
                  <a:srgbClr val="000000"/>
                </a:solidFill>
                <a:latin typeface="Consolas"/>
              </a:rPr>
              <a:t>zetIn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(3, 13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rgbClr val="008000"/>
                </a:solidFill>
                <a:latin typeface="Consolas"/>
              </a:rPr>
              <a:t>// </a:t>
            </a:r>
            <a:r>
              <a:rPr lang="en-US" sz="2000" dirty="0" smtClean="0">
                <a:solidFill>
                  <a:srgbClr val="008000"/>
                </a:solidFill>
                <a:latin typeface="Consolas"/>
              </a:rPr>
              <a:t> ...</a:t>
            </a:r>
            <a:endParaRPr lang="en-US" sz="2000" dirty="0">
              <a:solidFill>
                <a:srgbClr val="008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2000" dirty="0" err="1" smtClean="0">
                <a:solidFill>
                  <a:srgbClr val="000000"/>
                </a:solidFill>
                <a:latin typeface="Consolas"/>
              </a:rPr>
              <a:t>cout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&lt;&lt; </a:t>
            </a:r>
            <a:r>
              <a:rPr lang="nl-NL" sz="20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De plaats nummer 3 in d bevat de waarde: "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        &lt;&lt; </a:t>
            </a:r>
            <a:r>
              <a:rPr lang="nl-NL" sz="2000" dirty="0" err="1" smtClean="0">
                <a:solidFill>
                  <a:srgbClr val="000000"/>
                </a:solidFill>
                <a:latin typeface="Consolas"/>
              </a:rPr>
              <a:t>d.</a:t>
            </a:r>
            <a:r>
              <a:rPr lang="nl-NL" sz="2000" b="1" dirty="0" err="1" smtClean="0">
                <a:solidFill>
                  <a:srgbClr val="000000"/>
                </a:solidFill>
                <a:latin typeface="Consolas"/>
              </a:rPr>
              <a:t>leesUit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(3) &lt;&lt; </a:t>
            </a:r>
            <a:r>
              <a:rPr lang="nl-NL" sz="2000" dirty="0" err="1" smtClean="0">
                <a:solidFill>
                  <a:srgbClr val="000000"/>
                </a:solidFill>
                <a:latin typeface="Consolas"/>
              </a:rPr>
              <a:t>endl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;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Tijdelijke aanduiding voor dianumm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AAAA44CB-0F57-4580-8FB6-B661305F6E25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94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9421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Class </a:t>
            </a:r>
            <a:r>
              <a:rPr lang="en-US" dirty="0" err="1" smtClean="0">
                <a:latin typeface="Consolas"/>
              </a:rPr>
              <a:t>Dozijn</a:t>
            </a:r>
            <a:endParaRPr lang="nl-NL" dirty="0" smtClean="0">
              <a:latin typeface="Consolas"/>
            </a:endParaRPr>
          </a:p>
        </p:txBody>
      </p:sp>
      <p:sp>
        <p:nvSpPr>
          <p:cNvPr id="697348" name="Text Box 4"/>
          <p:cNvSpPr txBox="1">
            <a:spLocks noChangeArrowheads="1"/>
          </p:cNvSpPr>
          <p:nvPr/>
        </p:nvSpPr>
        <p:spPr bwMode="auto">
          <a:xfrm>
            <a:off x="323850" y="1196975"/>
            <a:ext cx="8496300" cy="518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FR" sz="2000" dirty="0" err="1">
                <a:solidFill>
                  <a:srgbClr val="0000FF"/>
                </a:solidFill>
                <a:latin typeface="Consolas"/>
              </a:rPr>
              <a:t>void</a:t>
            </a:r>
            <a:r>
              <a:rPr lang="fr-FR" sz="2000" dirty="0">
                <a:solidFill>
                  <a:srgbClr val="000000"/>
                </a:solidFill>
                <a:latin typeface="Consolas"/>
              </a:rPr>
              <a:t> </a:t>
            </a:r>
            <a:r>
              <a:rPr lang="fr-FR" sz="2000" b="1" dirty="0" err="1" smtClean="0">
                <a:solidFill>
                  <a:srgbClr val="000000"/>
                </a:solidFill>
                <a:latin typeface="Consolas"/>
              </a:rPr>
              <a:t>Dozijn</a:t>
            </a:r>
            <a:r>
              <a:rPr lang="fr-FR" sz="2000" b="1" dirty="0" smtClean="0">
                <a:solidFill>
                  <a:srgbClr val="000000"/>
                </a:solidFill>
                <a:latin typeface="Consolas"/>
              </a:rPr>
              <a:t>::</a:t>
            </a:r>
            <a:r>
              <a:rPr lang="fr-FR" sz="2000" b="1" dirty="0" err="1" smtClean="0">
                <a:solidFill>
                  <a:srgbClr val="000000"/>
                </a:solidFill>
                <a:latin typeface="Consolas"/>
              </a:rPr>
              <a:t>zetIn</a:t>
            </a:r>
            <a:r>
              <a:rPr lang="fr-FR" sz="2000" dirty="0" smtClean="0">
                <a:solidFill>
                  <a:srgbClr val="000000"/>
                </a:solidFill>
                <a:latin typeface="Consolas"/>
              </a:rPr>
              <a:t>(</a:t>
            </a:r>
            <a:r>
              <a:rPr lang="fr-FR" sz="2000" dirty="0" err="1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fr-FR" sz="2000" dirty="0" smtClean="0">
                <a:solidFill>
                  <a:srgbClr val="000000"/>
                </a:solidFill>
                <a:latin typeface="Consolas"/>
              </a:rPr>
              <a:t> </a:t>
            </a:r>
            <a:r>
              <a:rPr lang="fr-FR" sz="2000" dirty="0">
                <a:solidFill>
                  <a:srgbClr val="000000"/>
                </a:solidFill>
                <a:latin typeface="Consolas"/>
              </a:rPr>
              <a:t>index, </a:t>
            </a:r>
            <a:r>
              <a:rPr lang="fr-FR" sz="2000" dirty="0" err="1">
                <a:solidFill>
                  <a:srgbClr val="0000FF"/>
                </a:solidFill>
                <a:latin typeface="Consolas"/>
              </a:rPr>
              <a:t>int</a:t>
            </a:r>
            <a:r>
              <a:rPr lang="fr-FR" sz="2000" dirty="0">
                <a:solidFill>
                  <a:srgbClr val="000000"/>
                </a:solidFill>
                <a:latin typeface="Consolas"/>
              </a:rPr>
              <a:t> </a:t>
            </a:r>
            <a:r>
              <a:rPr lang="fr-FR" sz="2000" dirty="0" err="1">
                <a:solidFill>
                  <a:srgbClr val="000000"/>
                </a:solidFill>
                <a:latin typeface="Consolas"/>
              </a:rPr>
              <a:t>waarde</a:t>
            </a:r>
            <a:r>
              <a:rPr lang="fr-FR" sz="2000" dirty="0">
                <a:solidFill>
                  <a:srgbClr val="000000"/>
                </a:solidFill>
                <a:latin typeface="Consolas"/>
              </a:rPr>
              <a:t>)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FR" sz="2000" dirty="0" smtClean="0">
                <a:solidFill>
                  <a:srgbClr val="000000"/>
                </a:solidFill>
                <a:latin typeface="Consolas"/>
              </a:rPr>
              <a:t>    </a:t>
            </a:r>
            <a:r>
              <a:rPr lang="fr-FR" sz="2000" dirty="0" smtClean="0">
                <a:solidFill>
                  <a:srgbClr val="0000FF"/>
                </a:solidFill>
                <a:latin typeface="Consolas"/>
              </a:rPr>
              <a:t>if</a:t>
            </a:r>
            <a:r>
              <a:rPr lang="fr-FR" sz="2000" dirty="0" smtClean="0">
                <a:solidFill>
                  <a:srgbClr val="000000"/>
                </a:solidFill>
                <a:latin typeface="Consolas"/>
              </a:rPr>
              <a:t> </a:t>
            </a:r>
            <a:r>
              <a:rPr lang="fr-FR" sz="2000" dirty="0">
                <a:solidFill>
                  <a:srgbClr val="000000"/>
                </a:solidFill>
                <a:latin typeface="Consolas"/>
              </a:rPr>
              <a:t>(</a:t>
            </a:r>
            <a:r>
              <a:rPr lang="fr-FR" sz="2000" dirty="0" smtClean="0">
                <a:solidFill>
                  <a:srgbClr val="000000"/>
                </a:solidFill>
                <a:latin typeface="Consolas"/>
              </a:rPr>
              <a:t>index &gt;= 0 </a:t>
            </a:r>
            <a:r>
              <a:rPr lang="fr-FR" sz="2000" dirty="0">
                <a:solidFill>
                  <a:srgbClr val="000000"/>
                </a:solidFill>
                <a:latin typeface="Consolas"/>
              </a:rPr>
              <a:t>&amp;&amp; </a:t>
            </a:r>
            <a:r>
              <a:rPr lang="fr-FR" sz="2000" dirty="0" smtClean="0">
                <a:solidFill>
                  <a:srgbClr val="000000"/>
                </a:solidFill>
                <a:latin typeface="Consolas"/>
              </a:rPr>
              <a:t>index &lt; 12</a:t>
            </a:r>
            <a:r>
              <a:rPr lang="fr-FR" sz="2000" dirty="0">
                <a:solidFill>
                  <a:srgbClr val="000000"/>
                </a:solidFill>
                <a:latin typeface="Consolas"/>
              </a:rPr>
              <a:t>)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FR" sz="2000" dirty="0" smtClean="0">
                <a:solidFill>
                  <a:srgbClr val="000000"/>
                </a:solidFill>
                <a:latin typeface="Consolas"/>
              </a:rPr>
              <a:t>        data[index] = </a:t>
            </a:r>
            <a:r>
              <a:rPr lang="fr-FR" sz="2000" dirty="0" err="1" smtClean="0">
                <a:solidFill>
                  <a:srgbClr val="000000"/>
                </a:solidFill>
                <a:latin typeface="Consolas"/>
              </a:rPr>
              <a:t>waarde</a:t>
            </a:r>
            <a:r>
              <a:rPr lang="fr-FR" sz="2000" dirty="0">
                <a:solidFill>
                  <a:srgbClr val="000000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FR" sz="2000" dirty="0">
                <a:solidFill>
                  <a:srgbClr val="000000"/>
                </a:solidFill>
                <a:latin typeface="Consolas"/>
              </a:rPr>
              <a:t>}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fr-FR" sz="2000" dirty="0">
              <a:solidFill>
                <a:srgbClr val="000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FR" sz="2000" dirty="0" err="1">
                <a:solidFill>
                  <a:srgbClr val="0000FF"/>
                </a:solidFill>
                <a:latin typeface="Consolas"/>
              </a:rPr>
              <a:t>int</a:t>
            </a:r>
            <a:r>
              <a:rPr lang="fr-FR" sz="2000" dirty="0">
                <a:solidFill>
                  <a:srgbClr val="000000"/>
                </a:solidFill>
                <a:latin typeface="Consolas"/>
              </a:rPr>
              <a:t> </a:t>
            </a:r>
            <a:r>
              <a:rPr lang="fr-FR" sz="2000" b="1" dirty="0" err="1">
                <a:solidFill>
                  <a:srgbClr val="000000"/>
                </a:solidFill>
                <a:latin typeface="Consolas"/>
              </a:rPr>
              <a:t>Dozijn</a:t>
            </a:r>
            <a:r>
              <a:rPr lang="fr-FR" sz="2000" b="1" dirty="0">
                <a:solidFill>
                  <a:srgbClr val="000000"/>
                </a:solidFill>
                <a:latin typeface="Consolas"/>
              </a:rPr>
              <a:t>::</a:t>
            </a:r>
            <a:r>
              <a:rPr lang="fr-FR" sz="2000" b="1" dirty="0" err="1">
                <a:solidFill>
                  <a:srgbClr val="000000"/>
                </a:solidFill>
                <a:latin typeface="Consolas"/>
              </a:rPr>
              <a:t>leesUit</a:t>
            </a:r>
            <a:r>
              <a:rPr lang="fr-FR" sz="2000" dirty="0">
                <a:solidFill>
                  <a:srgbClr val="000000"/>
                </a:solidFill>
                <a:latin typeface="Consolas"/>
              </a:rPr>
              <a:t>(</a:t>
            </a:r>
            <a:r>
              <a:rPr lang="fr-FR" sz="2000" dirty="0" err="1">
                <a:solidFill>
                  <a:srgbClr val="0000FF"/>
                </a:solidFill>
                <a:latin typeface="Consolas"/>
              </a:rPr>
              <a:t>int</a:t>
            </a:r>
            <a:r>
              <a:rPr lang="fr-FR" sz="2000" dirty="0">
                <a:solidFill>
                  <a:srgbClr val="000000"/>
                </a:solidFill>
                <a:latin typeface="Consolas"/>
              </a:rPr>
              <a:t> index) </a:t>
            </a:r>
            <a:r>
              <a:rPr lang="fr-FR" sz="20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fr-FR" sz="2000" dirty="0">
                <a:solidFill>
                  <a:srgbClr val="000000"/>
                </a:solidFill>
                <a:latin typeface="Consolas"/>
              </a:rPr>
              <a:t>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FR" sz="2000" dirty="0" smtClean="0">
                <a:solidFill>
                  <a:srgbClr val="000000"/>
                </a:solidFill>
                <a:latin typeface="Consolas"/>
              </a:rPr>
              <a:t>    </a:t>
            </a:r>
            <a:r>
              <a:rPr lang="fr-FR" sz="2000" dirty="0" smtClean="0">
                <a:solidFill>
                  <a:srgbClr val="0000FF"/>
                </a:solidFill>
                <a:latin typeface="Consolas"/>
              </a:rPr>
              <a:t>if</a:t>
            </a:r>
            <a:r>
              <a:rPr lang="fr-FR" sz="2000" dirty="0" smtClean="0">
                <a:solidFill>
                  <a:srgbClr val="000000"/>
                </a:solidFill>
                <a:latin typeface="Consolas"/>
              </a:rPr>
              <a:t> </a:t>
            </a:r>
            <a:r>
              <a:rPr lang="fr-FR" sz="2000" dirty="0">
                <a:solidFill>
                  <a:srgbClr val="000000"/>
                </a:solidFill>
                <a:latin typeface="Consolas"/>
              </a:rPr>
              <a:t>(</a:t>
            </a:r>
            <a:r>
              <a:rPr lang="fr-FR" sz="2000" dirty="0" smtClean="0">
                <a:solidFill>
                  <a:srgbClr val="000000"/>
                </a:solidFill>
                <a:latin typeface="Consolas"/>
              </a:rPr>
              <a:t>index &gt;= 0 </a:t>
            </a:r>
            <a:r>
              <a:rPr lang="fr-FR" sz="2000" dirty="0">
                <a:solidFill>
                  <a:srgbClr val="000000"/>
                </a:solidFill>
                <a:latin typeface="Consolas"/>
              </a:rPr>
              <a:t>&amp;&amp; </a:t>
            </a:r>
            <a:r>
              <a:rPr lang="fr-FR" sz="2000" dirty="0" smtClean="0">
                <a:solidFill>
                  <a:srgbClr val="000000"/>
                </a:solidFill>
                <a:latin typeface="Consolas"/>
              </a:rPr>
              <a:t>index &lt; 12</a:t>
            </a:r>
            <a:r>
              <a:rPr lang="fr-FR" sz="2000" dirty="0">
                <a:solidFill>
                  <a:srgbClr val="000000"/>
                </a:solidFill>
                <a:latin typeface="Consolas"/>
              </a:rPr>
              <a:t>)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FR" sz="2000" dirty="0" smtClean="0">
                <a:solidFill>
                  <a:srgbClr val="000000"/>
                </a:solidFill>
                <a:latin typeface="Consolas"/>
              </a:rPr>
              <a:t>        </a:t>
            </a:r>
            <a:r>
              <a:rPr lang="fr-FR" sz="2000" dirty="0" smtClean="0">
                <a:solidFill>
                  <a:srgbClr val="0000FF"/>
                </a:solidFill>
                <a:latin typeface="Consolas"/>
              </a:rPr>
              <a:t>return</a:t>
            </a:r>
            <a:r>
              <a:rPr lang="fr-FR" sz="2000" dirty="0" smtClean="0">
                <a:solidFill>
                  <a:srgbClr val="000000"/>
                </a:solidFill>
                <a:latin typeface="Consolas"/>
              </a:rPr>
              <a:t> </a:t>
            </a:r>
            <a:r>
              <a:rPr lang="fr-FR" sz="2000" dirty="0">
                <a:solidFill>
                  <a:srgbClr val="000000"/>
                </a:solidFill>
                <a:latin typeface="Consolas"/>
              </a:rPr>
              <a:t>data[index];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FR" sz="2000" dirty="0" smtClean="0">
                <a:solidFill>
                  <a:srgbClr val="000000"/>
                </a:solidFill>
                <a:latin typeface="Consolas"/>
              </a:rPr>
              <a:t>    </a:t>
            </a:r>
            <a:r>
              <a:rPr lang="fr-FR" sz="2000" dirty="0" smtClean="0">
                <a:solidFill>
                  <a:srgbClr val="0000FF"/>
                </a:solidFill>
                <a:latin typeface="Consolas"/>
              </a:rPr>
              <a:t>return</a:t>
            </a:r>
            <a:r>
              <a:rPr lang="fr-FR" sz="2000" dirty="0" smtClean="0">
                <a:solidFill>
                  <a:srgbClr val="000000"/>
                </a:solidFill>
                <a:latin typeface="Consolas"/>
              </a:rPr>
              <a:t> </a:t>
            </a:r>
            <a:r>
              <a:rPr lang="fr-FR" sz="2000" dirty="0">
                <a:solidFill>
                  <a:srgbClr val="000000"/>
                </a:solidFill>
                <a:latin typeface="Consolas"/>
              </a:rPr>
              <a:t>0; </a:t>
            </a:r>
            <a:r>
              <a:rPr lang="fr-FR" sz="2000" dirty="0">
                <a:solidFill>
                  <a:srgbClr val="008000"/>
                </a:solidFill>
                <a:latin typeface="Consolas"/>
              </a:rPr>
              <a:t>/* </a:t>
            </a:r>
            <a:r>
              <a:rPr lang="fr-FR" sz="2000" dirty="0" err="1">
                <a:solidFill>
                  <a:srgbClr val="008000"/>
                </a:solidFill>
                <a:latin typeface="Consolas"/>
              </a:rPr>
              <a:t>ik</a:t>
            </a:r>
            <a:r>
              <a:rPr lang="fr-FR" sz="2000" dirty="0">
                <a:solidFill>
                  <a:srgbClr val="008000"/>
                </a:solidFill>
                <a:latin typeface="Consolas"/>
              </a:rPr>
              <a:t> </a:t>
            </a:r>
            <a:r>
              <a:rPr lang="fr-FR" sz="2000" dirty="0" err="1">
                <a:solidFill>
                  <a:srgbClr val="008000"/>
                </a:solidFill>
                <a:latin typeface="Consolas"/>
              </a:rPr>
              <a:t>weet</a:t>
            </a:r>
            <a:r>
              <a:rPr lang="fr-FR" sz="2000" dirty="0">
                <a:solidFill>
                  <a:srgbClr val="008000"/>
                </a:solidFill>
                <a:latin typeface="Consolas"/>
              </a:rPr>
              <a:t> </a:t>
            </a:r>
            <a:r>
              <a:rPr lang="fr-FR" sz="2000" dirty="0" err="1">
                <a:solidFill>
                  <a:srgbClr val="008000"/>
                </a:solidFill>
                <a:latin typeface="Consolas"/>
              </a:rPr>
              <a:t>niets</a:t>
            </a:r>
            <a:r>
              <a:rPr lang="fr-FR" sz="2000" dirty="0">
                <a:solidFill>
                  <a:srgbClr val="008000"/>
                </a:solidFill>
                <a:latin typeface="Consolas"/>
              </a:rPr>
              <a:t> </a:t>
            </a:r>
            <a:r>
              <a:rPr lang="fr-FR" sz="2000" dirty="0" err="1">
                <a:solidFill>
                  <a:srgbClr val="008000"/>
                </a:solidFill>
                <a:latin typeface="Consolas"/>
              </a:rPr>
              <a:t>beters</a:t>
            </a:r>
            <a:r>
              <a:rPr lang="fr-FR" sz="2000" dirty="0">
                <a:solidFill>
                  <a:srgbClr val="008000"/>
                </a:solidFill>
                <a:latin typeface="Consolas"/>
              </a:rPr>
              <a:t> */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FR" sz="2000" dirty="0">
                <a:solidFill>
                  <a:srgbClr val="000000"/>
                </a:solidFill>
                <a:latin typeface="Consolas"/>
              </a:rPr>
              <a:t>}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fr-FR" sz="2000" dirty="0">
              <a:solidFill>
                <a:srgbClr val="000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err="1">
                <a:solidFill>
                  <a:srgbClr val="000000"/>
                </a:solidFill>
                <a:latin typeface="Consolas"/>
              </a:rPr>
              <a:t>ostream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&amp; </a:t>
            </a:r>
            <a:r>
              <a:rPr lang="nl-NL" sz="2000" b="1" dirty="0">
                <a:solidFill>
                  <a:srgbClr val="0000FF"/>
                </a:solidFill>
                <a:latin typeface="Consolas"/>
              </a:rPr>
              <a:t>operator&lt;&lt;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(</a:t>
            </a:r>
            <a:r>
              <a:rPr lang="nl-NL" sz="2000" dirty="0" err="1">
                <a:solidFill>
                  <a:srgbClr val="000000"/>
                </a:solidFill>
                <a:latin typeface="Consolas"/>
              </a:rPr>
              <a:t>ostream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&amp; o,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Dozijn&amp; d)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   o &lt;&lt; </a:t>
            </a:r>
            <a:r>
              <a:rPr lang="nl-NL" sz="2000" dirty="0" err="1" smtClean="0">
                <a:solidFill>
                  <a:srgbClr val="000000"/>
                </a:solidFill>
                <a:latin typeface="Consolas"/>
              </a:rPr>
              <a:t>d.leesUit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(0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2000" dirty="0" err="1" smtClean="0">
                <a:solidFill>
                  <a:srgbClr val="0000FF"/>
                </a:solidFill>
                <a:latin typeface="Consolas"/>
              </a:rPr>
              <a:t>for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(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i = 1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; 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i &lt; 12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; ++i)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       o &lt;&lt; </a:t>
            </a:r>
            <a:r>
              <a:rPr lang="nl-NL" sz="2000" dirty="0" smtClean="0">
                <a:solidFill>
                  <a:srgbClr val="A31515"/>
                </a:solidFill>
                <a:latin typeface="Consolas"/>
              </a:rPr>
              <a:t>", "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&lt;&lt; </a:t>
            </a:r>
            <a:r>
              <a:rPr lang="nl-NL" sz="2000" dirty="0" err="1" smtClean="0">
                <a:solidFill>
                  <a:srgbClr val="000000"/>
                </a:solidFill>
                <a:latin typeface="Consolas"/>
              </a:rPr>
              <a:t>d.leesUit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(i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return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o;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}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734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734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734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734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734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7348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0E032BC9-1E4B-4D22-A679-28325832FDCC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95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pic>
        <p:nvPicPr>
          <p:cNvPr id="699398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188" y="1341438"/>
            <a:ext cx="1044575" cy="1054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99399" name="Text Box 7"/>
          <p:cNvSpPr txBox="1">
            <a:spLocks noChangeArrowheads="1"/>
          </p:cNvSpPr>
          <p:nvPr/>
        </p:nvSpPr>
        <p:spPr bwMode="auto">
          <a:xfrm>
            <a:off x="5004048" y="2834352"/>
            <a:ext cx="3673227" cy="738664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alibri" pitchFamily="34" charset="0"/>
              </a:rPr>
              <a:t>Copy – Paste is slecht voor de </a:t>
            </a:r>
            <a:r>
              <a:rPr lang="nl-NL" sz="2400" dirty="0" err="1">
                <a:latin typeface="Calibri" pitchFamily="34" charset="0"/>
              </a:rPr>
              <a:t>onderhoudbaarheid</a:t>
            </a:r>
            <a:r>
              <a:rPr lang="nl-NL" sz="2400" dirty="0">
                <a:latin typeface="Calibri" pitchFamily="34" charset="0"/>
              </a:rPr>
              <a:t>!</a:t>
            </a:r>
          </a:p>
        </p:txBody>
      </p:sp>
      <p:sp>
        <p:nvSpPr>
          <p:cNvPr id="9523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Class </a:t>
            </a:r>
            <a:r>
              <a:rPr lang="en-US" dirty="0" err="1" smtClean="0">
                <a:latin typeface="Consolas"/>
              </a:rPr>
              <a:t>Dozijn</a:t>
            </a:r>
            <a:endParaRPr lang="nl-NL" dirty="0" smtClean="0">
              <a:latin typeface="Consolas"/>
            </a:endParaRPr>
          </a:p>
        </p:txBody>
      </p:sp>
      <p:sp>
        <p:nvSpPr>
          <p:cNvPr id="699397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358775" y="4437063"/>
            <a:ext cx="8421688" cy="2087562"/>
          </a:xfrm>
        </p:spPr>
        <p:txBody>
          <a:bodyPr/>
          <a:lstStyle/>
          <a:p>
            <a:r>
              <a:rPr lang="nl-NL" dirty="0" smtClean="0"/>
              <a:t>Wat te doen als we 12 variabelen van het type </a:t>
            </a:r>
            <a:r>
              <a:rPr lang="nl-NL" b="1" dirty="0" smtClean="0">
                <a:solidFill>
                  <a:schemeClr val="hlink"/>
                </a:solidFill>
              </a:rPr>
              <a:t>double</a:t>
            </a:r>
            <a:r>
              <a:rPr lang="nl-NL" dirty="0" smtClean="0"/>
              <a:t> willen opslaan?</a:t>
            </a:r>
          </a:p>
          <a:p>
            <a:r>
              <a:rPr lang="nl-NL" dirty="0" smtClean="0"/>
              <a:t>Wat te doen als we 12 objecten van de class </a:t>
            </a:r>
            <a:r>
              <a:rPr lang="nl-NL" b="1" dirty="0" smtClean="0">
                <a:solidFill>
                  <a:srgbClr val="000000"/>
                </a:solidFill>
              </a:rPr>
              <a:t>Breuk</a:t>
            </a:r>
            <a:r>
              <a:rPr lang="nl-NL" dirty="0" smtClean="0"/>
              <a:t> willen opslaan?</a:t>
            </a:r>
          </a:p>
        </p:txBody>
      </p:sp>
      <p:sp>
        <p:nvSpPr>
          <p:cNvPr id="95239" name="Text Box 3"/>
          <p:cNvSpPr txBox="1">
            <a:spLocks noChangeArrowheads="1"/>
          </p:cNvSpPr>
          <p:nvPr/>
        </p:nvSpPr>
        <p:spPr bwMode="auto">
          <a:xfrm>
            <a:off x="323850" y="1176338"/>
            <a:ext cx="8496300" cy="243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err="1">
                <a:solidFill>
                  <a:srgbClr val="0000FF"/>
                </a:solidFill>
                <a:latin typeface="Consolas"/>
              </a:rPr>
              <a:t>int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 main()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    </a:t>
            </a:r>
            <a:r>
              <a:rPr lang="en-US" sz="2000" b="1" dirty="0" err="1" smtClean="0">
                <a:solidFill>
                  <a:srgbClr val="000000"/>
                </a:solidFill>
                <a:latin typeface="Consolas"/>
              </a:rPr>
              <a:t>Dozijn</a:t>
            </a: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 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d1;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    </a:t>
            </a:r>
            <a:r>
              <a:rPr lang="en-US" sz="2000" dirty="0" smtClean="0">
                <a:solidFill>
                  <a:srgbClr val="0000FF"/>
                </a:solidFill>
                <a:latin typeface="Consolas"/>
              </a:rPr>
              <a:t>for</a:t>
            </a: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 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(</a:t>
            </a:r>
            <a:r>
              <a:rPr lang="en-US" sz="2000" dirty="0" err="1">
                <a:solidFill>
                  <a:srgbClr val="0000FF"/>
                </a:solidFill>
                <a:latin typeface="Consolas"/>
              </a:rPr>
              <a:t>int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j = 0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; </a:t>
            </a: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j &lt; 12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; ++j)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        d1.</a:t>
            </a:r>
            <a:r>
              <a:rPr lang="en-US" sz="2000" b="1" dirty="0" smtClean="0">
                <a:solidFill>
                  <a:srgbClr val="000000"/>
                </a:solidFill>
                <a:latin typeface="Consolas"/>
              </a:rPr>
              <a:t>zetIn</a:t>
            </a: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(j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, </a:t>
            </a: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j * j); </a:t>
            </a:r>
            <a:r>
              <a:rPr lang="en-US" sz="2000" dirty="0" smtClean="0">
                <a:solidFill>
                  <a:srgbClr val="008000"/>
                </a:solidFill>
                <a:latin typeface="Consolas"/>
              </a:rPr>
              <a:t>// </a:t>
            </a:r>
            <a:r>
              <a:rPr lang="en-US" sz="2000" dirty="0" err="1">
                <a:solidFill>
                  <a:srgbClr val="008000"/>
                </a:solidFill>
                <a:latin typeface="Consolas"/>
              </a:rPr>
              <a:t>vul</a:t>
            </a:r>
            <a:r>
              <a:rPr lang="en-US" sz="2000" dirty="0">
                <a:solidFill>
                  <a:srgbClr val="008000"/>
                </a:solidFill>
                <a:latin typeface="Consolas"/>
              </a:rPr>
              <a:t> d1 met </a:t>
            </a:r>
            <a:r>
              <a:rPr lang="en-US" sz="2000" dirty="0" err="1">
                <a:solidFill>
                  <a:srgbClr val="008000"/>
                </a:solidFill>
                <a:latin typeface="Consolas"/>
              </a:rPr>
              <a:t>kwadraten</a:t>
            </a:r>
            <a:endParaRPr lang="en-US" sz="2000" dirty="0">
              <a:solidFill>
                <a:srgbClr val="008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    </a:t>
            </a:r>
            <a:r>
              <a:rPr lang="en-US" sz="2000" dirty="0" err="1" smtClean="0">
                <a:solidFill>
                  <a:srgbClr val="000000"/>
                </a:solidFill>
                <a:latin typeface="Consolas"/>
              </a:rPr>
              <a:t>cout</a:t>
            </a: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 &lt;&lt; </a:t>
            </a:r>
            <a:r>
              <a:rPr lang="en-US" sz="20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en-US" sz="2000" dirty="0">
                <a:solidFill>
                  <a:srgbClr val="A31515"/>
                </a:solidFill>
                <a:latin typeface="Consolas"/>
              </a:rPr>
              <a:t>d1 = </a:t>
            </a:r>
            <a:r>
              <a:rPr lang="en-US" sz="20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 </a:t>
            </a:r>
            <a:r>
              <a:rPr lang="en-US" sz="2000" b="1" dirty="0" smtClean="0">
                <a:solidFill>
                  <a:srgbClr val="000000"/>
                </a:solidFill>
                <a:latin typeface="Consolas"/>
              </a:rPr>
              <a:t>&lt;&lt;</a:t>
            </a: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 d1 &lt;&lt; </a:t>
            </a:r>
            <a:r>
              <a:rPr lang="en-US" sz="2000" dirty="0" err="1" smtClean="0">
                <a:solidFill>
                  <a:srgbClr val="000000"/>
                </a:solidFill>
                <a:latin typeface="Consolas"/>
              </a:rPr>
              <a:t>endl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    </a:t>
            </a:r>
            <a:r>
              <a:rPr lang="en-US" sz="2000" dirty="0" err="1" smtClean="0">
                <a:solidFill>
                  <a:srgbClr val="000000"/>
                </a:solidFill>
                <a:latin typeface="Consolas"/>
              </a:rPr>
              <a:t>cin.get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();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    </a:t>
            </a:r>
            <a:r>
              <a:rPr lang="en-US" sz="2000" dirty="0" smtClean="0">
                <a:solidFill>
                  <a:srgbClr val="0000FF"/>
                </a:solidFill>
                <a:latin typeface="Consolas"/>
              </a:rPr>
              <a:t>return</a:t>
            </a: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 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0;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rgbClr val="000000"/>
                </a:solidFill>
                <a:latin typeface="Consolas"/>
              </a:rPr>
              <a:t>}</a:t>
            </a:r>
            <a:endParaRPr lang="nl-NL" sz="2000" dirty="0">
              <a:solidFill>
                <a:srgbClr val="000000"/>
              </a:solidFill>
              <a:latin typeface="Consolas"/>
            </a:endParaRPr>
          </a:p>
        </p:txBody>
      </p:sp>
      <p:sp>
        <p:nvSpPr>
          <p:cNvPr id="699396" name="Text Box 4"/>
          <p:cNvSpPr txBox="1">
            <a:spLocks noChangeArrowheads="1"/>
          </p:cNvSpPr>
          <p:nvPr/>
        </p:nvSpPr>
        <p:spPr bwMode="auto">
          <a:xfrm>
            <a:off x="323850" y="3789363"/>
            <a:ext cx="8496300" cy="307777"/>
          </a:xfrm>
          <a:prstGeom prst="rect">
            <a:avLst/>
          </a:prstGeom>
          <a:solidFill>
            <a:schemeClr val="tx1"/>
          </a:solidFill>
          <a:ln w="2857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bg1"/>
                </a:solidFill>
                <a:latin typeface="Lucida Console" pitchFamily="49" charset="0"/>
              </a:rPr>
              <a:t>d1 = 0, 1, 4, 9, 16, 25, 36, 49, 64, 81, 100, 121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93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93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9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9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9399" grpId="0" animBg="1"/>
      <p:bldP spid="699397" grpId="0" build="p"/>
      <p:bldP spid="699396" grpId="0" animBg="1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hoek 1"/>
          <p:cNvSpPr/>
          <p:nvPr/>
        </p:nvSpPr>
        <p:spPr bwMode="auto">
          <a:xfrm>
            <a:off x="7884368" y="6453336"/>
            <a:ext cx="1007220" cy="282625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tabLst/>
            </a:pPr>
            <a:endParaRPr kumimoji="1" lang="nl-NL" sz="2500" b="0" i="0" u="none" strike="noStrike" cap="none" normalizeH="0" baseline="0" smtClean="0">
              <a:ln>
                <a:noFill/>
              </a:ln>
              <a:solidFill>
                <a:schemeClr val="hlink"/>
              </a:solidFill>
              <a:effectLst/>
              <a:latin typeface="Univers" pitchFamily="34" charset="0"/>
            </a:endParaRPr>
          </a:p>
        </p:txBody>
      </p:sp>
      <p:sp>
        <p:nvSpPr>
          <p:cNvPr id="96258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33953020-646C-485C-9F69-90390264B01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96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96259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Generieke class</a:t>
            </a:r>
          </a:p>
        </p:txBody>
      </p:sp>
      <p:sp>
        <p:nvSpPr>
          <p:cNvPr id="96260" name="Rectangle 4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smtClean="0"/>
              <a:t>Gebruik een </a:t>
            </a:r>
            <a:r>
              <a:rPr lang="nl-NL" dirty="0" smtClean="0">
                <a:solidFill>
                  <a:schemeClr val="hlink"/>
                </a:solidFill>
              </a:rPr>
              <a:t>template</a:t>
            </a:r>
            <a:r>
              <a:rPr lang="nl-NL" dirty="0" smtClean="0"/>
              <a:t> class.</a:t>
            </a:r>
          </a:p>
        </p:txBody>
      </p:sp>
      <p:sp>
        <p:nvSpPr>
          <p:cNvPr id="701445" name="Text Box 5"/>
          <p:cNvSpPr txBox="1">
            <a:spLocks noChangeArrowheads="1"/>
          </p:cNvSpPr>
          <p:nvPr/>
        </p:nvSpPr>
        <p:spPr bwMode="auto">
          <a:xfrm>
            <a:off x="755650" y="1739131"/>
            <a:ext cx="7920038" cy="27699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FR" sz="2000" b="1" dirty="0" err="1">
                <a:solidFill>
                  <a:srgbClr val="0000FF"/>
                </a:solidFill>
                <a:latin typeface="Consolas"/>
              </a:rPr>
              <a:t>template</a:t>
            </a:r>
            <a:r>
              <a:rPr lang="fr-FR" sz="2000" dirty="0">
                <a:solidFill>
                  <a:srgbClr val="000000"/>
                </a:solidFill>
                <a:latin typeface="Consolas"/>
              </a:rPr>
              <a:t>&lt;</a:t>
            </a:r>
            <a:r>
              <a:rPr lang="fr-FR" sz="2000" b="1" dirty="0" err="1">
                <a:solidFill>
                  <a:srgbClr val="0000FF"/>
                </a:solidFill>
                <a:latin typeface="Consolas"/>
              </a:rPr>
              <a:t>typename</a:t>
            </a:r>
            <a:r>
              <a:rPr lang="fr-FR" sz="2000" dirty="0">
                <a:solidFill>
                  <a:srgbClr val="000000"/>
                </a:solidFill>
                <a:latin typeface="Consolas"/>
              </a:rPr>
              <a:t> </a:t>
            </a:r>
            <a:r>
              <a:rPr lang="fr-FR" sz="2000" b="1" dirty="0">
                <a:solidFill>
                  <a:srgbClr val="000000"/>
                </a:solidFill>
                <a:latin typeface="Consolas"/>
              </a:rPr>
              <a:t>T</a:t>
            </a:r>
            <a:r>
              <a:rPr lang="fr-FR" sz="2000" dirty="0">
                <a:solidFill>
                  <a:srgbClr val="000000"/>
                </a:solidFill>
                <a:latin typeface="Consolas"/>
              </a:rPr>
              <a:t>&gt; </a:t>
            </a:r>
            <a:r>
              <a:rPr lang="fr-FR" sz="20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fr-FR" sz="2000" dirty="0">
                <a:solidFill>
                  <a:srgbClr val="000000"/>
                </a:solidFill>
                <a:latin typeface="Consolas"/>
              </a:rPr>
              <a:t> </a:t>
            </a:r>
            <a:r>
              <a:rPr lang="fr-FR" sz="2000" dirty="0" err="1">
                <a:solidFill>
                  <a:srgbClr val="000000"/>
                </a:solidFill>
                <a:latin typeface="Consolas"/>
              </a:rPr>
              <a:t>Dozijn</a:t>
            </a:r>
            <a:r>
              <a:rPr lang="fr-FR" sz="2000" dirty="0">
                <a:solidFill>
                  <a:srgbClr val="000000"/>
                </a:solidFill>
                <a:latin typeface="Consolas"/>
              </a:rPr>
              <a:t>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FR" sz="20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fr-FR" sz="2000" dirty="0">
                <a:solidFill>
                  <a:srgbClr val="000000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FR" sz="2000" dirty="0" smtClean="0">
                <a:solidFill>
                  <a:srgbClr val="000000"/>
                </a:solidFill>
                <a:latin typeface="Consolas"/>
              </a:rPr>
              <a:t>    </a:t>
            </a:r>
            <a:r>
              <a:rPr lang="fr-FR" sz="2000" dirty="0" err="1" smtClean="0">
                <a:solidFill>
                  <a:srgbClr val="0000FF"/>
                </a:solidFill>
                <a:latin typeface="Consolas"/>
              </a:rPr>
              <a:t>void</a:t>
            </a:r>
            <a:r>
              <a:rPr lang="fr-FR" sz="2000" dirty="0" smtClean="0">
                <a:solidFill>
                  <a:srgbClr val="000000"/>
                </a:solidFill>
                <a:latin typeface="Consolas"/>
              </a:rPr>
              <a:t> </a:t>
            </a:r>
            <a:r>
              <a:rPr lang="fr-FR" sz="2000" dirty="0" err="1">
                <a:solidFill>
                  <a:srgbClr val="000000"/>
                </a:solidFill>
                <a:latin typeface="Consolas"/>
              </a:rPr>
              <a:t>zetIn</a:t>
            </a:r>
            <a:r>
              <a:rPr lang="fr-FR" sz="2000" dirty="0">
                <a:solidFill>
                  <a:srgbClr val="000000"/>
                </a:solidFill>
                <a:latin typeface="Consolas"/>
              </a:rPr>
              <a:t>(</a:t>
            </a:r>
            <a:r>
              <a:rPr lang="fr-FR" sz="2000" dirty="0" err="1">
                <a:solidFill>
                  <a:srgbClr val="0000FF"/>
                </a:solidFill>
                <a:latin typeface="Consolas"/>
              </a:rPr>
              <a:t>int</a:t>
            </a:r>
            <a:r>
              <a:rPr lang="fr-FR" sz="2000" dirty="0">
                <a:solidFill>
                  <a:srgbClr val="000000"/>
                </a:solidFill>
                <a:latin typeface="Consolas"/>
              </a:rPr>
              <a:t> index, </a:t>
            </a:r>
            <a:r>
              <a:rPr lang="fr-FR" sz="20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fr-FR" sz="2000" dirty="0">
                <a:solidFill>
                  <a:srgbClr val="000000"/>
                </a:solidFill>
                <a:latin typeface="Consolas"/>
              </a:rPr>
              <a:t> </a:t>
            </a:r>
            <a:r>
              <a:rPr lang="fr-FR" sz="2000" b="1" dirty="0">
                <a:solidFill>
                  <a:srgbClr val="000000"/>
                </a:solidFill>
                <a:latin typeface="Consolas"/>
              </a:rPr>
              <a:t>T</a:t>
            </a:r>
            <a:r>
              <a:rPr lang="fr-FR" sz="2000" dirty="0">
                <a:solidFill>
                  <a:srgbClr val="000000"/>
                </a:solidFill>
                <a:latin typeface="Consolas"/>
              </a:rPr>
              <a:t>&amp; </a:t>
            </a:r>
            <a:r>
              <a:rPr lang="fr-FR" sz="2000" dirty="0" err="1">
                <a:solidFill>
                  <a:srgbClr val="000000"/>
                </a:solidFill>
                <a:latin typeface="Consolas"/>
              </a:rPr>
              <a:t>waarde</a:t>
            </a:r>
            <a:r>
              <a:rPr lang="fr-FR" sz="2000" dirty="0">
                <a:solidFill>
                  <a:srgbClr val="000000"/>
                </a:solidFill>
                <a:latin typeface="Consolas"/>
              </a:rPr>
              <a:t>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FR" sz="2000" dirty="0" smtClean="0">
                <a:solidFill>
                  <a:srgbClr val="000000"/>
                </a:solidFill>
                <a:latin typeface="Consolas"/>
              </a:rPr>
              <a:t>    </a:t>
            </a:r>
            <a:r>
              <a:rPr lang="fr-FR" sz="2000" dirty="0" err="1" smtClean="0">
                <a:solidFill>
                  <a:srgbClr val="0000FF"/>
                </a:solidFill>
                <a:latin typeface="Consolas"/>
              </a:rPr>
              <a:t>const</a:t>
            </a:r>
            <a:r>
              <a:rPr lang="fr-FR" sz="2000" dirty="0" smtClean="0">
                <a:solidFill>
                  <a:srgbClr val="000000"/>
                </a:solidFill>
                <a:latin typeface="Consolas"/>
              </a:rPr>
              <a:t> </a:t>
            </a:r>
            <a:r>
              <a:rPr lang="fr-FR" sz="2000" b="1" dirty="0">
                <a:solidFill>
                  <a:srgbClr val="000000"/>
                </a:solidFill>
                <a:latin typeface="Consolas"/>
              </a:rPr>
              <a:t>T</a:t>
            </a:r>
            <a:r>
              <a:rPr lang="fr-FR" sz="2000" dirty="0">
                <a:solidFill>
                  <a:srgbClr val="000000"/>
                </a:solidFill>
                <a:latin typeface="Consolas"/>
              </a:rPr>
              <a:t>&amp; </a:t>
            </a:r>
            <a:r>
              <a:rPr lang="fr-FR" sz="2000" dirty="0" err="1">
                <a:solidFill>
                  <a:srgbClr val="000000"/>
                </a:solidFill>
                <a:latin typeface="Consolas"/>
              </a:rPr>
              <a:t>leesUit</a:t>
            </a:r>
            <a:r>
              <a:rPr lang="fr-FR" sz="2000" dirty="0">
                <a:solidFill>
                  <a:srgbClr val="000000"/>
                </a:solidFill>
                <a:latin typeface="Consolas"/>
              </a:rPr>
              <a:t>(</a:t>
            </a:r>
            <a:r>
              <a:rPr lang="fr-FR" sz="2000" dirty="0" err="1">
                <a:solidFill>
                  <a:srgbClr val="0000FF"/>
                </a:solidFill>
                <a:latin typeface="Consolas"/>
              </a:rPr>
              <a:t>int</a:t>
            </a:r>
            <a:r>
              <a:rPr lang="fr-FR" sz="2000" dirty="0">
                <a:solidFill>
                  <a:srgbClr val="000000"/>
                </a:solidFill>
                <a:latin typeface="Consolas"/>
              </a:rPr>
              <a:t> index) </a:t>
            </a:r>
            <a:r>
              <a:rPr lang="fr-FR" sz="20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fr-FR" sz="2000" dirty="0">
                <a:solidFill>
                  <a:srgbClr val="000000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FR" sz="2000" dirty="0" err="1">
                <a:solidFill>
                  <a:srgbClr val="0000FF"/>
                </a:solidFill>
                <a:latin typeface="Consolas"/>
              </a:rPr>
              <a:t>private</a:t>
            </a:r>
            <a:r>
              <a:rPr lang="fr-FR" sz="2000" dirty="0">
                <a:solidFill>
                  <a:srgbClr val="000000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FR" sz="2000" dirty="0" smtClean="0">
                <a:solidFill>
                  <a:srgbClr val="000000"/>
                </a:solidFill>
                <a:latin typeface="Consolas"/>
              </a:rPr>
              <a:t>    </a:t>
            </a:r>
            <a:r>
              <a:rPr lang="fr-FR" sz="2000" b="1" dirty="0" smtClean="0">
                <a:solidFill>
                  <a:srgbClr val="000000"/>
                </a:solidFill>
                <a:latin typeface="Consolas"/>
              </a:rPr>
              <a:t>T</a:t>
            </a:r>
            <a:r>
              <a:rPr lang="fr-FR" sz="2000" dirty="0" smtClean="0">
                <a:solidFill>
                  <a:srgbClr val="000000"/>
                </a:solidFill>
                <a:latin typeface="Consolas"/>
              </a:rPr>
              <a:t> </a:t>
            </a:r>
            <a:r>
              <a:rPr lang="fr-FR" sz="2000" dirty="0">
                <a:solidFill>
                  <a:srgbClr val="000000"/>
                </a:solidFill>
                <a:latin typeface="Consolas"/>
              </a:rPr>
              <a:t>data[12];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FR" sz="2000" dirty="0">
                <a:solidFill>
                  <a:srgbClr val="000000"/>
                </a:solidFill>
                <a:latin typeface="Consolas"/>
              </a:rPr>
              <a:t>};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rgbClr val="008000"/>
                </a:solidFill>
                <a:latin typeface="Consolas"/>
              </a:rPr>
              <a:t>//  </a:t>
            </a:r>
            <a:r>
              <a:rPr lang="nl-NL" sz="2000" dirty="0">
                <a:solidFill>
                  <a:srgbClr val="008000"/>
                </a:solidFill>
                <a:latin typeface="Consolas"/>
              </a:rPr>
              <a:t>...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Dozijn&lt;</a:t>
            </a:r>
            <a:r>
              <a:rPr lang="nl-NL" sz="2000" b="1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&gt; di;</a:t>
            </a:r>
          </a:p>
        </p:txBody>
      </p:sp>
      <p:sp>
        <p:nvSpPr>
          <p:cNvPr id="701446" name="Text Box 6"/>
          <p:cNvSpPr txBox="1">
            <a:spLocks noChangeArrowheads="1"/>
          </p:cNvSpPr>
          <p:nvPr/>
        </p:nvSpPr>
        <p:spPr bwMode="auto">
          <a:xfrm>
            <a:off x="4715669" y="3329116"/>
            <a:ext cx="4175919" cy="1107996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alibri" pitchFamily="34" charset="0"/>
              </a:rPr>
              <a:t>Een template is een “mal” waarmee verschillende classes “gemaakt” kunnen worden</a:t>
            </a:r>
          </a:p>
        </p:txBody>
      </p:sp>
      <p:sp>
        <p:nvSpPr>
          <p:cNvPr id="701447" name="Text Box 7"/>
          <p:cNvSpPr txBox="1">
            <a:spLocks noChangeArrowheads="1"/>
          </p:cNvSpPr>
          <p:nvPr/>
        </p:nvSpPr>
        <p:spPr bwMode="auto">
          <a:xfrm>
            <a:off x="3419872" y="5012412"/>
            <a:ext cx="5255816" cy="1723549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FR" sz="16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fr-FR" sz="16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fr-FR" sz="1600" dirty="0" err="1">
                <a:solidFill>
                  <a:schemeClr val="tx1"/>
                </a:solidFill>
                <a:latin typeface="Consolas"/>
              </a:rPr>
              <a:t>Dozijn</a:t>
            </a:r>
            <a:r>
              <a:rPr lang="fr-FR" sz="1600" dirty="0">
                <a:solidFill>
                  <a:schemeClr val="tx1"/>
                </a:solidFill>
                <a:latin typeface="Consolas"/>
              </a:rPr>
              <a:t>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FR" sz="16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fr-FR" sz="1600" dirty="0">
                <a:solidFill>
                  <a:schemeClr val="tx1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FR" sz="16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fr-FR" sz="1600" dirty="0" err="1" smtClean="0">
                <a:solidFill>
                  <a:srgbClr val="0000FF"/>
                </a:solidFill>
                <a:latin typeface="Consolas"/>
              </a:rPr>
              <a:t>void</a:t>
            </a:r>
            <a:r>
              <a:rPr lang="fr-FR" sz="16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fr-FR" sz="1600" dirty="0" err="1">
                <a:solidFill>
                  <a:schemeClr val="tx1"/>
                </a:solidFill>
                <a:latin typeface="Consolas"/>
              </a:rPr>
              <a:t>zetIn</a:t>
            </a:r>
            <a:r>
              <a:rPr lang="fr-FR" sz="1600" dirty="0">
                <a:solidFill>
                  <a:schemeClr val="tx1"/>
                </a:solidFill>
                <a:latin typeface="Consolas"/>
              </a:rPr>
              <a:t>(</a:t>
            </a:r>
            <a:r>
              <a:rPr lang="fr-FR" sz="1600" dirty="0" err="1">
                <a:solidFill>
                  <a:srgbClr val="0000FF"/>
                </a:solidFill>
                <a:latin typeface="Consolas"/>
              </a:rPr>
              <a:t>int</a:t>
            </a:r>
            <a:r>
              <a:rPr lang="fr-FR" sz="1600" dirty="0">
                <a:solidFill>
                  <a:schemeClr val="tx1"/>
                </a:solidFill>
                <a:latin typeface="Consolas"/>
              </a:rPr>
              <a:t> index, </a:t>
            </a:r>
            <a:r>
              <a:rPr lang="fr-FR" sz="16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fr-FR" sz="16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fr-FR" sz="1600" b="1" dirty="0" err="1">
                <a:latin typeface="Consolas"/>
              </a:rPr>
              <a:t>int</a:t>
            </a:r>
            <a:r>
              <a:rPr lang="fr-FR" sz="1600" dirty="0">
                <a:solidFill>
                  <a:schemeClr val="tx1"/>
                </a:solidFill>
                <a:latin typeface="Consolas"/>
              </a:rPr>
              <a:t>&amp; </a:t>
            </a:r>
            <a:r>
              <a:rPr lang="fr-FR" sz="1600" dirty="0" err="1">
                <a:solidFill>
                  <a:schemeClr val="tx1"/>
                </a:solidFill>
                <a:latin typeface="Consolas"/>
              </a:rPr>
              <a:t>waarde</a:t>
            </a:r>
            <a:r>
              <a:rPr lang="fr-FR" sz="1600" dirty="0">
                <a:solidFill>
                  <a:schemeClr val="tx1"/>
                </a:solidFill>
                <a:latin typeface="Consolas"/>
              </a:rPr>
              <a:t>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FR" sz="16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fr-FR" sz="1600" dirty="0" err="1" smtClean="0">
                <a:solidFill>
                  <a:srgbClr val="0000FF"/>
                </a:solidFill>
                <a:latin typeface="Consolas"/>
              </a:rPr>
              <a:t>const</a:t>
            </a:r>
            <a:r>
              <a:rPr lang="fr-FR" sz="16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fr-FR" sz="1600" b="1" dirty="0" err="1">
                <a:latin typeface="Consolas"/>
              </a:rPr>
              <a:t>int</a:t>
            </a:r>
            <a:r>
              <a:rPr lang="fr-FR" sz="1600" dirty="0">
                <a:solidFill>
                  <a:schemeClr val="tx1"/>
                </a:solidFill>
                <a:latin typeface="Consolas"/>
              </a:rPr>
              <a:t>&amp; </a:t>
            </a:r>
            <a:r>
              <a:rPr lang="fr-FR" sz="1600" dirty="0" err="1">
                <a:solidFill>
                  <a:schemeClr val="tx1"/>
                </a:solidFill>
                <a:latin typeface="Consolas"/>
              </a:rPr>
              <a:t>leesUit</a:t>
            </a:r>
            <a:r>
              <a:rPr lang="fr-FR" sz="1600" dirty="0">
                <a:solidFill>
                  <a:schemeClr val="tx1"/>
                </a:solidFill>
                <a:latin typeface="Consolas"/>
              </a:rPr>
              <a:t>(</a:t>
            </a:r>
            <a:r>
              <a:rPr lang="fr-FR" sz="1600" dirty="0" err="1">
                <a:solidFill>
                  <a:srgbClr val="0000FF"/>
                </a:solidFill>
                <a:latin typeface="Consolas"/>
              </a:rPr>
              <a:t>int</a:t>
            </a:r>
            <a:r>
              <a:rPr lang="fr-FR" sz="1600" dirty="0">
                <a:solidFill>
                  <a:schemeClr val="tx1"/>
                </a:solidFill>
                <a:latin typeface="Consolas"/>
              </a:rPr>
              <a:t> index) </a:t>
            </a:r>
            <a:r>
              <a:rPr lang="fr-FR" sz="16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fr-FR" sz="16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FR" sz="1600" dirty="0" err="1">
                <a:solidFill>
                  <a:srgbClr val="0000FF"/>
                </a:solidFill>
                <a:latin typeface="Consolas"/>
              </a:rPr>
              <a:t>private</a:t>
            </a:r>
            <a:r>
              <a:rPr lang="fr-FR" sz="1600" dirty="0">
                <a:solidFill>
                  <a:schemeClr val="tx1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FR" sz="16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fr-FR" sz="1600" b="1" dirty="0" err="1" smtClean="0">
                <a:latin typeface="Consolas"/>
              </a:rPr>
              <a:t>int</a:t>
            </a:r>
            <a:r>
              <a:rPr lang="fr-FR" sz="16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fr-FR" sz="1600" dirty="0">
                <a:solidFill>
                  <a:schemeClr val="tx1"/>
                </a:solidFill>
                <a:latin typeface="Consolas"/>
              </a:rPr>
              <a:t>data[12];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FR" sz="1600" dirty="0">
                <a:solidFill>
                  <a:schemeClr val="tx1"/>
                </a:solidFill>
                <a:latin typeface="Consolas"/>
              </a:rPr>
              <a:t>};</a:t>
            </a:r>
            <a:endParaRPr lang="nl-NL" sz="1600" dirty="0">
              <a:solidFill>
                <a:schemeClr val="tx1"/>
              </a:solidFill>
              <a:latin typeface="Consolas"/>
            </a:endParaRPr>
          </a:p>
        </p:txBody>
      </p:sp>
      <p:sp>
        <p:nvSpPr>
          <p:cNvPr id="701449" name="Line 9"/>
          <p:cNvSpPr>
            <a:spLocks noChangeShapeType="1"/>
          </p:cNvSpPr>
          <p:nvPr/>
        </p:nvSpPr>
        <p:spPr bwMode="auto">
          <a:xfrm>
            <a:off x="2915816" y="4365102"/>
            <a:ext cx="504056" cy="576066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 type="triangle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nl-NL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1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144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144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1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1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1446" grpId="0" animBg="1"/>
      <p:bldP spid="701447" grpId="0" animBg="1"/>
      <p:bldP spid="701449" grpId="0" animBg="1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Tijdelijke aanduiding voor dianumm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7F2D89C3-332C-4900-9EF2-47FD9173C6F6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97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9728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Generieke</a:t>
            </a:r>
            <a:r>
              <a:rPr lang="en-US" dirty="0" smtClean="0"/>
              <a:t> class </a:t>
            </a:r>
            <a:r>
              <a:rPr lang="en-US" dirty="0" err="1" smtClean="0">
                <a:latin typeface="Consolas"/>
              </a:rPr>
              <a:t>Dozijn</a:t>
            </a:r>
            <a:endParaRPr lang="nl-NL" dirty="0" smtClean="0">
              <a:latin typeface="Consolas"/>
            </a:endParaRPr>
          </a:p>
        </p:txBody>
      </p:sp>
      <p:sp>
        <p:nvSpPr>
          <p:cNvPr id="702467" name="Text Box 3"/>
          <p:cNvSpPr txBox="1">
            <a:spLocks noChangeArrowheads="1"/>
          </p:cNvSpPr>
          <p:nvPr/>
        </p:nvSpPr>
        <p:spPr bwMode="auto">
          <a:xfrm>
            <a:off x="395733" y="1109637"/>
            <a:ext cx="8352731" cy="5847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FR" sz="2000" b="1" dirty="0" err="1">
                <a:latin typeface="Consolas"/>
              </a:rPr>
              <a:t>template</a:t>
            </a:r>
            <a:r>
              <a:rPr lang="fr-FR" sz="2000" dirty="0">
                <a:solidFill>
                  <a:srgbClr val="000000"/>
                </a:solidFill>
                <a:latin typeface="Consolas"/>
              </a:rPr>
              <a:t>&lt;</a:t>
            </a:r>
            <a:r>
              <a:rPr lang="fr-FR" sz="2000" b="1" dirty="0" err="1">
                <a:latin typeface="Consolas"/>
              </a:rPr>
              <a:t>typename</a:t>
            </a:r>
            <a:r>
              <a:rPr lang="fr-FR" sz="2000" dirty="0">
                <a:latin typeface="Consolas"/>
              </a:rPr>
              <a:t> </a:t>
            </a:r>
            <a:r>
              <a:rPr lang="fr-FR" sz="2000" b="1" dirty="0">
                <a:solidFill>
                  <a:srgbClr val="000000"/>
                </a:solidFill>
                <a:latin typeface="Consolas"/>
              </a:rPr>
              <a:t>T</a:t>
            </a:r>
            <a:r>
              <a:rPr lang="fr-FR" sz="2000" dirty="0">
                <a:solidFill>
                  <a:srgbClr val="000000"/>
                </a:solidFill>
                <a:latin typeface="Consolas"/>
              </a:rPr>
              <a:t>&gt;</a:t>
            </a:r>
            <a:r>
              <a:rPr lang="fr-FR" sz="2000" dirty="0">
                <a:solidFill>
                  <a:schemeClr val="tx1"/>
                </a:solidFill>
                <a:latin typeface="Consolas"/>
              </a:rPr>
              <a:t>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FR" sz="2000" dirty="0" err="1">
                <a:solidFill>
                  <a:srgbClr val="0000FF"/>
                </a:solidFill>
                <a:latin typeface="Consolas"/>
              </a:rPr>
              <a:t>void</a:t>
            </a:r>
            <a:r>
              <a:rPr lang="fr-FR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Consolas"/>
              </a:rPr>
              <a:t>Dozijn</a:t>
            </a:r>
            <a:r>
              <a:rPr lang="fr-FR" sz="2000" dirty="0">
                <a:solidFill>
                  <a:srgbClr val="000000"/>
                </a:solidFill>
                <a:latin typeface="Consolas"/>
              </a:rPr>
              <a:t>&lt;</a:t>
            </a:r>
            <a:r>
              <a:rPr lang="fr-FR" sz="2000" b="1" dirty="0">
                <a:solidFill>
                  <a:srgbClr val="000000"/>
                </a:solidFill>
                <a:latin typeface="Consolas"/>
              </a:rPr>
              <a:t>T</a:t>
            </a:r>
            <a:r>
              <a:rPr lang="fr-FR" sz="2000" dirty="0">
                <a:solidFill>
                  <a:srgbClr val="000000"/>
                </a:solidFill>
                <a:latin typeface="Consolas"/>
              </a:rPr>
              <a:t>&gt;</a:t>
            </a:r>
            <a:r>
              <a:rPr lang="fr-FR" sz="2000" dirty="0">
                <a:solidFill>
                  <a:schemeClr val="tx1"/>
                </a:solidFill>
                <a:latin typeface="Consolas"/>
              </a:rPr>
              <a:t>::</a:t>
            </a:r>
            <a:r>
              <a:rPr lang="fr-FR" sz="2000" dirty="0" err="1">
                <a:solidFill>
                  <a:schemeClr val="tx1"/>
                </a:solidFill>
                <a:latin typeface="Consolas"/>
              </a:rPr>
              <a:t>zetIn</a:t>
            </a:r>
            <a:r>
              <a:rPr lang="fr-FR" sz="2000" dirty="0">
                <a:solidFill>
                  <a:schemeClr val="tx1"/>
                </a:solidFill>
                <a:latin typeface="Consolas"/>
              </a:rPr>
              <a:t>(</a:t>
            </a:r>
            <a:r>
              <a:rPr lang="fr-FR" sz="2000" dirty="0" err="1">
                <a:solidFill>
                  <a:srgbClr val="0000FF"/>
                </a:solidFill>
                <a:latin typeface="Consolas"/>
              </a:rPr>
              <a:t>int</a:t>
            </a:r>
            <a:r>
              <a:rPr lang="fr-FR" sz="2000" dirty="0">
                <a:solidFill>
                  <a:schemeClr val="tx1"/>
                </a:solidFill>
                <a:latin typeface="Consolas"/>
              </a:rPr>
              <a:t> index, </a:t>
            </a:r>
            <a:r>
              <a:rPr lang="fr-FR" sz="20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fr-FR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fr-FR" sz="2000" b="1" dirty="0">
                <a:solidFill>
                  <a:srgbClr val="000000"/>
                </a:solidFill>
                <a:latin typeface="Consolas"/>
              </a:rPr>
              <a:t>T</a:t>
            </a:r>
            <a:r>
              <a:rPr lang="fr-FR" sz="2000" dirty="0">
                <a:solidFill>
                  <a:schemeClr val="tx1"/>
                </a:solidFill>
                <a:latin typeface="Consolas"/>
              </a:rPr>
              <a:t>&amp; </a:t>
            </a:r>
            <a:r>
              <a:rPr lang="fr-FR" sz="2000" dirty="0" err="1">
                <a:solidFill>
                  <a:schemeClr val="tx1"/>
                </a:solidFill>
                <a:latin typeface="Consolas"/>
              </a:rPr>
              <a:t>waarde</a:t>
            </a:r>
            <a:r>
              <a:rPr lang="fr-FR" sz="2000" dirty="0">
                <a:solidFill>
                  <a:schemeClr val="tx1"/>
                </a:solidFill>
                <a:latin typeface="Consolas"/>
              </a:rPr>
              <a:t>)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FR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fr-FR" sz="2000" dirty="0" smtClean="0">
                <a:solidFill>
                  <a:srgbClr val="0000FF"/>
                </a:solidFill>
                <a:latin typeface="Consolas"/>
              </a:rPr>
              <a:t>if</a:t>
            </a:r>
            <a:r>
              <a:rPr lang="fr-FR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fr-FR" sz="2000" dirty="0">
                <a:solidFill>
                  <a:schemeClr val="tx1"/>
                </a:solidFill>
                <a:latin typeface="Consolas"/>
              </a:rPr>
              <a:t>(</a:t>
            </a:r>
            <a:r>
              <a:rPr lang="fr-FR" sz="2000" dirty="0" smtClean="0">
                <a:solidFill>
                  <a:schemeClr val="tx1"/>
                </a:solidFill>
                <a:latin typeface="Consolas"/>
              </a:rPr>
              <a:t>index &gt;= 0 </a:t>
            </a:r>
            <a:r>
              <a:rPr lang="fr-FR" sz="2000" dirty="0">
                <a:solidFill>
                  <a:schemeClr val="tx1"/>
                </a:solidFill>
                <a:latin typeface="Consolas"/>
              </a:rPr>
              <a:t>&amp;&amp; </a:t>
            </a:r>
            <a:r>
              <a:rPr lang="fr-FR" sz="2000" dirty="0" smtClean="0">
                <a:solidFill>
                  <a:schemeClr val="tx1"/>
                </a:solidFill>
                <a:latin typeface="Consolas"/>
              </a:rPr>
              <a:t>index &lt; 12</a:t>
            </a:r>
            <a:r>
              <a:rPr lang="fr-FR" sz="2000" dirty="0">
                <a:solidFill>
                  <a:schemeClr val="tx1"/>
                </a:solidFill>
                <a:latin typeface="Consolas"/>
              </a:rPr>
              <a:t>) data[index</a:t>
            </a:r>
            <a:r>
              <a:rPr lang="fr-FR" sz="2000" dirty="0" smtClean="0">
                <a:solidFill>
                  <a:schemeClr val="tx1"/>
                </a:solidFill>
                <a:latin typeface="Consolas"/>
              </a:rPr>
              <a:t>] = </a:t>
            </a:r>
            <a:r>
              <a:rPr lang="fr-FR" sz="2000" dirty="0" err="1" smtClean="0">
                <a:solidFill>
                  <a:schemeClr val="tx1"/>
                </a:solidFill>
                <a:latin typeface="Consolas"/>
              </a:rPr>
              <a:t>waarde</a:t>
            </a:r>
            <a:r>
              <a:rPr lang="fr-FR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FR" sz="2000" dirty="0">
                <a:solidFill>
                  <a:schemeClr val="tx1"/>
                </a:solidFill>
                <a:latin typeface="Consolas"/>
              </a:rPr>
              <a:t>}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fr-FR" sz="18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FR" sz="2000" b="1" dirty="0" err="1">
                <a:latin typeface="Consolas"/>
              </a:rPr>
              <a:t>template</a:t>
            </a:r>
            <a:r>
              <a:rPr lang="fr-FR" sz="2000" dirty="0">
                <a:solidFill>
                  <a:srgbClr val="000000"/>
                </a:solidFill>
                <a:latin typeface="Consolas"/>
              </a:rPr>
              <a:t>&lt;</a:t>
            </a:r>
            <a:r>
              <a:rPr lang="fr-FR" sz="2000" b="1" dirty="0" err="1">
                <a:solidFill>
                  <a:srgbClr val="0000FF"/>
                </a:solidFill>
                <a:latin typeface="Consolas"/>
              </a:rPr>
              <a:t>typename</a:t>
            </a:r>
            <a:r>
              <a:rPr lang="fr-FR" sz="2000" dirty="0">
                <a:latin typeface="Consolas"/>
              </a:rPr>
              <a:t> </a:t>
            </a:r>
            <a:r>
              <a:rPr lang="fr-FR" sz="2000" b="1" dirty="0">
                <a:solidFill>
                  <a:srgbClr val="000000"/>
                </a:solidFill>
                <a:latin typeface="Consolas"/>
              </a:rPr>
              <a:t>T</a:t>
            </a:r>
            <a:r>
              <a:rPr lang="fr-FR" sz="2000" dirty="0">
                <a:solidFill>
                  <a:srgbClr val="000000"/>
                </a:solidFill>
                <a:latin typeface="Consolas"/>
              </a:rPr>
              <a:t>&gt;</a:t>
            </a:r>
            <a:r>
              <a:rPr lang="fr-FR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fr-FR" sz="20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fr-FR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fr-FR" sz="2000" b="1" dirty="0" smtClean="0">
                <a:solidFill>
                  <a:srgbClr val="000000"/>
                </a:solidFill>
                <a:latin typeface="Consolas"/>
              </a:rPr>
              <a:t>T</a:t>
            </a:r>
            <a:r>
              <a:rPr lang="fr-FR" sz="2000" dirty="0" smtClean="0">
                <a:solidFill>
                  <a:schemeClr val="tx1"/>
                </a:solidFill>
                <a:latin typeface="Consolas"/>
              </a:rPr>
              <a:t>&amp; </a:t>
            </a:r>
            <a:r>
              <a:rPr lang="fr-FR" sz="2000" dirty="0" err="1">
                <a:solidFill>
                  <a:schemeClr val="tx1"/>
                </a:solidFill>
                <a:latin typeface="Consolas"/>
              </a:rPr>
              <a:t>Dozijn</a:t>
            </a:r>
            <a:r>
              <a:rPr lang="fr-FR" sz="2000" dirty="0">
                <a:solidFill>
                  <a:srgbClr val="000000"/>
                </a:solidFill>
                <a:latin typeface="Consolas"/>
              </a:rPr>
              <a:t>&lt;</a:t>
            </a:r>
            <a:r>
              <a:rPr lang="fr-FR" sz="2000" b="1" dirty="0">
                <a:solidFill>
                  <a:srgbClr val="000000"/>
                </a:solidFill>
                <a:latin typeface="Consolas"/>
              </a:rPr>
              <a:t>T</a:t>
            </a:r>
            <a:r>
              <a:rPr lang="fr-FR" sz="2000" dirty="0">
                <a:solidFill>
                  <a:srgbClr val="000000"/>
                </a:solidFill>
                <a:latin typeface="Consolas"/>
              </a:rPr>
              <a:t>&gt;</a:t>
            </a:r>
            <a:r>
              <a:rPr lang="fr-FR" sz="2000" dirty="0">
                <a:solidFill>
                  <a:schemeClr val="tx1"/>
                </a:solidFill>
                <a:latin typeface="Consolas"/>
              </a:rPr>
              <a:t>::</a:t>
            </a:r>
            <a:r>
              <a:rPr lang="fr-FR" sz="2000" dirty="0" err="1">
                <a:solidFill>
                  <a:schemeClr val="tx1"/>
                </a:solidFill>
                <a:latin typeface="Consolas"/>
              </a:rPr>
              <a:t>leesUit</a:t>
            </a:r>
            <a:r>
              <a:rPr lang="fr-FR" sz="2000" dirty="0">
                <a:solidFill>
                  <a:schemeClr val="tx1"/>
                </a:solidFill>
                <a:latin typeface="Consolas"/>
              </a:rPr>
              <a:t>(</a:t>
            </a:r>
            <a:r>
              <a:rPr lang="fr-FR" sz="2000" dirty="0" err="1">
                <a:solidFill>
                  <a:srgbClr val="0000FF"/>
                </a:solidFill>
                <a:latin typeface="Consolas"/>
              </a:rPr>
              <a:t>int</a:t>
            </a:r>
            <a:r>
              <a:rPr lang="fr-FR" sz="2000" dirty="0">
                <a:solidFill>
                  <a:schemeClr val="tx1"/>
                </a:solidFill>
                <a:latin typeface="Consolas"/>
              </a:rPr>
              <a:t> index</a:t>
            </a:r>
            <a:r>
              <a:rPr lang="fr-FR" sz="2000" dirty="0" smtClean="0">
                <a:solidFill>
                  <a:schemeClr val="tx1"/>
                </a:solidFill>
                <a:latin typeface="Consolas"/>
              </a:rPr>
              <a:t>)</a:t>
            </a:r>
          </a:p>
          <a:p>
            <a:pPr algn="r">
              <a:spcBef>
                <a:spcPct val="0"/>
              </a:spcBef>
              <a:buClrTx/>
              <a:buSzTx/>
              <a:buFontTx/>
              <a:buNone/>
            </a:pPr>
            <a:r>
              <a:rPr lang="fr-FR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fr-FR" sz="20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fr-FR" sz="2000" dirty="0">
                <a:solidFill>
                  <a:schemeClr val="tx1"/>
                </a:solidFill>
                <a:latin typeface="Consolas"/>
              </a:rPr>
              <a:t>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FR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fr-FR" sz="2000" dirty="0" smtClean="0">
                <a:solidFill>
                  <a:srgbClr val="0000FF"/>
                </a:solidFill>
                <a:latin typeface="Consolas"/>
              </a:rPr>
              <a:t>if</a:t>
            </a:r>
            <a:r>
              <a:rPr lang="fr-FR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fr-FR" sz="2000" dirty="0">
                <a:solidFill>
                  <a:schemeClr val="tx1"/>
                </a:solidFill>
                <a:latin typeface="Consolas"/>
              </a:rPr>
              <a:t>(</a:t>
            </a:r>
            <a:r>
              <a:rPr lang="fr-FR" sz="2000" dirty="0" smtClean="0">
                <a:solidFill>
                  <a:schemeClr val="tx1"/>
                </a:solidFill>
                <a:latin typeface="Consolas"/>
              </a:rPr>
              <a:t>index &lt; 0</a:t>
            </a:r>
            <a:r>
              <a:rPr lang="fr-FR" sz="2000" dirty="0">
                <a:solidFill>
                  <a:schemeClr val="tx1"/>
                </a:solidFill>
                <a:latin typeface="Consolas"/>
              </a:rPr>
              <a:t>) </a:t>
            </a:r>
            <a:r>
              <a:rPr lang="fr-FR" sz="2000" dirty="0" smtClean="0">
                <a:solidFill>
                  <a:schemeClr val="tx1"/>
                </a:solidFill>
                <a:latin typeface="Consolas"/>
              </a:rPr>
              <a:t>index = 0</a:t>
            </a:r>
            <a:r>
              <a:rPr lang="fr-FR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FR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fr-FR" sz="2000" dirty="0" smtClean="0">
                <a:solidFill>
                  <a:srgbClr val="0000FF"/>
                </a:solidFill>
                <a:latin typeface="Consolas"/>
              </a:rPr>
              <a:t>if</a:t>
            </a:r>
            <a:r>
              <a:rPr lang="fr-FR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fr-FR" sz="2000" dirty="0">
                <a:solidFill>
                  <a:schemeClr val="tx1"/>
                </a:solidFill>
                <a:latin typeface="Consolas"/>
              </a:rPr>
              <a:t>(</a:t>
            </a:r>
            <a:r>
              <a:rPr lang="fr-FR" sz="2000" dirty="0" smtClean="0">
                <a:solidFill>
                  <a:schemeClr val="tx1"/>
                </a:solidFill>
                <a:latin typeface="Consolas"/>
              </a:rPr>
              <a:t>index &gt; 11</a:t>
            </a:r>
            <a:r>
              <a:rPr lang="fr-FR" sz="2000" dirty="0">
                <a:solidFill>
                  <a:schemeClr val="tx1"/>
                </a:solidFill>
                <a:latin typeface="Consolas"/>
              </a:rPr>
              <a:t>) </a:t>
            </a:r>
            <a:r>
              <a:rPr lang="fr-FR" sz="2000" dirty="0" smtClean="0">
                <a:solidFill>
                  <a:schemeClr val="tx1"/>
                </a:solidFill>
                <a:latin typeface="Consolas"/>
              </a:rPr>
              <a:t>index = 11</a:t>
            </a:r>
            <a:r>
              <a:rPr lang="fr-FR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FR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fr-FR" sz="2000" dirty="0" smtClean="0">
                <a:solidFill>
                  <a:srgbClr val="0000FF"/>
                </a:solidFill>
                <a:latin typeface="Consolas"/>
              </a:rPr>
              <a:t>return</a:t>
            </a:r>
            <a:r>
              <a:rPr lang="fr-FR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fr-FR" sz="2000" dirty="0">
                <a:solidFill>
                  <a:schemeClr val="tx1"/>
                </a:solidFill>
                <a:latin typeface="Consolas"/>
              </a:rPr>
              <a:t>data[index];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FR" sz="2000" dirty="0">
                <a:solidFill>
                  <a:schemeClr val="tx1"/>
                </a:solidFill>
                <a:latin typeface="Consolas"/>
              </a:rPr>
              <a:t>}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fr-FR" sz="18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b="1" dirty="0">
                <a:latin typeface="Consolas"/>
              </a:rPr>
              <a:t>template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&lt;</a:t>
            </a:r>
            <a:r>
              <a:rPr lang="nl-NL" sz="2000" b="1" dirty="0" err="1">
                <a:latin typeface="Consolas"/>
              </a:rPr>
              <a:t>typename</a:t>
            </a:r>
            <a:r>
              <a:rPr lang="nl-NL" sz="2000" dirty="0">
                <a:latin typeface="Consolas"/>
              </a:rPr>
              <a:t> </a:t>
            </a:r>
            <a:r>
              <a:rPr lang="nl-NL" sz="2000" b="1" dirty="0">
                <a:solidFill>
                  <a:srgbClr val="000000"/>
                </a:solidFill>
                <a:latin typeface="Consolas"/>
              </a:rPr>
              <a:t>T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&gt;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err="1">
                <a:solidFill>
                  <a:schemeClr val="tx1"/>
                </a:solidFill>
                <a:latin typeface="Consolas"/>
              </a:rPr>
              <a:t>ostream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&amp; operator&lt;&lt;(</a:t>
            </a:r>
            <a:r>
              <a:rPr lang="nl-NL" sz="2000" dirty="0" err="1">
                <a:solidFill>
                  <a:schemeClr val="tx1"/>
                </a:solidFill>
                <a:latin typeface="Consolas"/>
              </a:rPr>
              <a:t>ostream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&amp; o,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Dozijn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&lt;</a:t>
            </a:r>
            <a:r>
              <a:rPr lang="nl-NL" sz="2000" b="1" dirty="0">
                <a:solidFill>
                  <a:srgbClr val="000000"/>
                </a:solidFill>
                <a:latin typeface="Consolas"/>
              </a:rPr>
              <a:t>T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&gt;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&amp; d)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o &lt;&lt; </a:t>
            </a: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d.leesUit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(0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err="1" smtClean="0">
                <a:solidFill>
                  <a:srgbClr val="0000FF"/>
                </a:solidFill>
                <a:latin typeface="Consolas"/>
              </a:rPr>
              <a:t>for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i = 1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 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i &lt; 12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 ++i)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    o &lt;&lt; </a:t>
            </a:r>
            <a:r>
              <a:rPr lang="nl-NL" sz="2000" dirty="0" smtClean="0">
                <a:solidFill>
                  <a:srgbClr val="A31515"/>
                </a:solidFill>
                <a:latin typeface="Consolas"/>
              </a:rPr>
              <a:t>", "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&lt;&lt; </a:t>
            </a: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d.leesUit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(i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return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o;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chemeClr val="tx1"/>
                </a:solidFill>
                <a:latin typeface="Consolas"/>
              </a:rPr>
              <a:t>}</a:t>
            </a:r>
            <a:endParaRPr lang="nl-NL" sz="2000" dirty="0">
              <a:solidFill>
                <a:schemeClr val="tx1"/>
              </a:solidFill>
              <a:latin typeface="Consola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246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2467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246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246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246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246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246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7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1588" y="2276475"/>
            <a:ext cx="3832225" cy="4424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9830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Generieke</a:t>
            </a:r>
            <a:r>
              <a:rPr lang="en-US" dirty="0" smtClean="0"/>
              <a:t> class </a:t>
            </a:r>
            <a:r>
              <a:rPr lang="en-US" dirty="0" err="1" smtClean="0">
                <a:latin typeface="Consolas"/>
              </a:rPr>
              <a:t>Dozijn</a:t>
            </a:r>
            <a:endParaRPr lang="nl-NL" dirty="0" smtClean="0">
              <a:latin typeface="Consolas"/>
            </a:endParaRPr>
          </a:p>
        </p:txBody>
      </p:sp>
      <p:sp>
        <p:nvSpPr>
          <p:cNvPr id="98309" name="Text Box 3"/>
          <p:cNvSpPr txBox="1">
            <a:spLocks noChangeArrowheads="1"/>
          </p:cNvSpPr>
          <p:nvPr/>
        </p:nvSpPr>
        <p:spPr bwMode="auto">
          <a:xfrm>
            <a:off x="323850" y="1196975"/>
            <a:ext cx="8640763" cy="518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srgbClr val="000000"/>
                </a:solidFill>
                <a:latin typeface="Consolas"/>
              </a:rPr>
              <a:t>main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()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   Dozijn&lt;</a:t>
            </a:r>
            <a:r>
              <a:rPr lang="nl-NL" sz="2000" b="1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&gt; d1;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2000" dirty="0" err="1" smtClean="0">
                <a:solidFill>
                  <a:srgbClr val="0000FF"/>
                </a:solidFill>
                <a:latin typeface="Consolas"/>
              </a:rPr>
              <a:t>for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(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j = 0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; 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j &lt; 12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; ++j)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       d1.zetIn(j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, 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j * j); </a:t>
            </a:r>
            <a:r>
              <a:rPr lang="nl-NL" sz="2000" dirty="0" smtClean="0">
                <a:solidFill>
                  <a:srgbClr val="008000"/>
                </a:solidFill>
                <a:latin typeface="Consolas"/>
              </a:rPr>
              <a:t>// </a:t>
            </a:r>
            <a:r>
              <a:rPr lang="nl-NL" sz="2000" dirty="0">
                <a:solidFill>
                  <a:srgbClr val="008000"/>
                </a:solidFill>
                <a:latin typeface="Consolas"/>
              </a:rPr>
              <a:t>vul d1 met kwadraten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2000" dirty="0" err="1" smtClean="0">
                <a:solidFill>
                  <a:srgbClr val="000000"/>
                </a:solidFill>
                <a:latin typeface="Consolas"/>
              </a:rPr>
              <a:t>cout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&lt;&lt; </a:t>
            </a:r>
            <a:r>
              <a:rPr lang="nl-NL" sz="20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d1 = </a:t>
            </a:r>
            <a:r>
              <a:rPr lang="nl-NL" sz="20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&lt;&lt; d1 &lt;&lt; </a:t>
            </a:r>
            <a:r>
              <a:rPr lang="nl-NL" sz="2000" dirty="0" err="1" smtClean="0">
                <a:solidFill>
                  <a:srgbClr val="000000"/>
                </a:solidFill>
                <a:latin typeface="Consolas"/>
              </a:rPr>
              <a:t>endl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rgbClr val="000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   Dozijn&lt;</a:t>
            </a:r>
            <a:r>
              <a:rPr lang="nl-NL" sz="2000" b="1" dirty="0" smtClean="0">
                <a:solidFill>
                  <a:srgbClr val="000000"/>
                </a:solidFill>
                <a:latin typeface="Consolas"/>
              </a:rPr>
              <a:t>string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&gt; d2;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   d2.zetIn(0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, 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"Drenthe"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   d2.zetIn(1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, 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"Flevoland"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rgbClr val="008000"/>
                </a:solidFill>
                <a:latin typeface="Consolas"/>
              </a:rPr>
              <a:t>//  ...</a:t>
            </a:r>
            <a:endParaRPr lang="nl-NL" sz="2000" dirty="0">
              <a:solidFill>
                <a:srgbClr val="008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   d2.zetIn(10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, 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"Zeeland"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   d2.zetIn(11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, 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"Zuid-Holland"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2000" dirty="0" err="1" smtClean="0">
                <a:solidFill>
                  <a:srgbClr val="000000"/>
                </a:solidFill>
                <a:latin typeface="Consolas"/>
              </a:rPr>
              <a:t>cout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&lt;&lt; </a:t>
            </a:r>
            <a:r>
              <a:rPr lang="nl-NL" sz="20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d2 = </a:t>
            </a:r>
            <a:r>
              <a:rPr lang="nl-NL" sz="20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&lt;&lt; d2 &lt;&lt; </a:t>
            </a:r>
            <a:r>
              <a:rPr lang="nl-NL" sz="2000" dirty="0" err="1" smtClean="0">
                <a:solidFill>
                  <a:srgbClr val="000000"/>
                </a:solidFill>
                <a:latin typeface="Consolas"/>
              </a:rPr>
              <a:t>endl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rgbClr val="000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2000" dirty="0" err="1" smtClean="0">
                <a:solidFill>
                  <a:srgbClr val="000000"/>
                </a:solidFill>
                <a:latin typeface="Consolas"/>
              </a:rPr>
              <a:t>cin.get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();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return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0;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}</a:t>
            </a:r>
          </a:p>
        </p:txBody>
      </p:sp>
      <p:sp>
        <p:nvSpPr>
          <p:cNvPr id="98306" name="Tijdelijke aanduiding voor dianumm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A5A1C6E4-2051-4FB6-AAC9-9E117D2F4FA1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98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" name="Tekstvak 1"/>
          <p:cNvSpPr txBox="1"/>
          <p:nvPr/>
        </p:nvSpPr>
        <p:spPr bwMode="auto">
          <a:xfrm>
            <a:off x="251520" y="6444044"/>
            <a:ext cx="8592737" cy="369332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rtlCol="0">
            <a:spAutoFit/>
          </a:bodyPr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sz="2400" dirty="0" err="1" smtClean="0">
                <a:latin typeface="Calibri" pitchFamily="34" charset="0"/>
              </a:rPr>
              <a:t>Wat</a:t>
            </a:r>
            <a:r>
              <a:rPr lang="en-US" sz="2400" dirty="0" smtClean="0">
                <a:latin typeface="Calibri" pitchFamily="34" charset="0"/>
              </a:rPr>
              <a:t> </a:t>
            </a:r>
            <a:r>
              <a:rPr lang="en-US" sz="2400" dirty="0" err="1" smtClean="0">
                <a:latin typeface="Calibri" pitchFamily="34" charset="0"/>
              </a:rPr>
              <a:t>doen</a:t>
            </a:r>
            <a:r>
              <a:rPr lang="en-US" sz="2400" dirty="0" smtClean="0">
                <a:latin typeface="Calibri" pitchFamily="34" charset="0"/>
              </a:rPr>
              <a:t> we </a:t>
            </a:r>
            <a:r>
              <a:rPr lang="en-US" sz="2400" dirty="0" err="1" smtClean="0">
                <a:latin typeface="Calibri" pitchFamily="34" charset="0"/>
              </a:rPr>
              <a:t>als</a:t>
            </a:r>
            <a:r>
              <a:rPr lang="en-US" sz="2400" dirty="0" smtClean="0">
                <a:latin typeface="Calibri" pitchFamily="34" charset="0"/>
              </a:rPr>
              <a:t> we </a:t>
            </a:r>
            <a:r>
              <a:rPr lang="en-US" sz="2400" dirty="0" err="1" smtClean="0">
                <a:latin typeface="Calibri" pitchFamily="34" charset="0"/>
              </a:rPr>
              <a:t>meer</a:t>
            </a:r>
            <a:r>
              <a:rPr lang="en-US" sz="2400" dirty="0" smtClean="0">
                <a:latin typeface="Calibri" pitchFamily="34" charset="0"/>
              </a:rPr>
              <a:t>/minder </a:t>
            </a:r>
            <a:r>
              <a:rPr lang="en-US" sz="2400" dirty="0" err="1" smtClean="0">
                <a:latin typeface="Calibri" pitchFamily="34" charset="0"/>
              </a:rPr>
              <a:t>dan</a:t>
            </a:r>
            <a:r>
              <a:rPr lang="en-US" sz="2400" dirty="0" smtClean="0">
                <a:latin typeface="Calibri" pitchFamily="34" charset="0"/>
              </a:rPr>
              <a:t> </a:t>
            </a:r>
            <a:r>
              <a:rPr lang="en-US" sz="2400" b="1" dirty="0" smtClean="0">
                <a:latin typeface="Calibri" pitchFamily="34" charset="0"/>
              </a:rPr>
              <a:t>12</a:t>
            </a:r>
            <a:r>
              <a:rPr lang="en-US" sz="2400" dirty="0" smtClean="0">
                <a:latin typeface="Calibri" pitchFamily="34" charset="0"/>
              </a:rPr>
              <a:t> </a:t>
            </a:r>
            <a:r>
              <a:rPr lang="en-US" sz="2400" dirty="0" err="1" smtClean="0">
                <a:latin typeface="Calibri" pitchFamily="34" charset="0"/>
              </a:rPr>
              <a:t>elementen</a:t>
            </a:r>
            <a:r>
              <a:rPr lang="en-US" sz="2400" dirty="0" smtClean="0">
                <a:latin typeface="Calibri" pitchFamily="34" charset="0"/>
              </a:rPr>
              <a:t> </a:t>
            </a:r>
            <a:r>
              <a:rPr lang="en-US" sz="2400" dirty="0" err="1" smtClean="0">
                <a:latin typeface="Calibri" pitchFamily="34" charset="0"/>
              </a:rPr>
              <a:t>willen</a:t>
            </a:r>
            <a:r>
              <a:rPr lang="en-US" sz="2400" dirty="0" smtClean="0">
                <a:latin typeface="Calibri" pitchFamily="34" charset="0"/>
              </a:rPr>
              <a:t> </a:t>
            </a:r>
            <a:r>
              <a:rPr lang="en-US" sz="2400" dirty="0" err="1" smtClean="0">
                <a:latin typeface="Calibri" pitchFamily="34" charset="0"/>
              </a:rPr>
              <a:t>opslaan</a:t>
            </a:r>
            <a:r>
              <a:rPr lang="en-US" sz="2400" dirty="0" smtClean="0">
                <a:latin typeface="Calibri" pitchFamily="34" charset="0"/>
              </a:rPr>
              <a:t>?</a:t>
            </a:r>
            <a:endParaRPr lang="nl-NL" sz="2400" dirty="0" err="1">
              <a:latin typeface="Calibri" pitchFamily="34" charset="0"/>
            </a:endParaRP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2552096" y="5301208"/>
            <a:ext cx="6124360" cy="984885"/>
          </a:xfrm>
          <a:prstGeom prst="rect">
            <a:avLst/>
          </a:prstGeom>
          <a:solidFill>
            <a:schemeClr val="tx1"/>
          </a:solidFill>
          <a:ln w="2857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1600" dirty="0">
                <a:solidFill>
                  <a:schemeClr val="bg1"/>
                </a:solidFill>
                <a:latin typeface="Lucida Console" pitchFamily="49" charset="0"/>
              </a:rPr>
              <a:t>d1 = 0, 1, 4, 9, 16, 25, 36, 49, 64, 81, 100, 121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1600" dirty="0">
                <a:solidFill>
                  <a:schemeClr val="bg1"/>
                </a:solidFill>
                <a:latin typeface="Lucida Console" pitchFamily="49" charset="0"/>
              </a:rPr>
              <a:t>d2 = Drenthe, Flevoland, Friesland, Gelderland, Groningen, Limburg, </a:t>
            </a:r>
            <a:r>
              <a:rPr lang="nl-NL" sz="1600" dirty="0" smtClean="0">
                <a:solidFill>
                  <a:schemeClr val="bg1"/>
                </a:solidFill>
                <a:latin typeface="Lucida Console" pitchFamily="49" charset="0"/>
              </a:rPr>
              <a:t>Noord-Brabant</a:t>
            </a:r>
            <a:r>
              <a:rPr lang="nl-NL" sz="1600" dirty="0">
                <a:solidFill>
                  <a:schemeClr val="bg1"/>
                </a:solidFill>
                <a:latin typeface="Lucida Console" pitchFamily="49" charset="0"/>
              </a:rPr>
              <a:t>, Noord-Holland, Overijssel, Utrecht, Zeeland, Zuid-Holland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hoek 1"/>
          <p:cNvSpPr/>
          <p:nvPr/>
        </p:nvSpPr>
        <p:spPr bwMode="auto">
          <a:xfrm>
            <a:off x="7884368" y="6453336"/>
            <a:ext cx="1007220" cy="282625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tabLst/>
            </a:pPr>
            <a:endParaRPr kumimoji="1" lang="nl-NL" sz="2500" b="0" i="0" u="none" strike="noStrike" cap="none" normalizeH="0" baseline="0" smtClean="0">
              <a:ln>
                <a:noFill/>
              </a:ln>
              <a:solidFill>
                <a:schemeClr val="hlink"/>
              </a:solidFill>
              <a:effectLst/>
              <a:latin typeface="Univers" pitchFamily="34" charset="0"/>
            </a:endParaRPr>
          </a:p>
        </p:txBody>
      </p:sp>
      <p:sp>
        <p:nvSpPr>
          <p:cNvPr id="96258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33953020-646C-485C-9F69-90390264B01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99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96259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Generieke class</a:t>
            </a:r>
          </a:p>
        </p:txBody>
      </p:sp>
      <p:sp>
        <p:nvSpPr>
          <p:cNvPr id="96260" name="Rectangle 4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smtClean="0"/>
              <a:t>Gebruik een tweede </a:t>
            </a:r>
            <a:r>
              <a:rPr lang="nl-NL" dirty="0" smtClean="0">
                <a:solidFill>
                  <a:schemeClr val="hlink"/>
                </a:solidFill>
              </a:rPr>
              <a:t>template</a:t>
            </a:r>
            <a:r>
              <a:rPr lang="nl-NL" dirty="0" smtClean="0"/>
              <a:t> parameter.</a:t>
            </a:r>
          </a:p>
        </p:txBody>
      </p:sp>
      <p:sp>
        <p:nvSpPr>
          <p:cNvPr id="701445" name="Text Box 5"/>
          <p:cNvSpPr txBox="1">
            <a:spLocks noChangeArrowheads="1"/>
          </p:cNvSpPr>
          <p:nvPr/>
        </p:nvSpPr>
        <p:spPr bwMode="auto">
          <a:xfrm>
            <a:off x="755650" y="1772816"/>
            <a:ext cx="7920038" cy="3077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FR" sz="2000" b="1" dirty="0" err="1">
                <a:latin typeface="Consolas"/>
              </a:rPr>
              <a:t>template</a:t>
            </a:r>
            <a:r>
              <a:rPr lang="fr-FR" sz="2000" dirty="0">
                <a:latin typeface="Consolas"/>
              </a:rPr>
              <a:t>&lt;</a:t>
            </a:r>
            <a:r>
              <a:rPr lang="fr-FR" sz="2000" dirty="0" err="1">
                <a:solidFill>
                  <a:srgbClr val="0000FF"/>
                </a:solidFill>
                <a:latin typeface="Consolas"/>
              </a:rPr>
              <a:t>typename</a:t>
            </a:r>
            <a:r>
              <a:rPr lang="fr-FR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fr-FR" sz="2000" dirty="0" smtClean="0">
                <a:solidFill>
                  <a:schemeClr val="tx1"/>
                </a:solidFill>
                <a:latin typeface="Consolas"/>
              </a:rPr>
              <a:t>T</a:t>
            </a:r>
            <a:r>
              <a:rPr lang="fr-FR" sz="2000" b="1" dirty="0" smtClean="0">
                <a:solidFill>
                  <a:srgbClr val="000000"/>
                </a:solidFill>
                <a:latin typeface="Consolas"/>
              </a:rPr>
              <a:t>,</a:t>
            </a:r>
            <a:r>
              <a:rPr lang="fr-FR" sz="2000" b="1" dirty="0" smtClean="0">
                <a:latin typeface="Consolas"/>
              </a:rPr>
              <a:t> </a:t>
            </a:r>
            <a:r>
              <a:rPr lang="fr-FR" sz="2000" b="1" dirty="0" err="1" smtClean="0">
                <a:latin typeface="Consolas"/>
              </a:rPr>
              <a:t>int</a:t>
            </a:r>
            <a:r>
              <a:rPr lang="fr-FR" sz="2000" b="1" dirty="0" smtClean="0">
                <a:latin typeface="Consolas"/>
              </a:rPr>
              <a:t> </a:t>
            </a:r>
            <a:r>
              <a:rPr lang="fr-FR" sz="2000" b="1" dirty="0" smtClean="0">
                <a:solidFill>
                  <a:srgbClr val="000000"/>
                </a:solidFill>
                <a:latin typeface="Consolas"/>
              </a:rPr>
              <a:t>N</a:t>
            </a:r>
            <a:r>
              <a:rPr lang="fr-FR" sz="2000" dirty="0" smtClean="0">
                <a:solidFill>
                  <a:srgbClr val="000000"/>
                </a:solidFill>
                <a:latin typeface="Consolas"/>
              </a:rPr>
              <a:t>&gt;</a:t>
            </a:r>
            <a:r>
              <a:rPr lang="fr-FR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fr-FR" sz="20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fr-FR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fr-FR" sz="2000" dirty="0" err="1" smtClean="0">
                <a:solidFill>
                  <a:schemeClr val="tx1"/>
                </a:solidFill>
                <a:latin typeface="Consolas"/>
              </a:rPr>
              <a:t>Rij</a:t>
            </a:r>
            <a:r>
              <a:rPr lang="fr-FR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fr-FR" sz="2000" dirty="0">
                <a:solidFill>
                  <a:schemeClr val="tx1"/>
                </a:solidFill>
                <a:latin typeface="Consolas"/>
              </a:rPr>
              <a:t>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FR" sz="20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fr-FR" sz="2000" dirty="0">
                <a:solidFill>
                  <a:schemeClr val="tx1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FR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fr-FR" sz="2000" dirty="0" err="1" smtClean="0">
                <a:solidFill>
                  <a:srgbClr val="0000FF"/>
                </a:solidFill>
                <a:latin typeface="Consolas"/>
              </a:rPr>
              <a:t>void</a:t>
            </a:r>
            <a:r>
              <a:rPr lang="fr-FR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Consolas"/>
              </a:rPr>
              <a:t>zetIn</a:t>
            </a:r>
            <a:r>
              <a:rPr lang="fr-FR" sz="2000" dirty="0">
                <a:solidFill>
                  <a:schemeClr val="tx1"/>
                </a:solidFill>
                <a:latin typeface="Consolas"/>
              </a:rPr>
              <a:t>(</a:t>
            </a:r>
            <a:r>
              <a:rPr lang="fr-FR" sz="2000" dirty="0" err="1">
                <a:solidFill>
                  <a:srgbClr val="0000FF"/>
                </a:solidFill>
                <a:latin typeface="Consolas"/>
              </a:rPr>
              <a:t>int</a:t>
            </a:r>
            <a:r>
              <a:rPr lang="fr-FR" sz="2000" dirty="0">
                <a:solidFill>
                  <a:schemeClr val="tx1"/>
                </a:solidFill>
                <a:latin typeface="Consolas"/>
              </a:rPr>
              <a:t> index, </a:t>
            </a:r>
            <a:r>
              <a:rPr lang="fr-FR" sz="20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fr-FR" sz="2000" dirty="0">
                <a:solidFill>
                  <a:schemeClr val="tx1"/>
                </a:solidFill>
                <a:latin typeface="Consolas"/>
              </a:rPr>
              <a:t> T&amp; </a:t>
            </a:r>
            <a:r>
              <a:rPr lang="fr-FR" sz="2000" dirty="0" err="1">
                <a:solidFill>
                  <a:schemeClr val="tx1"/>
                </a:solidFill>
                <a:latin typeface="Consolas"/>
              </a:rPr>
              <a:t>waarde</a:t>
            </a:r>
            <a:r>
              <a:rPr lang="fr-FR" sz="2000" dirty="0">
                <a:solidFill>
                  <a:schemeClr val="tx1"/>
                </a:solidFill>
                <a:latin typeface="Consolas"/>
              </a:rPr>
              <a:t>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FR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fr-FR" sz="2000" dirty="0" err="1" smtClean="0">
                <a:solidFill>
                  <a:srgbClr val="0000FF"/>
                </a:solidFill>
                <a:latin typeface="Consolas"/>
              </a:rPr>
              <a:t>const</a:t>
            </a:r>
            <a:r>
              <a:rPr lang="fr-FR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fr-FR" sz="2000" dirty="0">
                <a:solidFill>
                  <a:schemeClr val="tx1"/>
                </a:solidFill>
                <a:latin typeface="Consolas"/>
              </a:rPr>
              <a:t>T&amp; </a:t>
            </a:r>
            <a:r>
              <a:rPr lang="fr-FR" sz="2000" dirty="0" err="1">
                <a:solidFill>
                  <a:schemeClr val="tx1"/>
                </a:solidFill>
                <a:latin typeface="Consolas"/>
              </a:rPr>
              <a:t>leesUit</a:t>
            </a:r>
            <a:r>
              <a:rPr lang="fr-FR" sz="2000" dirty="0">
                <a:solidFill>
                  <a:schemeClr val="tx1"/>
                </a:solidFill>
                <a:latin typeface="Consolas"/>
              </a:rPr>
              <a:t>(</a:t>
            </a:r>
            <a:r>
              <a:rPr lang="fr-FR" sz="2000" dirty="0" err="1">
                <a:solidFill>
                  <a:srgbClr val="0000FF"/>
                </a:solidFill>
                <a:latin typeface="Consolas"/>
              </a:rPr>
              <a:t>int</a:t>
            </a:r>
            <a:r>
              <a:rPr lang="fr-FR" sz="2000" dirty="0">
                <a:solidFill>
                  <a:schemeClr val="tx1"/>
                </a:solidFill>
                <a:latin typeface="Consolas"/>
              </a:rPr>
              <a:t> index) </a:t>
            </a:r>
            <a:r>
              <a:rPr lang="fr-FR" sz="20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fr-FR" sz="2000" dirty="0" smtClean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FR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fr-FR" sz="2000" dirty="0" err="1" smtClean="0">
                <a:solidFill>
                  <a:schemeClr val="tx1"/>
                </a:solidFill>
                <a:latin typeface="Consolas"/>
              </a:rPr>
              <a:t>int</a:t>
            </a:r>
            <a:r>
              <a:rPr lang="fr-FR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fr-FR" sz="2000" dirty="0" err="1" smtClean="0">
                <a:solidFill>
                  <a:schemeClr val="tx1"/>
                </a:solidFill>
                <a:latin typeface="Consolas"/>
              </a:rPr>
              <a:t>aantalPlaatsen</a:t>
            </a:r>
            <a:r>
              <a:rPr lang="fr-FR" sz="2000" dirty="0" smtClean="0">
                <a:solidFill>
                  <a:schemeClr val="tx1"/>
                </a:solidFill>
                <a:latin typeface="Consolas"/>
              </a:rPr>
              <a:t>() </a:t>
            </a:r>
            <a:r>
              <a:rPr lang="fr-FR" sz="2000" dirty="0" err="1" smtClean="0">
                <a:solidFill>
                  <a:srgbClr val="0000FF"/>
                </a:solidFill>
                <a:latin typeface="Consolas"/>
              </a:rPr>
              <a:t>const</a:t>
            </a:r>
            <a:r>
              <a:rPr lang="fr-FR" sz="2000" dirty="0" smtClean="0">
                <a:solidFill>
                  <a:schemeClr val="tx1"/>
                </a:solidFill>
                <a:latin typeface="Consolas"/>
              </a:rPr>
              <a:t>;</a:t>
            </a:r>
            <a:endParaRPr lang="fr-FR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FR" sz="2000" dirty="0" err="1">
                <a:solidFill>
                  <a:srgbClr val="0000FF"/>
                </a:solidFill>
                <a:latin typeface="Consolas"/>
              </a:rPr>
              <a:t>private</a:t>
            </a:r>
            <a:r>
              <a:rPr lang="fr-FR" sz="2000" dirty="0">
                <a:solidFill>
                  <a:schemeClr val="tx1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FR" sz="2000" dirty="0" smtClean="0">
                <a:solidFill>
                  <a:schemeClr val="tx1"/>
                </a:solidFill>
                <a:latin typeface="Consolas"/>
              </a:rPr>
              <a:t>    T data[</a:t>
            </a:r>
            <a:r>
              <a:rPr lang="fr-FR" sz="2000" b="1" dirty="0" smtClean="0">
                <a:solidFill>
                  <a:srgbClr val="000000"/>
                </a:solidFill>
                <a:latin typeface="Consolas"/>
              </a:rPr>
              <a:t>N</a:t>
            </a:r>
            <a:r>
              <a:rPr lang="fr-FR" sz="2000" dirty="0" smtClean="0">
                <a:solidFill>
                  <a:schemeClr val="tx1"/>
                </a:solidFill>
                <a:latin typeface="Consolas"/>
              </a:rPr>
              <a:t>];</a:t>
            </a:r>
            <a:endParaRPr lang="fr-FR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FR" sz="2000" dirty="0">
                <a:solidFill>
                  <a:schemeClr val="tx1"/>
                </a:solidFill>
                <a:latin typeface="Consolas"/>
              </a:rPr>
              <a:t>};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rgbClr val="008000"/>
                </a:solidFill>
                <a:latin typeface="Consolas"/>
              </a:rPr>
              <a:t>//  ...</a:t>
            </a:r>
            <a:endParaRPr lang="nl-NL" sz="2000" dirty="0">
              <a:solidFill>
                <a:srgbClr val="008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Rij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&lt;</a:t>
            </a:r>
            <a:r>
              <a:rPr lang="nl-NL" sz="2000" dirty="0" err="1" smtClean="0">
                <a:solidFill>
                  <a:srgbClr val="0000FF"/>
                </a:solidFill>
                <a:latin typeface="Consolas"/>
              </a:rPr>
              <a:t>char</a:t>
            </a:r>
            <a:r>
              <a:rPr lang="nl-NL" sz="2000" b="1" dirty="0" smtClean="0">
                <a:solidFill>
                  <a:srgbClr val="000000"/>
                </a:solidFill>
                <a:latin typeface="Consolas"/>
              </a:rPr>
              <a:t>, 26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&gt;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alfabet;</a:t>
            </a:r>
            <a:endParaRPr lang="nl-NL" sz="2000" dirty="0">
              <a:solidFill>
                <a:schemeClr val="tx1"/>
              </a:solidFill>
              <a:latin typeface="Consolas"/>
            </a:endParaRPr>
          </a:p>
        </p:txBody>
      </p:sp>
      <p:sp>
        <p:nvSpPr>
          <p:cNvPr id="701446" name="Text Box 6"/>
          <p:cNvSpPr txBox="1">
            <a:spLocks noChangeArrowheads="1"/>
          </p:cNvSpPr>
          <p:nvPr/>
        </p:nvSpPr>
        <p:spPr bwMode="auto">
          <a:xfrm>
            <a:off x="4715669" y="3441774"/>
            <a:ext cx="4175919" cy="1107996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alibri" pitchFamily="34" charset="0"/>
              </a:rPr>
              <a:t>Een template is een “mal” waarmee verschillende classes “gemaakt” kunnen worden</a:t>
            </a:r>
          </a:p>
        </p:txBody>
      </p:sp>
      <p:sp>
        <p:nvSpPr>
          <p:cNvPr id="701447" name="Text Box 7"/>
          <p:cNvSpPr txBox="1">
            <a:spLocks noChangeArrowheads="1"/>
          </p:cNvSpPr>
          <p:nvPr/>
        </p:nvSpPr>
        <p:spPr bwMode="auto">
          <a:xfrm>
            <a:off x="3411962" y="4838338"/>
            <a:ext cx="5255841" cy="1969770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FR" sz="16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fr-FR" sz="16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fr-FR" sz="1600" dirty="0" err="1" smtClean="0">
                <a:solidFill>
                  <a:schemeClr val="tx1"/>
                </a:solidFill>
                <a:latin typeface="Consolas"/>
              </a:rPr>
              <a:t>Rij</a:t>
            </a:r>
            <a:r>
              <a:rPr lang="fr-FR" sz="16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fr-FR" sz="1600" dirty="0">
                <a:solidFill>
                  <a:schemeClr val="tx1"/>
                </a:solidFill>
                <a:latin typeface="Consolas"/>
              </a:rPr>
              <a:t>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FR" sz="16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fr-FR" sz="1600" dirty="0">
                <a:solidFill>
                  <a:schemeClr val="tx1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FR" sz="16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fr-FR" sz="1600" dirty="0" err="1" smtClean="0">
                <a:solidFill>
                  <a:srgbClr val="0000FF"/>
                </a:solidFill>
                <a:latin typeface="Consolas"/>
              </a:rPr>
              <a:t>void</a:t>
            </a:r>
            <a:r>
              <a:rPr lang="fr-FR" sz="16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fr-FR" sz="1600" dirty="0" err="1">
                <a:solidFill>
                  <a:schemeClr val="tx1"/>
                </a:solidFill>
                <a:latin typeface="Consolas"/>
              </a:rPr>
              <a:t>zetIn</a:t>
            </a:r>
            <a:r>
              <a:rPr lang="fr-FR" sz="1600" dirty="0">
                <a:solidFill>
                  <a:schemeClr val="tx1"/>
                </a:solidFill>
                <a:latin typeface="Consolas"/>
              </a:rPr>
              <a:t>(</a:t>
            </a:r>
            <a:r>
              <a:rPr lang="fr-FR" sz="1600" dirty="0" err="1">
                <a:solidFill>
                  <a:srgbClr val="0000FF"/>
                </a:solidFill>
                <a:latin typeface="Consolas"/>
              </a:rPr>
              <a:t>int</a:t>
            </a:r>
            <a:r>
              <a:rPr lang="fr-FR" sz="1600" dirty="0">
                <a:solidFill>
                  <a:schemeClr val="tx1"/>
                </a:solidFill>
                <a:latin typeface="Consolas"/>
              </a:rPr>
              <a:t> index, </a:t>
            </a:r>
            <a:r>
              <a:rPr lang="fr-FR" sz="16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fr-FR" sz="16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fr-FR" sz="1600" dirty="0" smtClean="0">
                <a:latin typeface="Consolas"/>
              </a:rPr>
              <a:t>char</a:t>
            </a:r>
            <a:r>
              <a:rPr lang="fr-FR" sz="1600" dirty="0" smtClean="0">
                <a:solidFill>
                  <a:schemeClr val="tx1"/>
                </a:solidFill>
                <a:latin typeface="Consolas"/>
              </a:rPr>
              <a:t>&amp; </a:t>
            </a:r>
            <a:r>
              <a:rPr lang="fr-FR" sz="1600" dirty="0" err="1">
                <a:solidFill>
                  <a:schemeClr val="tx1"/>
                </a:solidFill>
                <a:latin typeface="Consolas"/>
              </a:rPr>
              <a:t>waarde</a:t>
            </a:r>
            <a:r>
              <a:rPr lang="fr-FR" sz="1600" dirty="0">
                <a:solidFill>
                  <a:schemeClr val="tx1"/>
                </a:solidFill>
                <a:latin typeface="Consolas"/>
              </a:rPr>
              <a:t>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FR" sz="16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fr-FR" sz="1600" dirty="0" err="1" smtClean="0">
                <a:solidFill>
                  <a:srgbClr val="0000FF"/>
                </a:solidFill>
                <a:latin typeface="Consolas"/>
              </a:rPr>
              <a:t>const</a:t>
            </a:r>
            <a:r>
              <a:rPr lang="fr-FR" sz="16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fr-FR" sz="1600" dirty="0" smtClean="0">
                <a:latin typeface="Consolas"/>
              </a:rPr>
              <a:t>char</a:t>
            </a:r>
            <a:r>
              <a:rPr lang="fr-FR" sz="1600" dirty="0" smtClean="0">
                <a:solidFill>
                  <a:schemeClr val="tx1"/>
                </a:solidFill>
                <a:latin typeface="Consolas"/>
              </a:rPr>
              <a:t>&amp; </a:t>
            </a:r>
            <a:r>
              <a:rPr lang="fr-FR" sz="1600" dirty="0" err="1">
                <a:solidFill>
                  <a:schemeClr val="tx1"/>
                </a:solidFill>
                <a:latin typeface="Consolas"/>
              </a:rPr>
              <a:t>leesUit</a:t>
            </a:r>
            <a:r>
              <a:rPr lang="fr-FR" sz="1600" dirty="0">
                <a:solidFill>
                  <a:schemeClr val="tx1"/>
                </a:solidFill>
                <a:latin typeface="Consolas"/>
              </a:rPr>
              <a:t>(</a:t>
            </a:r>
            <a:r>
              <a:rPr lang="fr-FR" sz="1600" dirty="0" err="1">
                <a:solidFill>
                  <a:srgbClr val="0000FF"/>
                </a:solidFill>
                <a:latin typeface="Consolas"/>
              </a:rPr>
              <a:t>int</a:t>
            </a:r>
            <a:r>
              <a:rPr lang="fr-FR" sz="1600" dirty="0">
                <a:solidFill>
                  <a:schemeClr val="tx1"/>
                </a:solidFill>
                <a:latin typeface="Consolas"/>
              </a:rPr>
              <a:t> index) </a:t>
            </a:r>
            <a:r>
              <a:rPr lang="fr-FR" sz="16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fr-FR" sz="1600" dirty="0" smtClean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FR" sz="16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fr-FR" sz="1600" dirty="0" err="1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fr-FR" sz="16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fr-FR" sz="1600" dirty="0" err="1" smtClean="0">
                <a:solidFill>
                  <a:schemeClr val="tx1"/>
                </a:solidFill>
                <a:latin typeface="Consolas"/>
              </a:rPr>
              <a:t>aantalPlaatsen</a:t>
            </a:r>
            <a:r>
              <a:rPr lang="fr-FR" sz="1600" dirty="0" smtClean="0">
                <a:solidFill>
                  <a:schemeClr val="tx1"/>
                </a:solidFill>
                <a:latin typeface="Consolas"/>
              </a:rPr>
              <a:t>() </a:t>
            </a:r>
            <a:r>
              <a:rPr lang="fr-FR" sz="1600" dirty="0" err="1" smtClean="0">
                <a:solidFill>
                  <a:srgbClr val="0000FF"/>
                </a:solidFill>
                <a:latin typeface="Consolas"/>
              </a:rPr>
              <a:t>const</a:t>
            </a:r>
            <a:r>
              <a:rPr lang="fr-FR" sz="1600" dirty="0" smtClean="0">
                <a:solidFill>
                  <a:schemeClr val="tx1"/>
                </a:solidFill>
                <a:latin typeface="Consolas"/>
              </a:rPr>
              <a:t>;</a:t>
            </a:r>
            <a:endParaRPr lang="fr-FR" sz="16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FR" sz="1600" dirty="0" err="1">
                <a:solidFill>
                  <a:srgbClr val="0000FF"/>
                </a:solidFill>
                <a:latin typeface="Consolas"/>
              </a:rPr>
              <a:t>private</a:t>
            </a:r>
            <a:r>
              <a:rPr lang="fr-FR" sz="1600" dirty="0">
                <a:solidFill>
                  <a:schemeClr val="tx1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FR" sz="16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fr-FR" sz="1600" dirty="0" smtClean="0">
                <a:latin typeface="Consolas"/>
              </a:rPr>
              <a:t>char</a:t>
            </a:r>
            <a:r>
              <a:rPr lang="fr-FR" sz="1600" dirty="0" smtClean="0">
                <a:solidFill>
                  <a:schemeClr val="tx1"/>
                </a:solidFill>
                <a:latin typeface="Consolas"/>
              </a:rPr>
              <a:t> data[</a:t>
            </a:r>
            <a:r>
              <a:rPr lang="fr-FR" sz="1600" b="1" dirty="0" smtClean="0">
                <a:solidFill>
                  <a:srgbClr val="000000"/>
                </a:solidFill>
                <a:latin typeface="Consolas"/>
              </a:rPr>
              <a:t>26</a:t>
            </a:r>
            <a:r>
              <a:rPr lang="fr-FR" sz="1600" dirty="0" smtClean="0">
                <a:solidFill>
                  <a:schemeClr val="tx1"/>
                </a:solidFill>
                <a:latin typeface="Consolas"/>
              </a:rPr>
              <a:t>];</a:t>
            </a:r>
            <a:endParaRPr lang="fr-FR" sz="16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FR" sz="1600" dirty="0">
                <a:solidFill>
                  <a:schemeClr val="tx1"/>
                </a:solidFill>
                <a:latin typeface="Consolas"/>
              </a:rPr>
              <a:t>};</a:t>
            </a:r>
            <a:endParaRPr lang="nl-NL" sz="1600" dirty="0">
              <a:solidFill>
                <a:schemeClr val="tx1"/>
              </a:solidFill>
              <a:latin typeface="Consolas"/>
            </a:endParaRPr>
          </a:p>
        </p:txBody>
      </p:sp>
      <p:sp>
        <p:nvSpPr>
          <p:cNvPr id="701449" name="Line 9"/>
          <p:cNvSpPr>
            <a:spLocks noChangeShapeType="1"/>
          </p:cNvSpPr>
          <p:nvPr/>
        </p:nvSpPr>
        <p:spPr bwMode="auto">
          <a:xfrm>
            <a:off x="3851920" y="4725144"/>
            <a:ext cx="216024" cy="125438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 type="triangle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nl-NL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1697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1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144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144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1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1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1446" grpId="0" animBg="1"/>
      <p:bldP spid="701447" grpId="0" animBg="1"/>
      <p:bldP spid="701449" grpId="0" animBg="1"/>
    </p:bld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Tijdelijke aanduiding voor dianumm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7F2D89C3-332C-4900-9EF2-47FD9173C6F6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100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9728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Generieke</a:t>
            </a:r>
            <a:r>
              <a:rPr lang="en-US" dirty="0" smtClean="0"/>
              <a:t> class </a:t>
            </a:r>
            <a:r>
              <a:rPr lang="en-US" dirty="0" err="1" smtClean="0">
                <a:latin typeface="Consolas"/>
              </a:rPr>
              <a:t>Rij</a:t>
            </a:r>
            <a:endParaRPr lang="nl-NL" dirty="0" smtClean="0">
              <a:latin typeface="Consolas"/>
            </a:endParaRPr>
          </a:p>
        </p:txBody>
      </p:sp>
      <p:sp>
        <p:nvSpPr>
          <p:cNvPr id="702467" name="Text Box 3"/>
          <p:cNvSpPr txBox="1">
            <a:spLocks noChangeArrowheads="1"/>
          </p:cNvSpPr>
          <p:nvPr/>
        </p:nvSpPr>
        <p:spPr bwMode="auto">
          <a:xfrm>
            <a:off x="323850" y="1196975"/>
            <a:ext cx="8640763" cy="55399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FR" sz="1800" dirty="0" err="1">
                <a:solidFill>
                  <a:srgbClr val="0000FF"/>
                </a:solidFill>
                <a:latin typeface="Consolas"/>
              </a:rPr>
              <a:t>template</a:t>
            </a:r>
            <a:r>
              <a:rPr lang="fr-FR" sz="1800" dirty="0">
                <a:solidFill>
                  <a:srgbClr val="000000"/>
                </a:solidFill>
                <a:latin typeface="Consolas"/>
              </a:rPr>
              <a:t>&lt;</a:t>
            </a:r>
            <a:r>
              <a:rPr lang="fr-FR" sz="1800" dirty="0" err="1">
                <a:solidFill>
                  <a:srgbClr val="0000FF"/>
                </a:solidFill>
                <a:latin typeface="Consolas"/>
              </a:rPr>
              <a:t>typename</a:t>
            </a:r>
            <a:r>
              <a:rPr lang="fr-FR" sz="1800" dirty="0">
                <a:solidFill>
                  <a:srgbClr val="000000"/>
                </a:solidFill>
                <a:latin typeface="Consolas"/>
              </a:rPr>
              <a:t> </a:t>
            </a:r>
            <a:r>
              <a:rPr lang="fr-FR" sz="1800" dirty="0" smtClean="0">
                <a:solidFill>
                  <a:srgbClr val="000000"/>
                </a:solidFill>
                <a:latin typeface="Consolas"/>
              </a:rPr>
              <a:t>T, </a:t>
            </a:r>
            <a:r>
              <a:rPr lang="fr-FR" sz="1800" dirty="0" err="1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fr-FR" sz="1800" dirty="0" smtClean="0">
                <a:solidFill>
                  <a:srgbClr val="000000"/>
                </a:solidFill>
                <a:latin typeface="Consolas"/>
              </a:rPr>
              <a:t> N&gt; </a:t>
            </a:r>
            <a:r>
              <a:rPr lang="fr-FR" sz="1800" dirty="0" err="1" smtClean="0">
                <a:solidFill>
                  <a:srgbClr val="0000FF"/>
                </a:solidFill>
                <a:latin typeface="Consolas"/>
              </a:rPr>
              <a:t>void</a:t>
            </a:r>
            <a:r>
              <a:rPr lang="fr-FR" sz="1800" dirty="0" smtClean="0">
                <a:solidFill>
                  <a:srgbClr val="000000"/>
                </a:solidFill>
                <a:latin typeface="Consolas"/>
              </a:rPr>
              <a:t> </a:t>
            </a:r>
            <a:r>
              <a:rPr lang="fr-FR" sz="1800" dirty="0" err="1" smtClean="0">
                <a:solidFill>
                  <a:srgbClr val="000000"/>
                </a:solidFill>
                <a:latin typeface="Consolas"/>
              </a:rPr>
              <a:t>Rij</a:t>
            </a:r>
            <a:r>
              <a:rPr lang="fr-FR" sz="1800" dirty="0" smtClean="0">
                <a:solidFill>
                  <a:srgbClr val="000000"/>
                </a:solidFill>
                <a:latin typeface="Consolas"/>
              </a:rPr>
              <a:t>&lt;T, N&gt;::</a:t>
            </a:r>
            <a:r>
              <a:rPr lang="fr-FR" sz="1800" dirty="0" err="1">
                <a:solidFill>
                  <a:srgbClr val="000000"/>
                </a:solidFill>
                <a:latin typeface="Consolas"/>
              </a:rPr>
              <a:t>zetIn</a:t>
            </a:r>
            <a:r>
              <a:rPr lang="fr-FR" sz="1800" dirty="0">
                <a:solidFill>
                  <a:srgbClr val="000000"/>
                </a:solidFill>
                <a:latin typeface="Consolas"/>
              </a:rPr>
              <a:t>(</a:t>
            </a:r>
            <a:r>
              <a:rPr lang="fr-FR" sz="1800" dirty="0" err="1">
                <a:solidFill>
                  <a:srgbClr val="0000FF"/>
                </a:solidFill>
                <a:latin typeface="Consolas"/>
              </a:rPr>
              <a:t>int</a:t>
            </a:r>
            <a:r>
              <a:rPr lang="fr-FR" sz="1800" dirty="0">
                <a:solidFill>
                  <a:srgbClr val="000000"/>
                </a:solidFill>
                <a:latin typeface="Consolas"/>
              </a:rPr>
              <a:t> index, </a:t>
            </a:r>
            <a:endParaRPr lang="fr-FR" sz="1800" dirty="0" smtClean="0">
              <a:solidFill>
                <a:srgbClr val="000000"/>
              </a:solidFill>
              <a:latin typeface="Consolas"/>
            </a:endParaRPr>
          </a:p>
          <a:p>
            <a:pPr algn="r">
              <a:spcBef>
                <a:spcPct val="0"/>
              </a:spcBef>
              <a:buClrTx/>
              <a:buSzTx/>
              <a:buFontTx/>
              <a:buNone/>
            </a:pPr>
            <a:r>
              <a:rPr lang="fr-FR" sz="1800" dirty="0" err="1" smtClean="0">
                <a:solidFill>
                  <a:srgbClr val="0000FF"/>
                </a:solidFill>
                <a:latin typeface="Consolas"/>
              </a:rPr>
              <a:t>const</a:t>
            </a:r>
            <a:r>
              <a:rPr lang="fr-FR" sz="1800" dirty="0" smtClean="0">
                <a:solidFill>
                  <a:srgbClr val="000000"/>
                </a:solidFill>
                <a:latin typeface="Consolas"/>
              </a:rPr>
              <a:t> </a:t>
            </a:r>
            <a:r>
              <a:rPr lang="fr-FR" sz="1800" dirty="0">
                <a:solidFill>
                  <a:srgbClr val="000000"/>
                </a:solidFill>
                <a:latin typeface="Consolas"/>
              </a:rPr>
              <a:t>T&amp; </a:t>
            </a:r>
            <a:r>
              <a:rPr lang="fr-FR" sz="1800" dirty="0" err="1">
                <a:solidFill>
                  <a:srgbClr val="000000"/>
                </a:solidFill>
                <a:latin typeface="Consolas"/>
              </a:rPr>
              <a:t>waarde</a:t>
            </a:r>
            <a:r>
              <a:rPr lang="fr-FR" sz="1800" dirty="0">
                <a:solidFill>
                  <a:srgbClr val="000000"/>
                </a:solidFill>
                <a:latin typeface="Consolas"/>
              </a:rPr>
              <a:t>)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FR" sz="1800" dirty="0" smtClean="0">
                <a:solidFill>
                  <a:srgbClr val="000000"/>
                </a:solidFill>
                <a:latin typeface="Consolas"/>
              </a:rPr>
              <a:t>    </a:t>
            </a:r>
            <a:r>
              <a:rPr lang="fr-FR" sz="1800" dirty="0" smtClean="0">
                <a:solidFill>
                  <a:srgbClr val="0000FF"/>
                </a:solidFill>
                <a:latin typeface="Consolas"/>
              </a:rPr>
              <a:t>if</a:t>
            </a:r>
            <a:r>
              <a:rPr lang="fr-FR" sz="1800" dirty="0" smtClean="0">
                <a:solidFill>
                  <a:srgbClr val="000000"/>
                </a:solidFill>
                <a:latin typeface="Consolas"/>
              </a:rPr>
              <a:t> </a:t>
            </a:r>
            <a:r>
              <a:rPr lang="fr-FR" sz="1800" dirty="0">
                <a:solidFill>
                  <a:srgbClr val="000000"/>
                </a:solidFill>
                <a:latin typeface="Consolas"/>
              </a:rPr>
              <a:t>(</a:t>
            </a:r>
            <a:r>
              <a:rPr lang="fr-FR" sz="1800" dirty="0" smtClean="0">
                <a:solidFill>
                  <a:srgbClr val="000000"/>
                </a:solidFill>
                <a:latin typeface="Consolas"/>
              </a:rPr>
              <a:t>index &gt;= 0 </a:t>
            </a:r>
            <a:r>
              <a:rPr lang="fr-FR" sz="1800" dirty="0">
                <a:solidFill>
                  <a:srgbClr val="000000"/>
                </a:solidFill>
                <a:latin typeface="Consolas"/>
              </a:rPr>
              <a:t>&amp;&amp; </a:t>
            </a:r>
            <a:r>
              <a:rPr lang="fr-FR" sz="1800" dirty="0" smtClean="0">
                <a:solidFill>
                  <a:srgbClr val="000000"/>
                </a:solidFill>
                <a:latin typeface="Consolas"/>
              </a:rPr>
              <a:t>index &lt; N) </a:t>
            </a:r>
            <a:r>
              <a:rPr lang="fr-FR" sz="1800" dirty="0">
                <a:solidFill>
                  <a:srgbClr val="000000"/>
                </a:solidFill>
                <a:latin typeface="Consolas"/>
              </a:rPr>
              <a:t>data[index</a:t>
            </a:r>
            <a:r>
              <a:rPr lang="fr-FR" sz="1800" dirty="0" smtClean="0">
                <a:solidFill>
                  <a:srgbClr val="000000"/>
                </a:solidFill>
                <a:latin typeface="Consolas"/>
              </a:rPr>
              <a:t>] = </a:t>
            </a:r>
            <a:r>
              <a:rPr lang="fr-FR" sz="1800" dirty="0" err="1" smtClean="0">
                <a:solidFill>
                  <a:srgbClr val="000000"/>
                </a:solidFill>
                <a:latin typeface="Consolas"/>
              </a:rPr>
              <a:t>waarde</a:t>
            </a:r>
            <a:r>
              <a:rPr lang="fr-FR" sz="1800" dirty="0">
                <a:solidFill>
                  <a:srgbClr val="000000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FR" sz="1800" dirty="0">
                <a:solidFill>
                  <a:srgbClr val="000000"/>
                </a:solidFill>
                <a:latin typeface="Consolas"/>
              </a:rPr>
              <a:t>}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FR" sz="1800" dirty="0" err="1" smtClean="0">
                <a:solidFill>
                  <a:srgbClr val="0000FF"/>
                </a:solidFill>
                <a:latin typeface="Consolas"/>
              </a:rPr>
              <a:t>template</a:t>
            </a:r>
            <a:r>
              <a:rPr lang="fr-FR" sz="1800" dirty="0" smtClean="0">
                <a:solidFill>
                  <a:srgbClr val="000000"/>
                </a:solidFill>
                <a:latin typeface="Consolas"/>
              </a:rPr>
              <a:t>&lt;</a:t>
            </a:r>
            <a:r>
              <a:rPr lang="fr-FR" sz="1800" dirty="0" err="1" smtClean="0">
                <a:solidFill>
                  <a:srgbClr val="0000FF"/>
                </a:solidFill>
                <a:latin typeface="Consolas"/>
              </a:rPr>
              <a:t>typename</a:t>
            </a:r>
            <a:r>
              <a:rPr lang="fr-FR" sz="1800" dirty="0" smtClean="0">
                <a:solidFill>
                  <a:srgbClr val="000000"/>
                </a:solidFill>
                <a:latin typeface="Consolas"/>
              </a:rPr>
              <a:t> T, </a:t>
            </a:r>
            <a:r>
              <a:rPr lang="fr-FR" sz="1800" dirty="0" err="1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fr-FR" sz="1800" dirty="0" smtClean="0">
                <a:solidFill>
                  <a:srgbClr val="000000"/>
                </a:solidFill>
                <a:latin typeface="Consolas"/>
              </a:rPr>
              <a:t> N&gt; </a:t>
            </a:r>
            <a:r>
              <a:rPr lang="fr-FR" sz="18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fr-FR" sz="1800" dirty="0">
                <a:solidFill>
                  <a:srgbClr val="000000"/>
                </a:solidFill>
                <a:latin typeface="Consolas"/>
              </a:rPr>
              <a:t> T&amp; </a:t>
            </a:r>
            <a:r>
              <a:rPr lang="fr-FR" sz="1800" dirty="0" err="1" smtClean="0">
                <a:solidFill>
                  <a:srgbClr val="000000"/>
                </a:solidFill>
                <a:latin typeface="Consolas"/>
              </a:rPr>
              <a:t>Rij</a:t>
            </a:r>
            <a:r>
              <a:rPr lang="fr-FR" sz="1800" dirty="0" smtClean="0">
                <a:solidFill>
                  <a:srgbClr val="000000"/>
                </a:solidFill>
                <a:latin typeface="Consolas"/>
              </a:rPr>
              <a:t>&lt;T, N&gt;::</a:t>
            </a:r>
            <a:r>
              <a:rPr lang="fr-FR" sz="1800" dirty="0" err="1">
                <a:solidFill>
                  <a:srgbClr val="000000"/>
                </a:solidFill>
                <a:latin typeface="Consolas"/>
              </a:rPr>
              <a:t>leesUit</a:t>
            </a:r>
            <a:r>
              <a:rPr lang="fr-FR" sz="1800" dirty="0">
                <a:solidFill>
                  <a:srgbClr val="000000"/>
                </a:solidFill>
                <a:latin typeface="Consolas"/>
              </a:rPr>
              <a:t>(</a:t>
            </a:r>
            <a:r>
              <a:rPr lang="fr-FR" sz="1800" dirty="0" err="1">
                <a:solidFill>
                  <a:srgbClr val="0000FF"/>
                </a:solidFill>
                <a:latin typeface="Consolas"/>
              </a:rPr>
              <a:t>int</a:t>
            </a:r>
            <a:r>
              <a:rPr lang="fr-FR" sz="1800" dirty="0">
                <a:solidFill>
                  <a:srgbClr val="000000"/>
                </a:solidFill>
                <a:latin typeface="Consolas"/>
              </a:rPr>
              <a:t> index</a:t>
            </a:r>
            <a:r>
              <a:rPr lang="fr-FR" sz="1800" dirty="0" smtClean="0">
                <a:solidFill>
                  <a:srgbClr val="000000"/>
                </a:solidFill>
                <a:latin typeface="Consolas"/>
              </a:rPr>
              <a:t>)</a:t>
            </a:r>
          </a:p>
          <a:p>
            <a:pPr algn="r">
              <a:spcBef>
                <a:spcPct val="0"/>
              </a:spcBef>
              <a:buClrTx/>
              <a:buSzTx/>
              <a:buFontTx/>
              <a:buNone/>
            </a:pPr>
            <a:r>
              <a:rPr lang="fr-FR" sz="1800" dirty="0" smtClean="0">
                <a:solidFill>
                  <a:srgbClr val="000000"/>
                </a:solidFill>
                <a:latin typeface="Consolas"/>
              </a:rPr>
              <a:t> </a:t>
            </a:r>
            <a:r>
              <a:rPr lang="fr-FR" sz="18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fr-FR" sz="1800" dirty="0">
                <a:solidFill>
                  <a:srgbClr val="000000"/>
                </a:solidFill>
                <a:latin typeface="Consolas"/>
              </a:rPr>
              <a:t>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FR" sz="1800" dirty="0" smtClean="0">
                <a:solidFill>
                  <a:srgbClr val="000000"/>
                </a:solidFill>
                <a:latin typeface="Consolas"/>
              </a:rPr>
              <a:t>    </a:t>
            </a:r>
            <a:r>
              <a:rPr lang="fr-FR" sz="1800" dirty="0" smtClean="0">
                <a:solidFill>
                  <a:srgbClr val="0000FF"/>
                </a:solidFill>
                <a:latin typeface="Consolas"/>
              </a:rPr>
              <a:t>if</a:t>
            </a:r>
            <a:r>
              <a:rPr lang="fr-FR" sz="1800" dirty="0" smtClean="0">
                <a:solidFill>
                  <a:srgbClr val="000000"/>
                </a:solidFill>
                <a:latin typeface="Consolas"/>
              </a:rPr>
              <a:t> </a:t>
            </a:r>
            <a:r>
              <a:rPr lang="fr-FR" sz="1800" dirty="0">
                <a:solidFill>
                  <a:srgbClr val="000000"/>
                </a:solidFill>
                <a:latin typeface="Consolas"/>
              </a:rPr>
              <a:t>(</a:t>
            </a:r>
            <a:r>
              <a:rPr lang="fr-FR" sz="1800" dirty="0" smtClean="0">
                <a:solidFill>
                  <a:srgbClr val="000000"/>
                </a:solidFill>
                <a:latin typeface="Consolas"/>
              </a:rPr>
              <a:t>index &lt; 0</a:t>
            </a:r>
            <a:r>
              <a:rPr lang="fr-FR" sz="1800" dirty="0">
                <a:solidFill>
                  <a:srgbClr val="000000"/>
                </a:solidFill>
                <a:latin typeface="Consolas"/>
              </a:rPr>
              <a:t>) </a:t>
            </a:r>
            <a:r>
              <a:rPr lang="fr-FR" sz="1800" dirty="0" smtClean="0">
                <a:solidFill>
                  <a:srgbClr val="000000"/>
                </a:solidFill>
                <a:latin typeface="Consolas"/>
              </a:rPr>
              <a:t>index = 0</a:t>
            </a:r>
            <a:r>
              <a:rPr lang="fr-FR" sz="1800" dirty="0">
                <a:solidFill>
                  <a:srgbClr val="000000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FR" sz="1800" dirty="0" smtClean="0">
                <a:solidFill>
                  <a:srgbClr val="000000"/>
                </a:solidFill>
                <a:latin typeface="Consolas"/>
              </a:rPr>
              <a:t>    </a:t>
            </a:r>
            <a:r>
              <a:rPr lang="fr-FR" sz="1800" dirty="0" smtClean="0">
                <a:solidFill>
                  <a:srgbClr val="0000FF"/>
                </a:solidFill>
                <a:latin typeface="Consolas"/>
              </a:rPr>
              <a:t>if</a:t>
            </a:r>
            <a:r>
              <a:rPr lang="fr-FR" sz="1800" dirty="0" smtClean="0">
                <a:solidFill>
                  <a:srgbClr val="000000"/>
                </a:solidFill>
                <a:latin typeface="Consolas"/>
              </a:rPr>
              <a:t> </a:t>
            </a:r>
            <a:r>
              <a:rPr lang="fr-FR" sz="1800" dirty="0">
                <a:solidFill>
                  <a:srgbClr val="000000"/>
                </a:solidFill>
                <a:latin typeface="Consolas"/>
              </a:rPr>
              <a:t>(</a:t>
            </a:r>
            <a:r>
              <a:rPr lang="fr-FR" sz="1800" dirty="0" smtClean="0">
                <a:solidFill>
                  <a:srgbClr val="000000"/>
                </a:solidFill>
                <a:latin typeface="Consolas"/>
              </a:rPr>
              <a:t>index &gt; N - 1) index = N - 1;</a:t>
            </a:r>
            <a:endParaRPr lang="fr-FR" sz="1800" dirty="0">
              <a:solidFill>
                <a:srgbClr val="000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FR" sz="1800" dirty="0" smtClean="0">
                <a:solidFill>
                  <a:srgbClr val="000000"/>
                </a:solidFill>
                <a:latin typeface="Consolas"/>
              </a:rPr>
              <a:t>    </a:t>
            </a:r>
            <a:r>
              <a:rPr lang="fr-FR" sz="1800" dirty="0" smtClean="0">
                <a:solidFill>
                  <a:srgbClr val="0000FF"/>
                </a:solidFill>
                <a:latin typeface="Consolas"/>
              </a:rPr>
              <a:t>return</a:t>
            </a:r>
            <a:r>
              <a:rPr lang="fr-FR" sz="1800" dirty="0" smtClean="0">
                <a:solidFill>
                  <a:srgbClr val="000000"/>
                </a:solidFill>
                <a:latin typeface="Consolas"/>
              </a:rPr>
              <a:t> </a:t>
            </a:r>
            <a:r>
              <a:rPr lang="fr-FR" sz="1800" dirty="0">
                <a:solidFill>
                  <a:srgbClr val="000000"/>
                </a:solidFill>
                <a:latin typeface="Consolas"/>
              </a:rPr>
              <a:t>data[index];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FR" sz="1800" dirty="0" smtClean="0">
                <a:solidFill>
                  <a:srgbClr val="000000"/>
                </a:solidFill>
                <a:latin typeface="Consolas"/>
              </a:rPr>
              <a:t>}</a:t>
            </a:r>
          </a:p>
          <a:p>
            <a:pPr>
              <a:spcBef>
                <a:spcPct val="0"/>
              </a:spcBef>
              <a:buClrTx/>
              <a:buSzTx/>
              <a:buNone/>
            </a:pPr>
            <a:r>
              <a:rPr lang="fr-FR" sz="1800" dirty="0" err="1">
                <a:solidFill>
                  <a:srgbClr val="0000FF"/>
                </a:solidFill>
                <a:latin typeface="Consolas"/>
              </a:rPr>
              <a:t>template</a:t>
            </a:r>
            <a:r>
              <a:rPr lang="fr-FR" sz="1800" dirty="0">
                <a:solidFill>
                  <a:srgbClr val="000000"/>
                </a:solidFill>
                <a:latin typeface="Consolas"/>
              </a:rPr>
              <a:t>&lt;</a:t>
            </a:r>
            <a:r>
              <a:rPr lang="fr-FR" sz="1800" dirty="0" err="1">
                <a:solidFill>
                  <a:srgbClr val="0000FF"/>
                </a:solidFill>
                <a:latin typeface="Consolas"/>
              </a:rPr>
              <a:t>typename</a:t>
            </a:r>
            <a:r>
              <a:rPr lang="fr-FR" sz="1800" dirty="0">
                <a:solidFill>
                  <a:srgbClr val="000000"/>
                </a:solidFill>
                <a:latin typeface="Consolas"/>
              </a:rPr>
              <a:t> T, </a:t>
            </a:r>
            <a:r>
              <a:rPr lang="fr-FR" sz="1800" dirty="0" err="1">
                <a:solidFill>
                  <a:srgbClr val="0000FF"/>
                </a:solidFill>
                <a:latin typeface="Consolas"/>
              </a:rPr>
              <a:t>int</a:t>
            </a:r>
            <a:r>
              <a:rPr lang="fr-FR" sz="1800" dirty="0">
                <a:solidFill>
                  <a:srgbClr val="000000"/>
                </a:solidFill>
                <a:latin typeface="Consolas"/>
              </a:rPr>
              <a:t> N&gt; </a:t>
            </a:r>
            <a:r>
              <a:rPr lang="fr-FR" sz="1800" dirty="0" err="1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fr-FR" sz="1800" dirty="0" smtClean="0">
                <a:solidFill>
                  <a:srgbClr val="000000"/>
                </a:solidFill>
                <a:latin typeface="Consolas"/>
              </a:rPr>
              <a:t> </a:t>
            </a:r>
            <a:r>
              <a:rPr lang="fr-FR" sz="1800" dirty="0" err="1">
                <a:solidFill>
                  <a:srgbClr val="000000"/>
                </a:solidFill>
                <a:latin typeface="Consolas"/>
              </a:rPr>
              <a:t>Rij</a:t>
            </a:r>
            <a:r>
              <a:rPr lang="fr-FR" sz="1800" dirty="0">
                <a:solidFill>
                  <a:srgbClr val="000000"/>
                </a:solidFill>
                <a:latin typeface="Consolas"/>
              </a:rPr>
              <a:t>&lt;T, N</a:t>
            </a:r>
            <a:r>
              <a:rPr lang="fr-FR" sz="1800" dirty="0" smtClean="0">
                <a:solidFill>
                  <a:srgbClr val="000000"/>
                </a:solidFill>
                <a:latin typeface="Consolas"/>
              </a:rPr>
              <a:t>&gt;::</a:t>
            </a:r>
            <a:r>
              <a:rPr lang="fr-FR" sz="1800" dirty="0" err="1" smtClean="0">
                <a:solidFill>
                  <a:srgbClr val="000000"/>
                </a:solidFill>
                <a:latin typeface="Consolas"/>
              </a:rPr>
              <a:t>aantalPlaatsen</a:t>
            </a:r>
            <a:r>
              <a:rPr lang="fr-FR" sz="1800" dirty="0" smtClean="0">
                <a:solidFill>
                  <a:srgbClr val="000000"/>
                </a:solidFill>
                <a:latin typeface="Consolas"/>
              </a:rPr>
              <a:t>() </a:t>
            </a:r>
            <a:r>
              <a:rPr lang="fr-FR" sz="18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fr-FR" sz="1800" dirty="0">
                <a:solidFill>
                  <a:srgbClr val="000000"/>
                </a:solidFill>
                <a:latin typeface="Consolas"/>
              </a:rPr>
              <a:t>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FR" sz="1800" dirty="0" smtClean="0">
                <a:solidFill>
                  <a:srgbClr val="000000"/>
                </a:solidFill>
                <a:latin typeface="Consolas"/>
              </a:rPr>
              <a:t>    </a:t>
            </a:r>
            <a:r>
              <a:rPr lang="fr-FR" sz="1800" dirty="0" smtClean="0">
                <a:solidFill>
                  <a:srgbClr val="0000FF"/>
                </a:solidFill>
                <a:latin typeface="Consolas"/>
              </a:rPr>
              <a:t>return</a:t>
            </a:r>
            <a:r>
              <a:rPr lang="fr-FR" sz="1800" dirty="0" smtClean="0">
                <a:solidFill>
                  <a:srgbClr val="000000"/>
                </a:solidFill>
                <a:latin typeface="Consolas"/>
              </a:rPr>
              <a:t> N;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FR" sz="1800" dirty="0">
                <a:solidFill>
                  <a:srgbClr val="000000"/>
                </a:solidFill>
                <a:latin typeface="Consolas"/>
              </a:rPr>
              <a:t>}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template</a:t>
            </a:r>
            <a:r>
              <a:rPr lang="nl-NL" sz="1800" dirty="0" smtClean="0">
                <a:solidFill>
                  <a:srgbClr val="000000"/>
                </a:solidFill>
                <a:latin typeface="Consolas"/>
              </a:rPr>
              <a:t>&lt;</a:t>
            </a:r>
            <a:r>
              <a:rPr lang="nl-NL" sz="1800" dirty="0" err="1" smtClean="0">
                <a:solidFill>
                  <a:srgbClr val="0000FF"/>
                </a:solidFill>
                <a:latin typeface="Consolas"/>
              </a:rPr>
              <a:t>typename</a:t>
            </a:r>
            <a:r>
              <a:rPr lang="nl-NL" sz="1800" dirty="0" smtClean="0">
                <a:solidFill>
                  <a:srgbClr val="000000"/>
                </a:solidFill>
                <a:latin typeface="Consolas"/>
              </a:rPr>
              <a:t> T, </a:t>
            </a: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 smtClean="0">
                <a:solidFill>
                  <a:srgbClr val="000000"/>
                </a:solidFill>
                <a:latin typeface="Consolas"/>
              </a:rPr>
              <a:t> N&gt; 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1800" dirty="0" err="1" smtClean="0">
                <a:solidFill>
                  <a:srgbClr val="000000"/>
                </a:solidFill>
                <a:latin typeface="Consolas"/>
              </a:rPr>
              <a:t>ostream</a:t>
            </a:r>
            <a:r>
              <a:rPr lang="nl-NL" sz="1800" dirty="0" smtClean="0">
                <a:solidFill>
                  <a:srgbClr val="000000"/>
                </a:solidFill>
                <a:latin typeface="Consolas"/>
              </a:rPr>
              <a:t>&amp; operator&lt;&lt;(</a:t>
            </a:r>
            <a:r>
              <a:rPr lang="nl-NL" sz="1800" dirty="0" err="1" smtClean="0">
                <a:solidFill>
                  <a:srgbClr val="000000"/>
                </a:solidFill>
                <a:latin typeface="Consolas"/>
              </a:rPr>
              <a:t>ostream</a:t>
            </a:r>
            <a:r>
              <a:rPr lang="nl-NL" sz="1800" dirty="0" smtClean="0">
                <a:solidFill>
                  <a:srgbClr val="000000"/>
                </a:solidFill>
                <a:latin typeface="Consolas"/>
              </a:rPr>
              <a:t>&amp; o, </a:t>
            </a:r>
            <a:r>
              <a:rPr lang="nl-NL" sz="1800" dirty="0" err="1" smtClean="0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1800" dirty="0" smtClean="0">
                <a:solidFill>
                  <a:srgbClr val="000000"/>
                </a:solidFill>
                <a:latin typeface="Consolas"/>
              </a:rPr>
              <a:t> Rij&lt;T, N&gt;&amp; r)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1800" dirty="0" smtClean="0">
                <a:solidFill>
                  <a:srgbClr val="000000"/>
                </a:solidFill>
                <a:latin typeface="Consolas"/>
              </a:rPr>
              <a:t>    o &lt;&lt; </a:t>
            </a:r>
            <a:r>
              <a:rPr lang="nl-NL" sz="1800" dirty="0" err="1" smtClean="0">
                <a:solidFill>
                  <a:srgbClr val="000000"/>
                </a:solidFill>
                <a:latin typeface="Consolas"/>
              </a:rPr>
              <a:t>r.leesUit</a:t>
            </a:r>
            <a:r>
              <a:rPr lang="nl-NL" sz="1800" dirty="0" smtClean="0">
                <a:solidFill>
                  <a:srgbClr val="000000"/>
                </a:solidFill>
                <a:latin typeface="Consolas"/>
              </a:rPr>
              <a:t>(0</a:t>
            </a:r>
            <a:r>
              <a:rPr lang="nl-NL" sz="1800" dirty="0">
                <a:solidFill>
                  <a:srgbClr val="000000"/>
                </a:solidFill>
                <a:latin typeface="Consolas"/>
              </a:rPr>
              <a:t>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1800" dirty="0" smtClean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1800" dirty="0" err="1" smtClean="0">
                <a:solidFill>
                  <a:srgbClr val="0000FF"/>
                </a:solidFill>
                <a:latin typeface="Consolas"/>
              </a:rPr>
              <a:t>for</a:t>
            </a:r>
            <a:r>
              <a:rPr lang="nl-NL" sz="1800" dirty="0" smtClean="0">
                <a:solidFill>
                  <a:srgbClr val="000000"/>
                </a:solidFill>
                <a:latin typeface="Consolas"/>
              </a:rPr>
              <a:t> </a:t>
            </a:r>
            <a:r>
              <a:rPr lang="nl-NL" sz="1800" dirty="0">
                <a:solidFill>
                  <a:srgbClr val="000000"/>
                </a:solidFill>
                <a:latin typeface="Consolas"/>
              </a:rPr>
              <a:t>(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>
                <a:solidFill>
                  <a:srgbClr val="000000"/>
                </a:solidFill>
                <a:latin typeface="Consolas"/>
              </a:rPr>
              <a:t> </a:t>
            </a:r>
            <a:r>
              <a:rPr lang="nl-NL" sz="1800" dirty="0" smtClean="0">
                <a:solidFill>
                  <a:srgbClr val="000000"/>
                </a:solidFill>
                <a:latin typeface="Consolas"/>
              </a:rPr>
              <a:t>i = 1</a:t>
            </a:r>
            <a:r>
              <a:rPr lang="nl-NL" sz="1800" dirty="0">
                <a:solidFill>
                  <a:srgbClr val="000000"/>
                </a:solidFill>
                <a:latin typeface="Consolas"/>
              </a:rPr>
              <a:t>; </a:t>
            </a:r>
            <a:r>
              <a:rPr lang="nl-NL" sz="1800" dirty="0" smtClean="0">
                <a:solidFill>
                  <a:srgbClr val="000000"/>
                </a:solidFill>
                <a:latin typeface="Consolas"/>
              </a:rPr>
              <a:t>i &lt; N; </a:t>
            </a:r>
            <a:r>
              <a:rPr lang="nl-NL" sz="1800" dirty="0">
                <a:solidFill>
                  <a:srgbClr val="000000"/>
                </a:solidFill>
                <a:latin typeface="Consolas"/>
              </a:rPr>
              <a:t>++i</a:t>
            </a:r>
            <a:r>
              <a:rPr lang="nl-NL" sz="1800" dirty="0" smtClean="0">
                <a:solidFill>
                  <a:srgbClr val="000000"/>
                </a:solidFill>
                <a:latin typeface="Consolas"/>
              </a:rPr>
              <a:t>)</a:t>
            </a:r>
            <a:endParaRPr lang="nl-NL" sz="1800" dirty="0">
              <a:solidFill>
                <a:srgbClr val="000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1800" dirty="0" smtClean="0">
                <a:solidFill>
                  <a:srgbClr val="000000"/>
                </a:solidFill>
                <a:latin typeface="Consolas"/>
              </a:rPr>
              <a:t>        o &lt;&lt; 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", "</a:t>
            </a:r>
            <a:r>
              <a:rPr lang="nl-NL" sz="1800" dirty="0" smtClean="0">
                <a:solidFill>
                  <a:srgbClr val="000000"/>
                </a:solidFill>
                <a:latin typeface="Consolas"/>
              </a:rPr>
              <a:t> &lt;&lt; </a:t>
            </a:r>
            <a:r>
              <a:rPr lang="nl-NL" sz="1800" dirty="0" err="1" smtClean="0">
                <a:solidFill>
                  <a:srgbClr val="000000"/>
                </a:solidFill>
                <a:latin typeface="Consolas"/>
              </a:rPr>
              <a:t>r.leesUit</a:t>
            </a:r>
            <a:r>
              <a:rPr lang="nl-NL" sz="1800" dirty="0" smtClean="0">
                <a:solidFill>
                  <a:srgbClr val="000000"/>
                </a:solidFill>
                <a:latin typeface="Consolas"/>
              </a:rPr>
              <a:t>(i</a:t>
            </a:r>
            <a:r>
              <a:rPr lang="nl-NL" sz="1800" dirty="0">
                <a:solidFill>
                  <a:srgbClr val="000000"/>
                </a:solidFill>
                <a:latin typeface="Consolas"/>
              </a:rPr>
              <a:t>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1800" dirty="0" smtClean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return</a:t>
            </a:r>
            <a:r>
              <a:rPr lang="nl-NL" sz="1800" dirty="0" smtClean="0">
                <a:solidFill>
                  <a:srgbClr val="000000"/>
                </a:solidFill>
                <a:latin typeface="Consolas"/>
              </a:rPr>
              <a:t> </a:t>
            </a:r>
            <a:r>
              <a:rPr lang="nl-NL" sz="1800" dirty="0">
                <a:solidFill>
                  <a:srgbClr val="000000"/>
                </a:solidFill>
                <a:latin typeface="Consolas"/>
              </a:rPr>
              <a:t>o;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1800" dirty="0">
                <a:solidFill>
                  <a:srgbClr val="000000"/>
                </a:solidFill>
                <a:latin typeface="Consolas"/>
              </a:rPr>
              <a:t>}</a:t>
            </a:r>
            <a:endParaRPr lang="nl-NL" sz="1800" dirty="0">
              <a:solidFill>
                <a:srgbClr val="000000"/>
              </a:solidFill>
              <a:latin typeface="Consolas"/>
            </a:endParaRPr>
          </a:p>
        </p:txBody>
      </p:sp>
    </p:spTree>
    <p:extLst>
      <p:ext uri="{BB962C8B-B14F-4D97-AF65-F5344CB8AC3E}">
        <p14:creationId xmlns:p14="http://schemas.microsoft.com/office/powerpoint/2010/main" val="1359555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hoek 1"/>
          <p:cNvSpPr/>
          <p:nvPr/>
        </p:nvSpPr>
        <p:spPr bwMode="auto">
          <a:xfrm>
            <a:off x="8388424" y="6459954"/>
            <a:ext cx="504056" cy="281414"/>
          </a:xfrm>
          <a:prstGeom prst="rect">
            <a:avLst/>
          </a:prstGeom>
          <a:solidFill>
            <a:schemeClr val="bg1"/>
          </a:solidFill>
          <a:ln w="127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R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None/>
              <a:tabLst/>
            </a:pPr>
            <a:endParaRPr kumimoji="1" lang="nl-NL" sz="2400" b="0" i="0" u="none" strike="noStrike" cap="none" normalizeH="0" baseline="0" dirty="0" smtClean="0">
              <a:ln>
                <a:noFill/>
              </a:ln>
              <a:solidFill>
                <a:schemeClr val="hlink"/>
              </a:solidFill>
              <a:effectLst/>
              <a:latin typeface="+mn-lt"/>
            </a:endParaRPr>
          </a:p>
        </p:txBody>
      </p:sp>
      <p:sp>
        <p:nvSpPr>
          <p:cNvPr id="9830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Generieke</a:t>
            </a:r>
            <a:r>
              <a:rPr lang="en-US" dirty="0" smtClean="0"/>
              <a:t> class </a:t>
            </a:r>
            <a:r>
              <a:rPr lang="en-US" dirty="0" err="1" smtClean="0">
                <a:latin typeface="Consolas"/>
              </a:rPr>
              <a:t>Rij</a:t>
            </a:r>
            <a:endParaRPr lang="nl-NL" dirty="0" smtClean="0">
              <a:latin typeface="Consolas"/>
            </a:endParaRPr>
          </a:p>
        </p:txBody>
      </p:sp>
      <p:sp>
        <p:nvSpPr>
          <p:cNvPr id="98309" name="Text Box 3"/>
          <p:cNvSpPr txBox="1">
            <a:spLocks noChangeArrowheads="1"/>
          </p:cNvSpPr>
          <p:nvPr/>
        </p:nvSpPr>
        <p:spPr bwMode="auto">
          <a:xfrm>
            <a:off x="323850" y="1196975"/>
            <a:ext cx="8640763" cy="5262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>
                <a:solidFill>
                  <a:srgbClr val="000000"/>
                </a:solidFill>
                <a:latin typeface="Consolas"/>
              </a:rPr>
              <a:t> </a:t>
            </a:r>
            <a:r>
              <a:rPr lang="nl-NL" sz="1800" dirty="0" err="1">
                <a:solidFill>
                  <a:srgbClr val="000000"/>
                </a:solidFill>
                <a:latin typeface="Consolas"/>
              </a:rPr>
              <a:t>main</a:t>
            </a:r>
            <a:r>
              <a:rPr lang="nl-NL" sz="1800" dirty="0">
                <a:solidFill>
                  <a:srgbClr val="000000"/>
                </a:solidFill>
                <a:latin typeface="Consolas"/>
              </a:rPr>
              <a:t>()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1800" dirty="0" smtClean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1800" b="1" dirty="0" smtClean="0">
                <a:solidFill>
                  <a:srgbClr val="000000"/>
                </a:solidFill>
                <a:latin typeface="Consolas"/>
              </a:rPr>
              <a:t>Rij&lt;</a:t>
            </a:r>
            <a:r>
              <a:rPr lang="nl-NL" sz="1800" b="1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b="1" dirty="0" smtClean="0">
                <a:solidFill>
                  <a:srgbClr val="000000"/>
                </a:solidFill>
                <a:latin typeface="Consolas"/>
              </a:rPr>
              <a:t>, 10&gt;</a:t>
            </a:r>
            <a:r>
              <a:rPr lang="nl-NL" sz="1800" dirty="0" smtClean="0">
                <a:solidFill>
                  <a:srgbClr val="000000"/>
                </a:solidFill>
                <a:latin typeface="Consolas"/>
              </a:rPr>
              <a:t> </a:t>
            </a:r>
            <a:r>
              <a:rPr lang="nl-NL" sz="1800" dirty="0" err="1" smtClean="0">
                <a:solidFill>
                  <a:srgbClr val="000000"/>
                </a:solidFill>
                <a:latin typeface="Consolas"/>
              </a:rPr>
              <a:t>kwad</a:t>
            </a:r>
            <a:r>
              <a:rPr lang="nl-NL" sz="1800" dirty="0" smtClean="0">
                <a:solidFill>
                  <a:srgbClr val="000000"/>
                </a:solidFill>
                <a:latin typeface="Consolas"/>
              </a:rPr>
              <a:t>;</a:t>
            </a:r>
            <a:endParaRPr lang="nl-NL" sz="1800" dirty="0">
              <a:solidFill>
                <a:srgbClr val="000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1800" dirty="0" smtClean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1800" dirty="0" err="1" smtClean="0">
                <a:solidFill>
                  <a:srgbClr val="0000FF"/>
                </a:solidFill>
                <a:latin typeface="Consolas"/>
              </a:rPr>
              <a:t>for</a:t>
            </a:r>
            <a:r>
              <a:rPr lang="nl-NL" sz="1800" dirty="0" smtClean="0">
                <a:solidFill>
                  <a:srgbClr val="000000"/>
                </a:solidFill>
                <a:latin typeface="Consolas"/>
              </a:rPr>
              <a:t> </a:t>
            </a:r>
            <a:r>
              <a:rPr lang="nl-NL" sz="1800" dirty="0">
                <a:solidFill>
                  <a:srgbClr val="000000"/>
                </a:solidFill>
                <a:latin typeface="Consolas"/>
              </a:rPr>
              <a:t>(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>
                <a:solidFill>
                  <a:srgbClr val="000000"/>
                </a:solidFill>
                <a:latin typeface="Consolas"/>
              </a:rPr>
              <a:t> </a:t>
            </a:r>
            <a:r>
              <a:rPr lang="nl-NL" sz="1800" dirty="0" smtClean="0">
                <a:solidFill>
                  <a:srgbClr val="000000"/>
                </a:solidFill>
                <a:latin typeface="Consolas"/>
              </a:rPr>
              <a:t>i = 0</a:t>
            </a:r>
            <a:r>
              <a:rPr lang="nl-NL" sz="1800" dirty="0">
                <a:solidFill>
                  <a:srgbClr val="000000"/>
                </a:solidFill>
                <a:latin typeface="Consolas"/>
              </a:rPr>
              <a:t>; </a:t>
            </a:r>
            <a:r>
              <a:rPr lang="nl-NL" sz="1800" dirty="0" smtClean="0">
                <a:solidFill>
                  <a:srgbClr val="000000"/>
                </a:solidFill>
                <a:latin typeface="Consolas"/>
              </a:rPr>
              <a:t>i &lt; </a:t>
            </a:r>
            <a:r>
              <a:rPr lang="nl-NL" sz="1800" dirty="0" err="1" smtClean="0">
                <a:solidFill>
                  <a:srgbClr val="000000"/>
                </a:solidFill>
                <a:latin typeface="Consolas"/>
              </a:rPr>
              <a:t>kwad.aantalPlaatsen</a:t>
            </a:r>
            <a:r>
              <a:rPr lang="nl-NL" sz="1800" dirty="0" smtClean="0">
                <a:solidFill>
                  <a:srgbClr val="000000"/>
                </a:solidFill>
                <a:latin typeface="Consolas"/>
              </a:rPr>
              <a:t>(); ++i)</a:t>
            </a:r>
            <a:endParaRPr lang="nl-NL" sz="1800" dirty="0">
              <a:solidFill>
                <a:srgbClr val="000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1800" dirty="0" smtClean="0">
                <a:solidFill>
                  <a:srgbClr val="000000"/>
                </a:solidFill>
                <a:latin typeface="Consolas"/>
              </a:rPr>
              <a:t>        </a:t>
            </a:r>
            <a:r>
              <a:rPr lang="nl-NL" sz="1800" dirty="0" err="1" smtClean="0">
                <a:solidFill>
                  <a:srgbClr val="000000"/>
                </a:solidFill>
                <a:latin typeface="Consolas"/>
              </a:rPr>
              <a:t>kwad.zetIn</a:t>
            </a:r>
            <a:r>
              <a:rPr lang="nl-NL" sz="1800" dirty="0" smtClean="0">
                <a:solidFill>
                  <a:srgbClr val="000000"/>
                </a:solidFill>
                <a:latin typeface="Consolas"/>
              </a:rPr>
              <a:t>(i, i * i);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1800" dirty="0" smtClean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1800" dirty="0" err="1" smtClean="0">
                <a:solidFill>
                  <a:srgbClr val="000000"/>
                </a:solidFill>
                <a:latin typeface="Consolas"/>
              </a:rPr>
              <a:t>cout</a:t>
            </a:r>
            <a:r>
              <a:rPr lang="nl-NL" sz="1800" dirty="0" smtClean="0">
                <a:solidFill>
                  <a:srgbClr val="000000"/>
                </a:solidFill>
                <a:latin typeface="Consolas"/>
              </a:rPr>
              <a:t> &lt;&lt; 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1800" dirty="0" err="1" smtClean="0">
                <a:solidFill>
                  <a:srgbClr val="A31515"/>
                </a:solidFill>
                <a:latin typeface="Consolas"/>
              </a:rPr>
              <a:t>kwad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 = "</a:t>
            </a:r>
            <a:r>
              <a:rPr lang="nl-NL" sz="1800" dirty="0" smtClean="0">
                <a:solidFill>
                  <a:srgbClr val="000000"/>
                </a:solidFill>
                <a:latin typeface="Consolas"/>
              </a:rPr>
              <a:t> &lt;&lt; </a:t>
            </a:r>
            <a:r>
              <a:rPr lang="nl-NL" sz="1800" dirty="0" err="1" smtClean="0">
                <a:solidFill>
                  <a:srgbClr val="000000"/>
                </a:solidFill>
                <a:latin typeface="Consolas"/>
              </a:rPr>
              <a:t>kwad</a:t>
            </a:r>
            <a:r>
              <a:rPr lang="nl-NL" sz="1800" dirty="0" smtClean="0">
                <a:solidFill>
                  <a:srgbClr val="000000"/>
                </a:solidFill>
                <a:latin typeface="Consolas"/>
              </a:rPr>
              <a:t> &lt;&lt; </a:t>
            </a:r>
            <a:r>
              <a:rPr lang="nl-NL" sz="1800" dirty="0" err="1" smtClean="0">
                <a:solidFill>
                  <a:srgbClr val="000000"/>
                </a:solidFill>
                <a:latin typeface="Consolas"/>
              </a:rPr>
              <a:t>endl</a:t>
            </a:r>
            <a:r>
              <a:rPr lang="nl-NL" sz="1800" dirty="0" smtClean="0">
                <a:solidFill>
                  <a:srgbClr val="000000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1800" dirty="0">
              <a:solidFill>
                <a:srgbClr val="000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1800" dirty="0" smtClean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1800" b="1" dirty="0" smtClean="0">
                <a:solidFill>
                  <a:srgbClr val="000000"/>
                </a:solidFill>
                <a:latin typeface="Consolas"/>
              </a:rPr>
              <a:t>Rij&lt;</a:t>
            </a:r>
            <a:r>
              <a:rPr lang="nl-NL" sz="1800" b="1" dirty="0" err="1" smtClean="0">
                <a:solidFill>
                  <a:srgbClr val="000000"/>
                </a:solidFill>
                <a:latin typeface="Consolas"/>
              </a:rPr>
              <a:t>char</a:t>
            </a:r>
            <a:r>
              <a:rPr lang="nl-NL" sz="1800" b="1" dirty="0" smtClean="0">
                <a:solidFill>
                  <a:srgbClr val="000000"/>
                </a:solidFill>
                <a:latin typeface="Consolas"/>
              </a:rPr>
              <a:t>, 26&gt;</a:t>
            </a:r>
            <a:r>
              <a:rPr lang="nl-NL" sz="1800" dirty="0" smtClean="0">
                <a:solidFill>
                  <a:srgbClr val="000000"/>
                </a:solidFill>
                <a:latin typeface="Consolas"/>
              </a:rPr>
              <a:t> alfabet;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1800" dirty="0" smtClean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1800" dirty="0" err="1" smtClean="0">
                <a:solidFill>
                  <a:srgbClr val="0000FF"/>
                </a:solidFill>
                <a:latin typeface="Consolas"/>
              </a:rPr>
              <a:t>for</a:t>
            </a:r>
            <a:r>
              <a:rPr lang="nl-NL" sz="1800" dirty="0" smtClean="0">
                <a:solidFill>
                  <a:srgbClr val="000000"/>
                </a:solidFill>
                <a:latin typeface="Consolas"/>
              </a:rPr>
              <a:t> </a:t>
            </a:r>
            <a:r>
              <a:rPr lang="nl-NL" sz="1800" dirty="0">
                <a:solidFill>
                  <a:srgbClr val="000000"/>
                </a:solidFill>
                <a:latin typeface="Consolas"/>
              </a:rPr>
              <a:t>(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>
                <a:solidFill>
                  <a:srgbClr val="000000"/>
                </a:solidFill>
                <a:latin typeface="Consolas"/>
              </a:rPr>
              <a:t> i = 0; i &lt; </a:t>
            </a:r>
            <a:r>
              <a:rPr lang="nl-NL" sz="1800" dirty="0" err="1" smtClean="0">
                <a:solidFill>
                  <a:srgbClr val="000000"/>
                </a:solidFill>
                <a:latin typeface="Consolas"/>
              </a:rPr>
              <a:t>alfabet.aantalPlaatsen</a:t>
            </a:r>
            <a:r>
              <a:rPr lang="nl-NL" sz="1800" dirty="0">
                <a:solidFill>
                  <a:srgbClr val="000000"/>
                </a:solidFill>
                <a:latin typeface="Consolas"/>
              </a:rPr>
              <a:t>(); ++i)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1800" dirty="0" smtClean="0">
                <a:solidFill>
                  <a:srgbClr val="000000"/>
                </a:solidFill>
                <a:latin typeface="Consolas"/>
              </a:rPr>
              <a:t>        </a:t>
            </a:r>
            <a:r>
              <a:rPr lang="nl-NL" sz="1800" dirty="0" err="1" smtClean="0">
                <a:solidFill>
                  <a:srgbClr val="000000"/>
                </a:solidFill>
                <a:latin typeface="Consolas"/>
              </a:rPr>
              <a:t>alfabet.zetIn</a:t>
            </a:r>
            <a:r>
              <a:rPr lang="nl-NL" sz="1800" dirty="0" smtClean="0">
                <a:solidFill>
                  <a:srgbClr val="000000"/>
                </a:solidFill>
                <a:latin typeface="Consolas"/>
              </a:rPr>
              <a:t>(i, 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'A'</a:t>
            </a:r>
            <a:r>
              <a:rPr lang="nl-NL" sz="1800" dirty="0" smtClean="0">
                <a:solidFill>
                  <a:srgbClr val="000000"/>
                </a:solidFill>
                <a:latin typeface="Consolas"/>
              </a:rPr>
              <a:t> + i);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1800" dirty="0">
              <a:solidFill>
                <a:srgbClr val="000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1800" dirty="0" smtClean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1800" dirty="0" err="1" smtClean="0">
                <a:solidFill>
                  <a:srgbClr val="000000"/>
                </a:solidFill>
                <a:latin typeface="Consolas"/>
              </a:rPr>
              <a:t>cout</a:t>
            </a:r>
            <a:r>
              <a:rPr lang="nl-NL" sz="1800" dirty="0" smtClean="0">
                <a:solidFill>
                  <a:srgbClr val="000000"/>
                </a:solidFill>
                <a:latin typeface="Consolas"/>
              </a:rPr>
              <a:t> &lt;&lt; 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"alfabet 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= 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1800" dirty="0" smtClean="0">
                <a:solidFill>
                  <a:srgbClr val="000000"/>
                </a:solidFill>
                <a:latin typeface="Consolas"/>
              </a:rPr>
              <a:t> &lt;&lt; alfabet &lt;&lt; </a:t>
            </a:r>
            <a:r>
              <a:rPr lang="nl-NL" sz="1800" dirty="0" err="1" smtClean="0">
                <a:solidFill>
                  <a:srgbClr val="000000"/>
                </a:solidFill>
                <a:latin typeface="Consolas"/>
              </a:rPr>
              <a:t>endl</a:t>
            </a:r>
            <a:r>
              <a:rPr lang="nl-NL" sz="1800" dirty="0" smtClean="0">
                <a:solidFill>
                  <a:srgbClr val="000000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1800" dirty="0" smtClean="0">
                <a:solidFill>
                  <a:srgbClr val="000000"/>
                </a:solidFill>
                <a:latin typeface="Consolas"/>
              </a:rPr>
              <a:t>    </a:t>
            </a:r>
            <a:r>
              <a:rPr lang="en-US" sz="1800" dirty="0" err="1" smtClean="0">
                <a:solidFill>
                  <a:srgbClr val="000000"/>
                </a:solidFill>
                <a:latin typeface="Consolas"/>
              </a:rPr>
              <a:t>cout</a:t>
            </a:r>
            <a:r>
              <a:rPr lang="en-US" sz="1800" dirty="0" smtClean="0">
                <a:solidFill>
                  <a:srgbClr val="000000"/>
                </a:solidFill>
                <a:latin typeface="Consolas"/>
              </a:rPr>
              <a:t> &lt;&lt; </a:t>
            </a:r>
            <a:r>
              <a:rPr lang="en-US" sz="1800" dirty="0" smtClean="0">
                <a:solidFill>
                  <a:srgbClr val="A31515"/>
                </a:solidFill>
                <a:latin typeface="Consolas"/>
              </a:rPr>
              <a:t>"de </a:t>
            </a:r>
            <a:r>
              <a:rPr lang="en-US" sz="1800" dirty="0" err="1" smtClean="0">
                <a:solidFill>
                  <a:srgbClr val="A31515"/>
                </a:solidFill>
                <a:latin typeface="Consolas"/>
              </a:rPr>
              <a:t>derde</a:t>
            </a:r>
            <a:r>
              <a:rPr lang="en-US" sz="1800" dirty="0" smtClean="0">
                <a:solidFill>
                  <a:srgbClr val="A31515"/>
                </a:solidFill>
                <a:latin typeface="Consolas"/>
              </a:rPr>
              <a:t> letter van </a:t>
            </a:r>
            <a:r>
              <a:rPr lang="en-US" sz="1800" dirty="0" err="1" smtClean="0">
                <a:solidFill>
                  <a:srgbClr val="A31515"/>
                </a:solidFill>
                <a:latin typeface="Consolas"/>
              </a:rPr>
              <a:t>alfabet</a:t>
            </a:r>
            <a:r>
              <a:rPr lang="en-US" sz="1800" dirty="0" smtClean="0">
                <a:solidFill>
                  <a:srgbClr val="A31515"/>
                </a:solidFill>
                <a:latin typeface="Consolas"/>
              </a:rPr>
              <a:t> is "</a:t>
            </a:r>
            <a:r>
              <a:rPr lang="en-US" sz="1800" dirty="0" smtClean="0">
                <a:solidFill>
                  <a:srgbClr val="000000"/>
                </a:solidFill>
                <a:latin typeface="Consolas"/>
              </a:rPr>
              <a:t> &lt;&lt; </a:t>
            </a:r>
            <a:r>
              <a:rPr lang="en-US" sz="1800" dirty="0" err="1" smtClean="0">
                <a:solidFill>
                  <a:srgbClr val="000000"/>
                </a:solidFill>
                <a:latin typeface="Consolas"/>
              </a:rPr>
              <a:t>alfabet.leesuit</a:t>
            </a:r>
            <a:r>
              <a:rPr lang="en-US" sz="1800" dirty="0" smtClean="0">
                <a:solidFill>
                  <a:srgbClr val="000000"/>
                </a:solidFill>
                <a:latin typeface="Consolas"/>
              </a:rPr>
              <a:t>(2)</a:t>
            </a:r>
          </a:p>
          <a:p>
            <a:pPr algn="r">
              <a:spcBef>
                <a:spcPct val="0"/>
              </a:spcBef>
              <a:buClrTx/>
              <a:buSzTx/>
              <a:buFontTx/>
              <a:buNone/>
            </a:pPr>
            <a:r>
              <a:rPr lang="en-US" sz="1800" dirty="0" smtClean="0">
                <a:solidFill>
                  <a:srgbClr val="000000"/>
                </a:solidFill>
                <a:latin typeface="Consolas"/>
              </a:rPr>
              <a:t> &lt;&lt; </a:t>
            </a:r>
            <a:r>
              <a:rPr lang="en-US" sz="1800" dirty="0" err="1" smtClean="0">
                <a:solidFill>
                  <a:srgbClr val="000000"/>
                </a:solidFill>
                <a:latin typeface="Consolas"/>
              </a:rPr>
              <a:t>endl</a:t>
            </a:r>
            <a:r>
              <a:rPr lang="en-US" sz="1800" dirty="0" smtClean="0">
                <a:solidFill>
                  <a:srgbClr val="000000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None/>
            </a:pPr>
            <a:r>
              <a:rPr lang="en-US" sz="1800" dirty="0" smtClean="0">
                <a:solidFill>
                  <a:srgbClr val="000000"/>
                </a:solidFill>
                <a:latin typeface="Consolas"/>
              </a:rPr>
              <a:t>    </a:t>
            </a:r>
            <a:r>
              <a:rPr lang="en-US" sz="1800" dirty="0" err="1" smtClean="0">
                <a:solidFill>
                  <a:srgbClr val="000000"/>
                </a:solidFill>
                <a:latin typeface="Consolas"/>
              </a:rPr>
              <a:t>cout</a:t>
            </a:r>
            <a:r>
              <a:rPr lang="en-US" sz="1800" dirty="0" smtClean="0">
                <a:solidFill>
                  <a:srgbClr val="000000"/>
                </a:solidFill>
                <a:latin typeface="Consolas"/>
              </a:rPr>
              <a:t> </a:t>
            </a:r>
            <a:r>
              <a:rPr lang="en-US" sz="1800" dirty="0">
                <a:solidFill>
                  <a:srgbClr val="000000"/>
                </a:solidFill>
                <a:latin typeface="Consolas"/>
              </a:rPr>
              <a:t>&lt;&lt; </a:t>
            </a:r>
            <a:r>
              <a:rPr lang="en-US" sz="1800" dirty="0">
                <a:solidFill>
                  <a:srgbClr val="A31515"/>
                </a:solidFill>
                <a:latin typeface="Consolas"/>
              </a:rPr>
              <a:t>"de </a:t>
            </a:r>
            <a:r>
              <a:rPr lang="en-US" sz="1800" dirty="0" err="1" smtClean="0">
                <a:solidFill>
                  <a:srgbClr val="A31515"/>
                </a:solidFill>
                <a:latin typeface="Consolas"/>
              </a:rPr>
              <a:t>honderste</a:t>
            </a:r>
            <a:r>
              <a:rPr lang="en-US" sz="1800" dirty="0" smtClean="0">
                <a:solidFill>
                  <a:srgbClr val="A31515"/>
                </a:solidFill>
                <a:latin typeface="Consolas"/>
              </a:rPr>
              <a:t> </a:t>
            </a:r>
            <a:r>
              <a:rPr lang="en-US" sz="1800" dirty="0">
                <a:solidFill>
                  <a:srgbClr val="A31515"/>
                </a:solidFill>
                <a:latin typeface="Consolas"/>
              </a:rPr>
              <a:t>letter van </a:t>
            </a:r>
            <a:r>
              <a:rPr lang="en-US" sz="1800" dirty="0" err="1" smtClean="0">
                <a:solidFill>
                  <a:srgbClr val="A31515"/>
                </a:solidFill>
                <a:latin typeface="Consolas"/>
              </a:rPr>
              <a:t>alfabet</a:t>
            </a:r>
            <a:r>
              <a:rPr lang="en-US" sz="1800" dirty="0" smtClean="0">
                <a:solidFill>
                  <a:srgbClr val="A31515"/>
                </a:solidFill>
                <a:latin typeface="Consolas"/>
              </a:rPr>
              <a:t> </a:t>
            </a:r>
            <a:r>
              <a:rPr lang="en-US" sz="1800" dirty="0">
                <a:solidFill>
                  <a:srgbClr val="A31515"/>
                </a:solidFill>
                <a:latin typeface="Consolas"/>
              </a:rPr>
              <a:t>is "</a:t>
            </a:r>
            <a:r>
              <a:rPr lang="en-US" sz="1800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US" sz="1800" dirty="0" smtClean="0">
                <a:solidFill>
                  <a:srgbClr val="000000"/>
                </a:solidFill>
                <a:latin typeface="Consolas"/>
              </a:rPr>
              <a:t>&lt;&lt;</a:t>
            </a:r>
          </a:p>
          <a:p>
            <a:pPr algn="r">
              <a:spcBef>
                <a:spcPct val="0"/>
              </a:spcBef>
              <a:buClrTx/>
              <a:buSzTx/>
              <a:buNone/>
            </a:pPr>
            <a:r>
              <a:rPr lang="en-US" sz="1800" dirty="0" smtClean="0">
                <a:solidFill>
                  <a:srgbClr val="000000"/>
                </a:solidFill>
                <a:latin typeface="Consolas"/>
              </a:rPr>
              <a:t> </a:t>
            </a:r>
            <a:r>
              <a:rPr lang="en-US" sz="1800" dirty="0" err="1" smtClean="0">
                <a:solidFill>
                  <a:srgbClr val="000000"/>
                </a:solidFill>
                <a:latin typeface="Consolas"/>
              </a:rPr>
              <a:t>alfabet.leesuit</a:t>
            </a:r>
            <a:r>
              <a:rPr lang="en-US" sz="1800" dirty="0" smtClean="0">
                <a:solidFill>
                  <a:srgbClr val="000000"/>
                </a:solidFill>
                <a:latin typeface="Consolas"/>
              </a:rPr>
              <a:t>(99) </a:t>
            </a:r>
            <a:r>
              <a:rPr lang="en-US" sz="1800" dirty="0">
                <a:solidFill>
                  <a:srgbClr val="000000"/>
                </a:solidFill>
                <a:latin typeface="Consolas"/>
              </a:rPr>
              <a:t>&lt;&lt; </a:t>
            </a:r>
            <a:r>
              <a:rPr lang="en-US" sz="1800" dirty="0" err="1">
                <a:solidFill>
                  <a:srgbClr val="000000"/>
                </a:solidFill>
                <a:latin typeface="Consolas"/>
              </a:rPr>
              <a:t>endl</a:t>
            </a:r>
            <a:r>
              <a:rPr lang="en-US" sz="1800" dirty="0">
                <a:solidFill>
                  <a:srgbClr val="000000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1800" dirty="0">
              <a:solidFill>
                <a:srgbClr val="000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1800" dirty="0" smtClean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1800" dirty="0" err="1" smtClean="0">
                <a:solidFill>
                  <a:srgbClr val="000000"/>
                </a:solidFill>
                <a:latin typeface="Consolas"/>
              </a:rPr>
              <a:t>cin.get</a:t>
            </a:r>
            <a:r>
              <a:rPr lang="nl-NL" sz="1800" dirty="0">
                <a:solidFill>
                  <a:srgbClr val="000000"/>
                </a:solidFill>
                <a:latin typeface="Consolas"/>
              </a:rPr>
              <a:t>();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1800" dirty="0" smtClean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return</a:t>
            </a:r>
            <a:r>
              <a:rPr lang="nl-NL" sz="1800" dirty="0" smtClean="0">
                <a:solidFill>
                  <a:srgbClr val="000000"/>
                </a:solidFill>
                <a:latin typeface="Consolas"/>
              </a:rPr>
              <a:t> </a:t>
            </a:r>
            <a:r>
              <a:rPr lang="nl-NL" sz="1800" dirty="0">
                <a:solidFill>
                  <a:srgbClr val="000000"/>
                </a:solidFill>
                <a:latin typeface="Consolas"/>
              </a:rPr>
              <a:t>0;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1800" dirty="0">
                <a:solidFill>
                  <a:srgbClr val="000000"/>
                </a:solidFill>
                <a:latin typeface="Consolas"/>
              </a:rPr>
              <a:t>}</a:t>
            </a:r>
          </a:p>
        </p:txBody>
      </p:sp>
      <p:sp>
        <p:nvSpPr>
          <p:cNvPr id="98306" name="Tijdelijke aanduiding voor dianumm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A5A1C6E4-2051-4FB6-AAC9-9E117D2F4FA1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101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pic>
        <p:nvPicPr>
          <p:cNvPr id="222211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1196976"/>
            <a:ext cx="1970140" cy="26396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2699792" y="5445224"/>
            <a:ext cx="5908336" cy="1231106"/>
          </a:xfrm>
          <a:prstGeom prst="rect">
            <a:avLst/>
          </a:prstGeom>
          <a:solidFill>
            <a:schemeClr val="tx1"/>
          </a:solidFill>
          <a:ln w="2857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1600" dirty="0" err="1">
                <a:solidFill>
                  <a:schemeClr val="bg1"/>
                </a:solidFill>
                <a:latin typeface="Lucida Console" pitchFamily="49" charset="0"/>
              </a:rPr>
              <a:t>kwad</a:t>
            </a:r>
            <a:r>
              <a:rPr lang="nl-NL" sz="1600" dirty="0">
                <a:solidFill>
                  <a:schemeClr val="bg1"/>
                </a:solidFill>
                <a:latin typeface="Lucida Console" pitchFamily="49" charset="0"/>
              </a:rPr>
              <a:t> = 0, 1, 4, 9, 16, 25, 36, 49, 64, 81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1600" dirty="0">
                <a:solidFill>
                  <a:schemeClr val="bg1"/>
                </a:solidFill>
                <a:latin typeface="Lucida Console" pitchFamily="49" charset="0"/>
              </a:rPr>
              <a:t>alfabet = A, B, C, D, E, F, G, H, I, J, K, L, M, N, O, P, Q, R, S, T, U, V, W, </a:t>
            </a:r>
            <a:r>
              <a:rPr lang="nl-NL" sz="1600" dirty="0" smtClean="0">
                <a:solidFill>
                  <a:schemeClr val="bg1"/>
                </a:solidFill>
                <a:latin typeface="Lucida Console" pitchFamily="49" charset="0"/>
              </a:rPr>
              <a:t>X, </a:t>
            </a:r>
            <a:r>
              <a:rPr lang="nl-NL" sz="1600" dirty="0">
                <a:solidFill>
                  <a:schemeClr val="bg1"/>
                </a:solidFill>
                <a:latin typeface="Lucida Console" pitchFamily="49" charset="0"/>
              </a:rPr>
              <a:t>Y, Z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1600" dirty="0">
                <a:solidFill>
                  <a:schemeClr val="bg1"/>
                </a:solidFill>
                <a:latin typeface="Lucida Console" pitchFamily="49" charset="0"/>
              </a:rPr>
              <a:t>de derde letter van alfabet is C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1600" dirty="0">
                <a:solidFill>
                  <a:schemeClr val="bg1"/>
                </a:solidFill>
                <a:latin typeface="Lucida Console" pitchFamily="49" charset="0"/>
              </a:rPr>
              <a:t>de </a:t>
            </a:r>
            <a:r>
              <a:rPr lang="nl-NL" sz="1600" dirty="0" err="1">
                <a:solidFill>
                  <a:schemeClr val="bg1"/>
                </a:solidFill>
                <a:latin typeface="Lucida Console" pitchFamily="49" charset="0"/>
              </a:rPr>
              <a:t>honderste</a:t>
            </a:r>
            <a:r>
              <a:rPr lang="nl-NL" sz="1600" dirty="0">
                <a:solidFill>
                  <a:schemeClr val="bg1"/>
                </a:solidFill>
                <a:latin typeface="Lucida Console" pitchFamily="49" charset="0"/>
              </a:rPr>
              <a:t> letter van alfabet is Z</a:t>
            </a:r>
          </a:p>
        </p:txBody>
      </p:sp>
    </p:spTree>
    <p:extLst>
      <p:ext uri="{BB962C8B-B14F-4D97-AF65-F5344CB8AC3E}">
        <p14:creationId xmlns:p14="http://schemas.microsoft.com/office/powerpoint/2010/main" val="2265421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</p:bld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ED22E72B-9B02-4994-BD6C-9A84D2771ACF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102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9933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sz="4400" dirty="0" smtClean="0"/>
              <a:t>Template class </a:t>
            </a:r>
            <a:r>
              <a:rPr lang="nl-NL" sz="4400" dirty="0" err="1" smtClean="0">
                <a:latin typeface="Consolas"/>
              </a:rPr>
              <a:t>std</a:t>
            </a:r>
            <a:r>
              <a:rPr lang="nl-NL" sz="4400" dirty="0" smtClean="0">
                <a:latin typeface="Consolas"/>
              </a:rPr>
              <a:t>::array</a:t>
            </a:r>
            <a:r>
              <a:rPr lang="nl-NL" sz="4400" dirty="0" smtClean="0"/>
              <a:t> </a:t>
            </a:r>
            <a:r>
              <a:rPr lang="nl-NL" sz="4400" dirty="0" smtClean="0">
                <a:solidFill>
                  <a:srgbClr val="FF0000"/>
                </a:solidFill>
              </a:rPr>
              <a:t>C++11</a:t>
            </a:r>
          </a:p>
        </p:txBody>
      </p:sp>
      <p:sp>
        <p:nvSpPr>
          <p:cNvPr id="9933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nl-NL" sz="2400" dirty="0" err="1" smtClean="0">
                <a:solidFill>
                  <a:schemeClr val="hlink"/>
                </a:solidFill>
                <a:latin typeface="Consolas"/>
              </a:rPr>
              <a:t>std</a:t>
            </a:r>
            <a:r>
              <a:rPr lang="nl-NL" sz="2400" dirty="0" smtClean="0">
                <a:solidFill>
                  <a:schemeClr val="hlink"/>
                </a:solidFill>
                <a:latin typeface="Consolas"/>
              </a:rPr>
              <a:t>::array&lt;T, N&gt;</a:t>
            </a:r>
            <a:r>
              <a:rPr lang="nl-NL" sz="2400" dirty="0" smtClean="0"/>
              <a:t> in C++ vervangt de C array.</a:t>
            </a:r>
          </a:p>
          <a:p>
            <a:pPr>
              <a:lnSpc>
                <a:spcPct val="90000"/>
              </a:lnSpc>
            </a:pPr>
            <a:r>
              <a:rPr lang="nl-NL" sz="2400" dirty="0"/>
              <a:t>Het aantal elementen </a:t>
            </a:r>
            <a:r>
              <a:rPr lang="nl-NL" sz="2400" dirty="0">
                <a:solidFill>
                  <a:srgbClr val="0000FF"/>
                </a:solidFill>
                <a:latin typeface="Consolas"/>
              </a:rPr>
              <a:t>N</a:t>
            </a:r>
            <a:r>
              <a:rPr lang="nl-NL" sz="2400" dirty="0"/>
              <a:t> ligt vast na het compileren.</a:t>
            </a:r>
          </a:p>
          <a:p>
            <a:pPr>
              <a:lnSpc>
                <a:spcPct val="90000"/>
              </a:lnSpc>
            </a:pPr>
            <a:r>
              <a:rPr lang="nl-NL" sz="2400" dirty="0" smtClean="0"/>
              <a:t>Elementen kunnen worden opgevraagd met </a:t>
            </a:r>
            <a:r>
              <a:rPr lang="nl-NL" sz="2400" dirty="0" smtClean="0">
                <a:solidFill>
                  <a:srgbClr val="0000FF"/>
                </a:solidFill>
                <a:latin typeface="Consolas"/>
              </a:rPr>
              <a:t>operator[]</a:t>
            </a:r>
            <a:r>
              <a:rPr lang="nl-NL" sz="2400" dirty="0" smtClean="0"/>
              <a:t>.</a:t>
            </a:r>
          </a:p>
          <a:p>
            <a:pPr>
              <a:lnSpc>
                <a:spcPct val="90000"/>
              </a:lnSpc>
            </a:pPr>
            <a:r>
              <a:rPr lang="nl-NL" sz="2400" dirty="0" smtClean="0"/>
              <a:t>Je kunt een </a:t>
            </a:r>
            <a:r>
              <a:rPr lang="nl-NL" sz="2400" dirty="0" err="1" smtClean="0">
                <a:latin typeface="Consolas"/>
              </a:rPr>
              <a:t>std</a:t>
            </a:r>
            <a:r>
              <a:rPr lang="nl-NL" sz="2400" dirty="0" smtClean="0">
                <a:latin typeface="Consolas"/>
              </a:rPr>
              <a:t>::array</a:t>
            </a:r>
            <a:r>
              <a:rPr lang="nl-NL" sz="2400" dirty="0" smtClean="0"/>
              <a:t> “gewoon” </a:t>
            </a:r>
            <a:r>
              <a:rPr lang="nl-NL" sz="2400" dirty="0" smtClean="0">
                <a:solidFill>
                  <a:srgbClr val="0000FF"/>
                </a:solidFill>
              </a:rPr>
              <a:t>vergelijken</a:t>
            </a:r>
            <a:r>
              <a:rPr lang="nl-NL" sz="2400" dirty="0" smtClean="0"/>
              <a:t>, </a:t>
            </a:r>
            <a:r>
              <a:rPr lang="nl-NL" sz="2400" dirty="0" smtClean="0">
                <a:solidFill>
                  <a:schemeClr val="hlink"/>
                </a:solidFill>
              </a:rPr>
              <a:t>toekennen</a:t>
            </a:r>
            <a:r>
              <a:rPr lang="nl-NL" sz="2400" dirty="0" smtClean="0"/>
              <a:t> en </a:t>
            </a:r>
            <a:r>
              <a:rPr lang="nl-NL" sz="2400" dirty="0" smtClean="0">
                <a:solidFill>
                  <a:schemeClr val="hlink"/>
                </a:solidFill>
              </a:rPr>
              <a:t>kopiëren</a:t>
            </a:r>
            <a:r>
              <a:rPr lang="nl-NL" sz="2400" dirty="0" smtClean="0"/>
              <a:t>.</a:t>
            </a:r>
          </a:p>
          <a:p>
            <a:pPr>
              <a:lnSpc>
                <a:spcPct val="90000"/>
              </a:lnSpc>
            </a:pPr>
            <a:r>
              <a:rPr lang="en-US" sz="2400" dirty="0" smtClean="0"/>
              <a:t>Je </a:t>
            </a:r>
            <a:r>
              <a:rPr lang="en-US" sz="2400" dirty="0" err="1" smtClean="0"/>
              <a:t>kunt</a:t>
            </a:r>
            <a:r>
              <a:rPr lang="en-US" sz="2400" dirty="0" smtClean="0"/>
              <a:t> </a:t>
            </a:r>
            <a:r>
              <a:rPr lang="en-US" sz="2400" dirty="0" err="1" smtClean="0"/>
              <a:t>een</a:t>
            </a:r>
            <a:r>
              <a:rPr lang="en-US" sz="2400" dirty="0" smtClean="0"/>
              <a:t> </a:t>
            </a:r>
            <a:r>
              <a:rPr lang="en-US" sz="2400" dirty="0" err="1" smtClean="0">
                <a:latin typeface="Consolas"/>
              </a:rPr>
              <a:t>std</a:t>
            </a:r>
            <a:r>
              <a:rPr lang="en-US" sz="2400" dirty="0" smtClean="0">
                <a:latin typeface="Consolas"/>
              </a:rPr>
              <a:t>::array</a:t>
            </a:r>
            <a:r>
              <a:rPr lang="en-US" sz="2400" dirty="0" smtClean="0"/>
              <a:t> element </a:t>
            </a:r>
            <a:r>
              <a:rPr lang="en-US" sz="2400" dirty="0" err="1" smtClean="0"/>
              <a:t>voor</a:t>
            </a:r>
            <a:r>
              <a:rPr lang="en-US" sz="2400" dirty="0" smtClean="0"/>
              <a:t> element </a:t>
            </a:r>
            <a:r>
              <a:rPr lang="en-US" sz="2400" dirty="0" err="1" smtClean="0"/>
              <a:t>doorlopen</a:t>
            </a:r>
            <a:r>
              <a:rPr lang="en-US" sz="2400" dirty="0" smtClean="0"/>
              <a:t> met </a:t>
            </a:r>
            <a:r>
              <a:rPr lang="en-US" sz="2400" dirty="0" err="1" smtClean="0"/>
              <a:t>een</a:t>
            </a:r>
            <a:r>
              <a:rPr lang="en-US" sz="2400" dirty="0" smtClean="0"/>
              <a:t> </a:t>
            </a:r>
            <a:r>
              <a:rPr lang="en-US" sz="2400" dirty="0" smtClean="0">
                <a:solidFill>
                  <a:srgbClr val="0000FF"/>
                </a:solidFill>
              </a:rPr>
              <a:t>range-based for</a:t>
            </a:r>
            <a:r>
              <a:rPr lang="en-US" sz="2400" dirty="0" smtClean="0"/>
              <a:t>.</a:t>
            </a:r>
            <a:endParaRPr lang="nl-NL" sz="2400" dirty="0" smtClean="0"/>
          </a:p>
          <a:p>
            <a:pPr>
              <a:lnSpc>
                <a:spcPct val="90000"/>
              </a:lnSpc>
            </a:pPr>
            <a:r>
              <a:rPr lang="nl-NL" sz="2400" dirty="0" err="1" smtClean="0">
                <a:latin typeface="Consolas"/>
              </a:rPr>
              <a:t>std</a:t>
            </a:r>
            <a:r>
              <a:rPr lang="nl-NL" sz="2400" dirty="0" smtClean="0">
                <a:latin typeface="Consolas"/>
              </a:rPr>
              <a:t>::array</a:t>
            </a:r>
            <a:r>
              <a:rPr lang="nl-NL" sz="2400" dirty="0" smtClean="0"/>
              <a:t> heeft </a:t>
            </a:r>
            <a:r>
              <a:rPr lang="nl-NL" sz="2400" dirty="0" smtClean="0">
                <a:solidFill>
                  <a:schemeClr val="hlink"/>
                </a:solidFill>
              </a:rPr>
              <a:t>memberfuncties</a:t>
            </a:r>
            <a:r>
              <a:rPr lang="nl-NL" sz="2400" dirty="0" smtClean="0"/>
              <a:t>:</a:t>
            </a:r>
          </a:p>
          <a:p>
            <a:pPr lvl="1">
              <a:lnSpc>
                <a:spcPct val="90000"/>
              </a:lnSpc>
            </a:pPr>
            <a:r>
              <a:rPr lang="nl-NL" dirty="0" err="1" smtClean="0">
                <a:solidFill>
                  <a:schemeClr val="hlink"/>
                </a:solidFill>
                <a:latin typeface="Consolas"/>
              </a:rPr>
              <a:t>size</a:t>
            </a:r>
            <a:r>
              <a:rPr lang="nl-NL" dirty="0" smtClean="0">
                <a:latin typeface="Consolas"/>
              </a:rPr>
              <a:t>()</a:t>
            </a:r>
            <a:r>
              <a:rPr lang="nl-NL" dirty="0" smtClean="0"/>
              <a:t> geeft het aantal elementen </a:t>
            </a:r>
            <a:br>
              <a:rPr lang="nl-NL" dirty="0" smtClean="0"/>
            </a:br>
            <a:r>
              <a:rPr lang="nl-NL" dirty="0" smtClean="0"/>
              <a:t>(type: </a:t>
            </a:r>
            <a:r>
              <a:rPr lang="nl-NL" dirty="0" err="1" smtClean="0">
                <a:latin typeface="Consolas"/>
              </a:rPr>
              <a:t>std</a:t>
            </a:r>
            <a:r>
              <a:rPr lang="nl-NL" dirty="0" smtClean="0">
                <a:latin typeface="Consolas"/>
              </a:rPr>
              <a:t>::array&lt;T, N&gt;::</a:t>
            </a:r>
            <a:r>
              <a:rPr lang="nl-NL" dirty="0" err="1" smtClean="0">
                <a:latin typeface="Consolas"/>
              </a:rPr>
              <a:t>size_type</a:t>
            </a:r>
            <a:r>
              <a:rPr lang="nl-NL" dirty="0" smtClean="0"/>
              <a:t>).</a:t>
            </a:r>
          </a:p>
          <a:p>
            <a:pPr lvl="1">
              <a:lnSpc>
                <a:spcPct val="90000"/>
              </a:lnSpc>
            </a:pPr>
            <a:r>
              <a:rPr lang="nl-NL" dirty="0" smtClean="0">
                <a:solidFill>
                  <a:schemeClr val="hlink"/>
                </a:solidFill>
                <a:latin typeface="Consolas"/>
              </a:rPr>
              <a:t>at</a:t>
            </a:r>
            <a:r>
              <a:rPr lang="nl-NL" dirty="0" smtClean="0">
                <a:latin typeface="Consolas"/>
              </a:rPr>
              <a:t>(</a:t>
            </a:r>
            <a:r>
              <a:rPr lang="nl-NL" i="1" dirty="0" smtClean="0">
                <a:latin typeface="Consolas"/>
              </a:rPr>
              <a:t>n</a:t>
            </a:r>
            <a:r>
              <a:rPr lang="nl-NL" dirty="0" smtClean="0">
                <a:latin typeface="Consolas"/>
              </a:rPr>
              <a:t>)</a:t>
            </a:r>
            <a:r>
              <a:rPr lang="nl-NL" dirty="0" smtClean="0"/>
              <a:t> geeft </a:t>
            </a:r>
            <a:r>
              <a:rPr lang="nl-NL" dirty="0" err="1" smtClean="0"/>
              <a:t>reference</a:t>
            </a:r>
            <a:r>
              <a:rPr lang="nl-NL" dirty="0" smtClean="0"/>
              <a:t> naar element </a:t>
            </a:r>
            <a:r>
              <a:rPr lang="nl-NL" i="1" dirty="0" smtClean="0">
                <a:latin typeface="Consolas"/>
              </a:rPr>
              <a:t>n</a:t>
            </a:r>
            <a:r>
              <a:rPr lang="nl-NL" dirty="0" smtClean="0"/>
              <a:t>. </a:t>
            </a:r>
            <a:br>
              <a:rPr lang="nl-NL" dirty="0" smtClean="0"/>
            </a:br>
            <a:r>
              <a:rPr lang="nl-NL" dirty="0" smtClean="0"/>
              <a:t>Geeft een fout (</a:t>
            </a:r>
            <a:r>
              <a:rPr lang="nl-NL" dirty="0" err="1" smtClean="0"/>
              <a:t>exception</a:t>
            </a:r>
            <a:r>
              <a:rPr lang="nl-NL" dirty="0" smtClean="0"/>
              <a:t>) als element </a:t>
            </a:r>
            <a:r>
              <a:rPr lang="nl-NL" i="1" dirty="0" smtClean="0">
                <a:latin typeface="Consolas"/>
              </a:rPr>
              <a:t>n</a:t>
            </a:r>
            <a:r>
              <a:rPr lang="nl-NL" dirty="0" smtClean="0"/>
              <a:t> niet bestaat.</a:t>
            </a:r>
          </a:p>
          <a:p>
            <a:pPr marL="0" indent="0">
              <a:lnSpc>
                <a:spcPct val="90000"/>
              </a:lnSpc>
              <a:buNone/>
            </a:pPr>
            <a:endParaRPr lang="nl-NL" sz="2400" dirty="0" smtClean="0"/>
          </a:p>
          <a:p>
            <a:pPr>
              <a:lnSpc>
                <a:spcPct val="90000"/>
              </a:lnSpc>
            </a:pPr>
            <a:endParaRPr lang="nl-NL" sz="2400" dirty="0" smtClean="0"/>
          </a:p>
        </p:txBody>
      </p:sp>
    </p:spTree>
    <p:extLst>
      <p:ext uri="{BB962C8B-B14F-4D97-AF65-F5344CB8AC3E}">
        <p14:creationId xmlns:p14="http://schemas.microsoft.com/office/powerpoint/2010/main" val="551164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4400" dirty="0"/>
              <a:t>Template class </a:t>
            </a:r>
            <a:r>
              <a:rPr lang="nl-NL" sz="4400" dirty="0" err="1">
                <a:latin typeface="Consolas"/>
              </a:rPr>
              <a:t>std</a:t>
            </a:r>
            <a:r>
              <a:rPr lang="nl-NL" sz="4400" dirty="0">
                <a:latin typeface="Consolas"/>
              </a:rPr>
              <a:t>::array</a:t>
            </a:r>
            <a:r>
              <a:rPr lang="nl-NL" sz="4400" dirty="0"/>
              <a:t> </a:t>
            </a:r>
            <a:r>
              <a:rPr lang="nl-NL" sz="4400" dirty="0">
                <a:solidFill>
                  <a:srgbClr val="FF0000"/>
                </a:solidFill>
              </a:rPr>
              <a:t>C++11</a:t>
            </a:r>
            <a:endParaRPr lang="nl-NL" sz="4400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2A42F0C-68A5-4EB1-91AA-70DE4C54FB1B}" type="slidenum">
              <a:rPr lang="en-US" smtClean="0"/>
              <a:pPr>
                <a:defRPr/>
              </a:pPr>
              <a:t>103</a:t>
            </a:fld>
            <a:endParaRPr lang="en-US"/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323850" y="1196975"/>
            <a:ext cx="8820150" cy="4924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&lt;</a:t>
            </a:r>
            <a:r>
              <a:rPr lang="nl-NL" sz="2000" dirty="0" err="1">
                <a:solidFill>
                  <a:srgbClr val="A31515"/>
                </a:solidFill>
                <a:latin typeface="Consolas"/>
              </a:rPr>
              <a:t>iostream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&gt;</a:t>
            </a:r>
            <a:endParaRPr lang="nl-NL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&lt;</a:t>
            </a:r>
            <a:r>
              <a:rPr lang="nl-NL" sz="2000" b="1" dirty="0">
                <a:solidFill>
                  <a:srgbClr val="A31515"/>
                </a:solidFill>
                <a:latin typeface="Consolas"/>
              </a:rPr>
              <a:t>array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&gt;</a:t>
            </a:r>
            <a:endParaRPr lang="nl-NL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2000" dirty="0" err="1">
                <a:solidFill>
                  <a:srgbClr val="0000FF"/>
                </a:solidFill>
                <a:latin typeface="Consolas"/>
              </a:rPr>
              <a:t>using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namespace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std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;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main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() {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2000" dirty="0">
                <a:solidFill>
                  <a:srgbClr val="008000"/>
                </a:solidFill>
                <a:latin typeface="Consolas"/>
              </a:rPr>
              <a:t>// definieer array van 15 integers</a:t>
            </a:r>
            <a:endParaRPr lang="nl-NL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2000" b="1" dirty="0">
                <a:solidFill>
                  <a:srgbClr val="0000FF"/>
                </a:solidFill>
                <a:latin typeface="Consolas"/>
              </a:rPr>
              <a:t>array</a:t>
            </a:r>
            <a:r>
              <a:rPr lang="nl-NL" sz="2000" b="1" dirty="0">
                <a:solidFill>
                  <a:prstClr val="black"/>
                </a:solidFill>
                <a:latin typeface="Consolas"/>
              </a:rPr>
              <a:t>&lt;</a:t>
            </a:r>
            <a:r>
              <a:rPr lang="nl-NL" sz="2000" b="1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b="1" dirty="0">
                <a:solidFill>
                  <a:prstClr val="black"/>
                </a:solidFill>
                <a:latin typeface="Consolas"/>
              </a:rPr>
              <a:t>, 15&gt;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a;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2000" dirty="0">
                <a:solidFill>
                  <a:srgbClr val="008000"/>
                </a:solidFill>
                <a:latin typeface="Consolas"/>
              </a:rPr>
              <a:t>// vul met kwadraten</a:t>
            </a:r>
            <a:endParaRPr lang="nl-NL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    </a:t>
            </a:r>
            <a:r>
              <a:rPr lang="nl-NL" sz="2000" dirty="0" err="1" smtClean="0">
                <a:solidFill>
                  <a:srgbClr val="0000FF"/>
                </a:solidFill>
                <a:latin typeface="Consolas"/>
              </a:rPr>
              <a:t>for</a:t>
            </a:r>
            <a:r>
              <a:rPr lang="nl-NL" sz="20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(</a:t>
            </a:r>
            <a:r>
              <a:rPr lang="nl-NL" sz="2000" b="1" dirty="0">
                <a:solidFill>
                  <a:srgbClr val="0000FF"/>
                </a:solidFill>
                <a:latin typeface="Consolas"/>
              </a:rPr>
              <a:t>array</a:t>
            </a:r>
            <a:r>
              <a:rPr lang="nl-NL" sz="2000" b="1" dirty="0">
                <a:solidFill>
                  <a:prstClr val="black"/>
                </a:solidFill>
                <a:latin typeface="Consolas"/>
              </a:rPr>
              <a:t>&lt;</a:t>
            </a:r>
            <a:r>
              <a:rPr lang="nl-NL" sz="2000" b="1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b="1" dirty="0">
                <a:solidFill>
                  <a:prstClr val="black"/>
                </a:solidFill>
                <a:latin typeface="Consolas"/>
              </a:rPr>
              <a:t>, 15&gt;::</a:t>
            </a:r>
            <a:r>
              <a:rPr lang="nl-NL" sz="2000" b="1" dirty="0" err="1">
                <a:solidFill>
                  <a:prstClr val="black"/>
                </a:solidFill>
                <a:latin typeface="Consolas"/>
              </a:rPr>
              <a:t>size_type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 smtClean="0">
                <a:solidFill>
                  <a:prstClr val="black"/>
                </a:solidFill>
                <a:latin typeface="Consolas"/>
              </a:rPr>
              <a:t>i = 0; 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i &lt; 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a.</a:t>
            </a:r>
            <a:r>
              <a:rPr lang="nl-NL" sz="2000" b="1" dirty="0" err="1">
                <a:solidFill>
                  <a:prstClr val="black"/>
                </a:solidFill>
                <a:latin typeface="Consolas"/>
              </a:rPr>
              <a:t>size</a:t>
            </a:r>
            <a:r>
              <a:rPr lang="nl-NL" sz="2000" b="1" dirty="0">
                <a:solidFill>
                  <a:prstClr val="black"/>
                </a:solidFill>
                <a:latin typeface="Consolas"/>
              </a:rPr>
              <a:t>()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; ++i) {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    a</a:t>
            </a:r>
            <a:r>
              <a:rPr lang="nl-NL" sz="2000" b="1" dirty="0">
                <a:solidFill>
                  <a:prstClr val="black"/>
                </a:solidFill>
                <a:latin typeface="Consolas"/>
              </a:rPr>
              <a:t>[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i</a:t>
            </a:r>
            <a:r>
              <a:rPr lang="nl-NL" sz="2000" b="1" dirty="0">
                <a:solidFill>
                  <a:prstClr val="black"/>
                </a:solidFill>
                <a:latin typeface="Consolas"/>
              </a:rPr>
              <a:t>]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= i * i;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}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2000" dirty="0">
                <a:solidFill>
                  <a:srgbClr val="008000"/>
                </a:solidFill>
                <a:latin typeface="Consolas"/>
              </a:rPr>
              <a:t>// druk af</a:t>
            </a:r>
            <a:endParaRPr lang="nl-NL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for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(</a:t>
            </a:r>
            <a:r>
              <a:rPr lang="nl-NL" sz="2000" b="1" dirty="0">
                <a:solidFill>
                  <a:srgbClr val="0000FF"/>
                </a:solidFill>
                <a:latin typeface="Consolas"/>
              </a:rPr>
              <a:t>array</a:t>
            </a:r>
            <a:r>
              <a:rPr lang="nl-NL" sz="2000" b="1" dirty="0">
                <a:solidFill>
                  <a:prstClr val="black"/>
                </a:solidFill>
                <a:latin typeface="Consolas"/>
              </a:rPr>
              <a:t>&lt;</a:t>
            </a:r>
            <a:r>
              <a:rPr lang="nl-NL" sz="2000" b="1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b="1" dirty="0">
                <a:solidFill>
                  <a:prstClr val="black"/>
                </a:solidFill>
                <a:latin typeface="Consolas"/>
              </a:rPr>
              <a:t>, 15&gt;::</a:t>
            </a:r>
            <a:r>
              <a:rPr lang="nl-NL" sz="2000" b="1" dirty="0" err="1">
                <a:solidFill>
                  <a:prstClr val="black"/>
                </a:solidFill>
                <a:latin typeface="Consolas"/>
              </a:rPr>
              <a:t>size_type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 smtClean="0">
                <a:solidFill>
                  <a:prstClr val="black"/>
                </a:solidFill>
                <a:latin typeface="Consolas"/>
              </a:rPr>
              <a:t>i = 0; 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i &lt; 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a.</a:t>
            </a:r>
            <a:r>
              <a:rPr lang="nl-NL" sz="2000" b="1" dirty="0" err="1">
                <a:solidFill>
                  <a:prstClr val="black"/>
                </a:solidFill>
                <a:latin typeface="Consolas"/>
              </a:rPr>
              <a:t>size</a:t>
            </a:r>
            <a:r>
              <a:rPr lang="nl-NL" sz="2000" b="1" dirty="0">
                <a:solidFill>
                  <a:prstClr val="black"/>
                </a:solidFill>
                <a:latin typeface="Consolas"/>
              </a:rPr>
              <a:t>()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; ++i) {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    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cout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&lt;&lt; a</a:t>
            </a:r>
            <a:r>
              <a:rPr lang="nl-NL" sz="2000" b="1" dirty="0">
                <a:solidFill>
                  <a:prstClr val="black"/>
                </a:solidFill>
                <a:latin typeface="Consolas"/>
              </a:rPr>
              <a:t>[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i</a:t>
            </a:r>
            <a:r>
              <a:rPr lang="nl-NL" sz="2000" b="1" dirty="0">
                <a:solidFill>
                  <a:prstClr val="black"/>
                </a:solidFill>
                <a:latin typeface="Consolas"/>
              </a:rPr>
              <a:t>]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&lt;&lt; 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" "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;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}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cout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&lt;&lt; 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endl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;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2000" dirty="0">
                <a:solidFill>
                  <a:srgbClr val="008000"/>
                </a:solidFill>
                <a:latin typeface="Consolas"/>
              </a:rPr>
              <a:t>// ...</a:t>
            </a:r>
          </a:p>
        </p:txBody>
      </p:sp>
    </p:spTree>
    <p:extLst>
      <p:ext uri="{BB962C8B-B14F-4D97-AF65-F5344CB8AC3E}">
        <p14:creationId xmlns:p14="http://schemas.microsoft.com/office/powerpoint/2010/main" val="1190639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4400" dirty="0"/>
              <a:t>Template class </a:t>
            </a:r>
            <a:r>
              <a:rPr lang="nl-NL" sz="4400" dirty="0" err="1">
                <a:latin typeface="Consolas"/>
              </a:rPr>
              <a:t>std</a:t>
            </a:r>
            <a:r>
              <a:rPr lang="nl-NL" sz="4400" dirty="0">
                <a:latin typeface="Consolas"/>
              </a:rPr>
              <a:t>::array</a:t>
            </a:r>
            <a:r>
              <a:rPr lang="nl-NL" sz="4400" dirty="0"/>
              <a:t> </a:t>
            </a:r>
            <a:r>
              <a:rPr lang="nl-NL" sz="4400" dirty="0">
                <a:solidFill>
                  <a:srgbClr val="FF0000"/>
                </a:solidFill>
              </a:rPr>
              <a:t>C++11</a:t>
            </a:r>
            <a:endParaRPr lang="nl-NL" sz="4400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2A42F0C-68A5-4EB1-91AA-70DE4C54FB1B}" type="slidenum">
              <a:rPr lang="en-US" smtClean="0"/>
              <a:pPr>
                <a:defRPr/>
              </a:pPr>
              <a:t>104</a:t>
            </a:fld>
            <a:endParaRPr lang="en-US"/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323850" y="1196752"/>
            <a:ext cx="8640763" cy="49859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&lt;</a:t>
            </a:r>
            <a:r>
              <a:rPr lang="nl-NL" sz="2000" dirty="0" err="1">
                <a:solidFill>
                  <a:srgbClr val="A31515"/>
                </a:solidFill>
                <a:latin typeface="Consolas"/>
              </a:rPr>
              <a:t>iostream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&gt;</a:t>
            </a:r>
            <a:endParaRPr lang="nl-NL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&lt;array&gt;</a:t>
            </a:r>
            <a:endParaRPr lang="nl-NL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2000" dirty="0" err="1">
                <a:solidFill>
                  <a:srgbClr val="0000FF"/>
                </a:solidFill>
                <a:latin typeface="Consolas"/>
              </a:rPr>
              <a:t>using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namespace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std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;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main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() {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2000" dirty="0">
                <a:solidFill>
                  <a:srgbClr val="008000"/>
                </a:solidFill>
                <a:latin typeface="Consolas"/>
              </a:rPr>
              <a:t>// definieer array van 15 integers</a:t>
            </a:r>
            <a:endParaRPr lang="nl-NL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array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&lt;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, 15&gt; a;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2000" dirty="0">
                <a:solidFill>
                  <a:srgbClr val="008000"/>
                </a:solidFill>
                <a:latin typeface="Consolas"/>
              </a:rPr>
              <a:t>// vul met kwadraten</a:t>
            </a:r>
            <a:endParaRPr lang="nl-NL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    </a:t>
            </a:r>
            <a:r>
              <a:rPr lang="nl-NL" sz="2000" dirty="0" err="1" smtClean="0">
                <a:solidFill>
                  <a:srgbClr val="0000FF"/>
                </a:solidFill>
                <a:latin typeface="Consolas"/>
              </a:rPr>
              <a:t>for</a:t>
            </a:r>
            <a:r>
              <a:rPr lang="nl-NL" sz="2000" dirty="0" smtClean="0">
                <a:solidFill>
                  <a:prstClr val="black"/>
                </a:solidFill>
                <a:latin typeface="Consolas"/>
              </a:rPr>
              <a:t> (</a:t>
            </a:r>
            <a:r>
              <a:rPr lang="nl-NL" sz="2000" b="1" dirty="0" err="1">
                <a:solidFill>
                  <a:srgbClr val="0000FF"/>
                </a:solidFill>
                <a:latin typeface="Consolas"/>
              </a:rPr>
              <a:t>decltype</a:t>
            </a:r>
            <a:r>
              <a:rPr lang="nl-NL" sz="2000" b="1" dirty="0">
                <a:solidFill>
                  <a:prstClr val="black"/>
                </a:solidFill>
                <a:latin typeface="Consolas"/>
              </a:rPr>
              <a:t>(</a:t>
            </a:r>
            <a:r>
              <a:rPr lang="nl-NL" sz="2000" b="1" dirty="0" err="1">
                <a:solidFill>
                  <a:prstClr val="black"/>
                </a:solidFill>
                <a:latin typeface="Consolas"/>
              </a:rPr>
              <a:t>a.size</a:t>
            </a:r>
            <a:r>
              <a:rPr lang="nl-NL" sz="2000" b="1" dirty="0" smtClean="0">
                <a:solidFill>
                  <a:prstClr val="black"/>
                </a:solidFill>
                <a:latin typeface="Consolas"/>
              </a:rPr>
              <a:t>())</a:t>
            </a:r>
            <a:r>
              <a:rPr lang="nl-NL" sz="2000" dirty="0" smtClean="0">
                <a:solidFill>
                  <a:prstClr val="black"/>
                </a:solidFill>
                <a:latin typeface="Consolas"/>
              </a:rPr>
              <a:t> i = 0; i &lt; </a:t>
            </a:r>
            <a:r>
              <a:rPr lang="nl-NL" sz="2000" dirty="0" err="1" smtClean="0">
                <a:solidFill>
                  <a:prstClr val="black"/>
                </a:solidFill>
                <a:latin typeface="Consolas"/>
              </a:rPr>
              <a:t>a.size</a:t>
            </a:r>
            <a:r>
              <a:rPr lang="nl-NL" sz="2000" dirty="0" smtClean="0">
                <a:solidFill>
                  <a:prstClr val="black"/>
                </a:solidFill>
                <a:latin typeface="Consolas"/>
              </a:rPr>
              <a:t>(); ++i) {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 smtClean="0">
                <a:solidFill>
                  <a:prstClr val="black"/>
                </a:solidFill>
                <a:latin typeface="Consolas"/>
              </a:rPr>
              <a:t>        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a[i] = i * i;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}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2000" dirty="0">
                <a:solidFill>
                  <a:srgbClr val="008000"/>
                </a:solidFill>
                <a:latin typeface="Consolas"/>
              </a:rPr>
              <a:t>// druk af</a:t>
            </a:r>
            <a:endParaRPr lang="nl-NL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for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 smtClean="0">
                <a:solidFill>
                  <a:prstClr val="black"/>
                </a:solidFill>
                <a:latin typeface="Consolas"/>
              </a:rPr>
              <a:t>(</a:t>
            </a:r>
            <a:r>
              <a:rPr lang="nl-NL" sz="2000" b="1" dirty="0" err="1">
                <a:solidFill>
                  <a:srgbClr val="0000FF"/>
                </a:solidFill>
                <a:latin typeface="Consolas"/>
              </a:rPr>
              <a:t>decltype</a:t>
            </a:r>
            <a:r>
              <a:rPr lang="nl-NL" sz="2000" b="1" dirty="0">
                <a:solidFill>
                  <a:prstClr val="black"/>
                </a:solidFill>
                <a:latin typeface="Consolas"/>
              </a:rPr>
              <a:t>(</a:t>
            </a:r>
            <a:r>
              <a:rPr lang="nl-NL" sz="2000" b="1" dirty="0" err="1">
                <a:solidFill>
                  <a:prstClr val="black"/>
                </a:solidFill>
                <a:latin typeface="Consolas"/>
              </a:rPr>
              <a:t>a.size</a:t>
            </a:r>
            <a:r>
              <a:rPr lang="nl-NL" sz="2000" b="1" dirty="0" smtClean="0">
                <a:solidFill>
                  <a:prstClr val="black"/>
                </a:solidFill>
                <a:latin typeface="Consolas"/>
              </a:rPr>
              <a:t>())</a:t>
            </a:r>
            <a:r>
              <a:rPr lang="nl-NL" sz="2000" dirty="0" smtClean="0">
                <a:solidFill>
                  <a:prstClr val="black"/>
                </a:solidFill>
                <a:latin typeface="Consolas"/>
              </a:rPr>
              <a:t> i = 0; 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i &lt; 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a.size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(); ++i) {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    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cout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&lt;&lt; a[i] &lt;&lt; 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" "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;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}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cout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&lt;&lt; 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endl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;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2000" dirty="0">
                <a:solidFill>
                  <a:srgbClr val="008000"/>
                </a:solidFill>
                <a:latin typeface="Consolas"/>
              </a:rPr>
              <a:t>// ...</a:t>
            </a:r>
          </a:p>
        </p:txBody>
      </p:sp>
      <p:sp>
        <p:nvSpPr>
          <p:cNvPr id="6" name="Rounded Rectangular Callout 1"/>
          <p:cNvSpPr/>
          <p:nvPr/>
        </p:nvSpPr>
        <p:spPr bwMode="auto">
          <a:xfrm>
            <a:off x="4788471" y="1196752"/>
            <a:ext cx="4176142" cy="1296144"/>
          </a:xfrm>
          <a:prstGeom prst="wedgeRoundRectCallout">
            <a:avLst>
              <a:gd name="adj1" fmla="val -70294"/>
              <a:gd name="adj2" fmla="val 115538"/>
              <a:gd name="adj3" fmla="val 16667"/>
            </a:avLst>
          </a:prstGeom>
          <a:solidFill>
            <a:srgbClr val="FFFF00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R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None/>
              <a:tabLst/>
            </a:pPr>
            <a:r>
              <a:rPr kumimoji="1" lang="en-US" sz="2400" b="1" i="0" u="none" strike="noStrike" cap="none" normalizeH="0" baseline="0" dirty="0" err="1" smtClean="0">
                <a:ln>
                  <a:noFill/>
                </a:ln>
                <a:solidFill>
                  <a:schemeClr val="hlink"/>
                </a:solidFill>
                <a:effectLst/>
                <a:latin typeface="+mn-lt"/>
              </a:rPr>
              <a:t>decltype</a:t>
            </a:r>
            <a:r>
              <a:rPr kumimoji="1" lang="en-US" sz="2400" b="0" i="0" u="none" strike="noStrike" cap="none" normalizeH="0" dirty="0" smtClean="0">
                <a:ln>
                  <a:noFill/>
                </a:ln>
                <a:solidFill>
                  <a:schemeClr val="hlink"/>
                </a:solidFill>
                <a:effectLst/>
                <a:latin typeface="+mn-lt"/>
              </a:rPr>
              <a:t> </a:t>
            </a:r>
            <a:r>
              <a:rPr kumimoji="1" lang="en-US" sz="2400" b="0" i="0" u="none" strike="noStrike" cap="none" normalizeH="0" dirty="0" err="1" smtClean="0">
                <a:ln>
                  <a:noFill/>
                </a:ln>
                <a:solidFill>
                  <a:schemeClr val="hlink"/>
                </a:solidFill>
                <a:effectLst/>
                <a:latin typeface="+mn-lt"/>
              </a:rPr>
              <a:t>geeft</a:t>
            </a:r>
            <a:r>
              <a:rPr kumimoji="1" lang="en-US" sz="2400" b="0" i="0" u="none" strike="noStrike" cap="none" normalizeH="0" dirty="0" smtClean="0">
                <a:ln>
                  <a:noFill/>
                </a:ln>
                <a:solidFill>
                  <a:schemeClr val="hlink"/>
                </a:solidFill>
                <a:effectLst/>
                <a:latin typeface="+mn-lt"/>
              </a:rPr>
              <a:t> het type van </a:t>
            </a:r>
            <a:r>
              <a:rPr kumimoji="1" lang="en-US" sz="2400" b="0" i="0" u="none" strike="noStrike" cap="none" normalizeH="0" dirty="0" err="1" smtClean="0">
                <a:ln>
                  <a:noFill/>
                </a:ln>
                <a:solidFill>
                  <a:schemeClr val="hlink"/>
                </a:solidFill>
                <a:effectLst/>
                <a:latin typeface="+mn-lt"/>
              </a:rPr>
              <a:t>een</a:t>
            </a:r>
            <a:r>
              <a:rPr kumimoji="1" lang="en-US" sz="2400" b="0" i="0" u="none" strike="noStrike" cap="none" normalizeH="0" dirty="0" smtClean="0">
                <a:ln>
                  <a:noFill/>
                </a:ln>
                <a:solidFill>
                  <a:schemeClr val="hlink"/>
                </a:solidFill>
                <a:effectLst/>
                <a:latin typeface="+mn-lt"/>
              </a:rPr>
              <a:t> </a:t>
            </a:r>
            <a:r>
              <a:rPr kumimoji="1" lang="en-US" sz="2400" b="0" i="0" u="none" strike="noStrike" cap="none" normalizeH="0" dirty="0" err="1" smtClean="0">
                <a:ln>
                  <a:noFill/>
                </a:ln>
                <a:solidFill>
                  <a:schemeClr val="hlink"/>
                </a:solidFill>
                <a:effectLst/>
                <a:latin typeface="+mn-lt"/>
              </a:rPr>
              <a:t>expressie</a:t>
            </a:r>
            <a:endParaRPr kumimoji="1" lang="en-US" sz="2400" b="0" i="0" u="none" strike="noStrike" cap="none" normalizeH="0" dirty="0" smtClean="0">
              <a:ln>
                <a:noFill/>
              </a:ln>
              <a:solidFill>
                <a:schemeClr val="hlink"/>
              </a:solidFill>
              <a:effectLst/>
              <a:latin typeface="+mn-lt"/>
            </a:endParaRPr>
          </a:p>
          <a:p>
            <a:pPr marR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None/>
              <a:tabLst/>
            </a:pPr>
            <a:r>
              <a:rPr lang="en-US" sz="2400" baseline="0" dirty="0" err="1" smtClean="0">
                <a:latin typeface="+mn-lt"/>
              </a:rPr>
              <a:t>Waarom</a:t>
            </a:r>
            <a:r>
              <a:rPr lang="en-US" sz="2400" baseline="0" dirty="0" smtClean="0">
                <a:latin typeface="+mn-lt"/>
              </a:rPr>
              <a:t> </a:t>
            </a:r>
            <a:r>
              <a:rPr lang="en-US" sz="2400" baseline="0" dirty="0" err="1" smtClean="0">
                <a:latin typeface="+mn-lt"/>
              </a:rPr>
              <a:t>werkt</a:t>
            </a:r>
            <a:r>
              <a:rPr lang="en-US" sz="2400" baseline="0" dirty="0" smtClean="0">
                <a:latin typeface="+mn-lt"/>
              </a:rPr>
              <a:t> </a:t>
            </a:r>
            <a:r>
              <a:rPr lang="en-US" sz="2400" b="1" baseline="0" dirty="0" smtClean="0">
                <a:latin typeface="+mn-lt"/>
              </a:rPr>
              <a:t>auto</a:t>
            </a:r>
            <a:r>
              <a:rPr lang="en-US" sz="2400" baseline="0" dirty="0" smtClean="0">
                <a:latin typeface="+mn-lt"/>
              </a:rPr>
              <a:t> </a:t>
            </a:r>
            <a:r>
              <a:rPr lang="en-US" sz="2400" baseline="0" dirty="0" err="1" smtClean="0">
                <a:latin typeface="+mn-lt"/>
              </a:rPr>
              <a:t>hier</a:t>
            </a:r>
            <a:r>
              <a:rPr lang="en-US" sz="2400" dirty="0" smtClean="0">
                <a:latin typeface="+mn-lt"/>
              </a:rPr>
              <a:t> </a:t>
            </a:r>
            <a:r>
              <a:rPr lang="en-US" sz="2400" b="1" dirty="0" err="1" smtClean="0">
                <a:solidFill>
                  <a:schemeClr val="tx2"/>
                </a:solidFill>
                <a:latin typeface="+mn-lt"/>
              </a:rPr>
              <a:t>niet</a:t>
            </a:r>
            <a:r>
              <a:rPr lang="en-US" sz="2400" dirty="0" smtClean="0">
                <a:latin typeface="+mn-lt"/>
              </a:rPr>
              <a:t>?</a:t>
            </a:r>
            <a:endParaRPr kumimoji="1" lang="en-US" sz="2400" b="0" i="0" u="none" strike="noStrike" cap="none" normalizeH="0" baseline="0" dirty="0" smtClean="0">
              <a:ln>
                <a:noFill/>
              </a:ln>
              <a:solidFill>
                <a:schemeClr val="hlink"/>
              </a:solidFill>
              <a:effectLst/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74231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4400" dirty="0"/>
              <a:t>Template class </a:t>
            </a:r>
            <a:r>
              <a:rPr lang="nl-NL" sz="4400" dirty="0" err="1">
                <a:latin typeface="Consolas"/>
              </a:rPr>
              <a:t>std</a:t>
            </a:r>
            <a:r>
              <a:rPr lang="nl-NL" sz="4400" dirty="0">
                <a:latin typeface="Consolas"/>
              </a:rPr>
              <a:t>::array</a:t>
            </a:r>
            <a:r>
              <a:rPr lang="nl-NL" sz="4400" dirty="0"/>
              <a:t> </a:t>
            </a:r>
            <a:r>
              <a:rPr lang="nl-NL" sz="4400" dirty="0">
                <a:solidFill>
                  <a:srgbClr val="FF0000"/>
                </a:solidFill>
              </a:rPr>
              <a:t>C++11</a:t>
            </a:r>
            <a:endParaRPr lang="nl-NL" sz="4400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2A42F0C-68A5-4EB1-91AA-70DE4C54FB1B}" type="slidenum">
              <a:rPr lang="en-US" smtClean="0"/>
              <a:pPr>
                <a:defRPr/>
              </a:pPr>
              <a:t>105</a:t>
            </a:fld>
            <a:endParaRPr lang="en-US"/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323850" y="1196975"/>
            <a:ext cx="8640763" cy="55399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rgbClr val="0000FF"/>
                </a:solidFill>
                <a:latin typeface="Consolas"/>
              </a:rPr>
              <a:t>#include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dirty="0" smtClean="0">
                <a:solidFill>
                  <a:srgbClr val="A31515"/>
                </a:solidFill>
                <a:latin typeface="Consolas"/>
              </a:rPr>
              <a:t>&lt;</a:t>
            </a:r>
            <a:r>
              <a:rPr lang="en-US" sz="2000" dirty="0" err="1" smtClean="0">
                <a:solidFill>
                  <a:srgbClr val="A31515"/>
                </a:solidFill>
                <a:latin typeface="Consolas"/>
              </a:rPr>
              <a:t>iostream</a:t>
            </a:r>
            <a:r>
              <a:rPr lang="en-US" sz="2000" dirty="0" smtClean="0">
                <a:solidFill>
                  <a:srgbClr val="A31515"/>
                </a:solidFill>
                <a:latin typeface="Consolas"/>
              </a:rPr>
              <a:t>&gt;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rgbClr val="0000FF"/>
                </a:solidFill>
                <a:latin typeface="Consolas"/>
              </a:rPr>
              <a:t>#include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dirty="0" smtClean="0">
                <a:solidFill>
                  <a:srgbClr val="A31515"/>
                </a:solidFill>
                <a:latin typeface="Consolas"/>
              </a:rPr>
              <a:t>&lt;array&gt;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rgbClr val="0000FF"/>
                </a:solidFill>
                <a:latin typeface="Consolas"/>
              </a:rPr>
              <a:t>using namespace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std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;</a:t>
            </a:r>
            <a:endParaRPr lang="nl-NL" sz="2000" dirty="0" smtClean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schemeClr val="tx1"/>
                </a:solidFill>
                <a:latin typeface="Consolas"/>
              </a:rPr>
              <a:t>main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()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rgbClr val="008000"/>
                </a:solidFill>
                <a:latin typeface="Consolas"/>
              </a:rPr>
              <a:t>// </a:t>
            </a:r>
            <a:r>
              <a:rPr lang="nl-NL" sz="2000" dirty="0">
                <a:solidFill>
                  <a:srgbClr val="008000"/>
                </a:solidFill>
                <a:latin typeface="Consolas"/>
              </a:rPr>
              <a:t>definieer array van 15 integers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array&lt;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, 15&gt;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a;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rgbClr val="008000"/>
                </a:solidFill>
                <a:latin typeface="Consolas"/>
              </a:rPr>
              <a:t>// </a:t>
            </a:r>
            <a:r>
              <a:rPr lang="nl-NL" sz="2000" dirty="0">
                <a:solidFill>
                  <a:srgbClr val="008000"/>
                </a:solidFill>
                <a:latin typeface="Consolas"/>
              </a:rPr>
              <a:t>vul met kwadraten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i = 0;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err="1" smtClean="0">
                <a:solidFill>
                  <a:srgbClr val="0000FF"/>
                </a:solidFill>
                <a:latin typeface="Consolas"/>
              </a:rPr>
              <a:t>for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</a:t>
            </a:r>
            <a:r>
              <a:rPr lang="nl-NL" sz="2000" b="1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b="1" dirty="0">
                <a:solidFill>
                  <a:srgbClr val="000000"/>
                </a:solidFill>
                <a:latin typeface="Consolas"/>
              </a:rPr>
              <a:t>&amp; e: a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)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    </a:t>
            </a:r>
            <a:r>
              <a:rPr lang="nl-NL" sz="2000" b="1" dirty="0" smtClean="0">
                <a:solidFill>
                  <a:srgbClr val="000000"/>
                </a:solidFill>
                <a:latin typeface="Consolas"/>
              </a:rPr>
              <a:t>e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= i * i;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    ++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i;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}</a:t>
            </a: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rgbClr val="008000"/>
                </a:solidFill>
                <a:latin typeface="Consolas"/>
              </a:rPr>
              <a:t>// </a:t>
            </a:r>
            <a:r>
              <a:rPr lang="nl-NL" sz="2000" dirty="0">
                <a:solidFill>
                  <a:srgbClr val="008000"/>
                </a:solidFill>
                <a:latin typeface="Consolas"/>
              </a:rPr>
              <a:t>druk af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err="1" smtClean="0">
                <a:solidFill>
                  <a:srgbClr val="0000FF"/>
                </a:solidFill>
                <a:latin typeface="Consolas"/>
              </a:rPr>
              <a:t>for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(</a:t>
            </a:r>
            <a:r>
              <a:rPr lang="nl-NL" sz="2000" b="1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b="1" dirty="0" smtClean="0">
                <a:solidFill>
                  <a:srgbClr val="000000"/>
                </a:solidFill>
                <a:latin typeface="Consolas"/>
              </a:rPr>
              <a:t> e: a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)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    </a:t>
            </a: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cout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&lt;&lt; </a:t>
            </a:r>
            <a:r>
              <a:rPr lang="nl-NL" sz="2000" b="1" dirty="0">
                <a:solidFill>
                  <a:srgbClr val="000000"/>
                </a:solidFill>
                <a:latin typeface="Consolas"/>
              </a:rPr>
              <a:t>e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&lt;&lt; 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" "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}</a:t>
            </a: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cout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&lt;&lt; </a:t>
            </a:r>
            <a:r>
              <a:rPr lang="nl-NL" sz="2000" dirty="0" err="1">
                <a:solidFill>
                  <a:schemeClr val="tx1"/>
                </a:solidFill>
                <a:latin typeface="Consolas"/>
              </a:rPr>
              <a:t>endl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rgbClr val="008000"/>
                </a:solidFill>
                <a:latin typeface="Consolas"/>
              </a:rPr>
              <a:t>//  ...</a:t>
            </a:r>
            <a:endParaRPr lang="nl-NL" sz="2000" dirty="0">
              <a:solidFill>
                <a:srgbClr val="008000"/>
              </a:solidFill>
              <a:latin typeface="Consolas"/>
            </a:endParaRPr>
          </a:p>
        </p:txBody>
      </p:sp>
    </p:spTree>
    <p:extLst>
      <p:ext uri="{BB962C8B-B14F-4D97-AF65-F5344CB8AC3E}">
        <p14:creationId xmlns:p14="http://schemas.microsoft.com/office/powerpoint/2010/main" val="546243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ED22E72B-9B02-4994-BD6C-9A84D2771ACF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106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9933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Template class </a:t>
            </a:r>
            <a:r>
              <a:rPr lang="nl-NL" dirty="0" err="1" smtClean="0">
                <a:latin typeface="Consolas"/>
              </a:rPr>
              <a:t>std</a:t>
            </a:r>
            <a:r>
              <a:rPr lang="nl-NL" dirty="0" smtClean="0">
                <a:latin typeface="Consolas"/>
              </a:rPr>
              <a:t>::vector</a:t>
            </a:r>
          </a:p>
        </p:txBody>
      </p:sp>
      <p:sp>
        <p:nvSpPr>
          <p:cNvPr id="9933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nl-NL" sz="2400" dirty="0" err="1" smtClean="0">
                <a:solidFill>
                  <a:schemeClr val="hlink"/>
                </a:solidFill>
                <a:latin typeface="Consolas"/>
              </a:rPr>
              <a:t>std</a:t>
            </a:r>
            <a:r>
              <a:rPr lang="nl-NL" sz="2400" dirty="0" smtClean="0">
                <a:solidFill>
                  <a:schemeClr val="hlink"/>
                </a:solidFill>
                <a:latin typeface="Consolas"/>
              </a:rPr>
              <a:t>::vector&lt;T&gt;</a:t>
            </a:r>
            <a:r>
              <a:rPr lang="nl-NL" sz="2400" dirty="0" smtClean="0"/>
              <a:t> in C++ is een </a:t>
            </a:r>
            <a:r>
              <a:rPr lang="nl-NL" sz="2400" b="1" dirty="0" smtClean="0"/>
              <a:t>dynamische</a:t>
            </a:r>
            <a:r>
              <a:rPr lang="nl-NL" sz="2400" dirty="0" smtClean="0"/>
              <a:t> array.</a:t>
            </a:r>
          </a:p>
          <a:p>
            <a:pPr>
              <a:lnSpc>
                <a:spcPct val="90000"/>
              </a:lnSpc>
            </a:pPr>
            <a:r>
              <a:rPr lang="nl-NL" sz="2400" dirty="0"/>
              <a:t>De </a:t>
            </a:r>
            <a:r>
              <a:rPr lang="nl-NL" sz="2400" dirty="0" err="1">
                <a:latin typeface="Consolas"/>
              </a:rPr>
              <a:t>std</a:t>
            </a:r>
            <a:r>
              <a:rPr lang="nl-NL" sz="2400" dirty="0">
                <a:latin typeface="Consolas"/>
              </a:rPr>
              <a:t>::vector</a:t>
            </a:r>
            <a:r>
              <a:rPr lang="nl-NL" sz="2400" dirty="0"/>
              <a:t> kan </a:t>
            </a:r>
            <a:r>
              <a:rPr lang="nl-NL" sz="2400" dirty="0">
                <a:solidFill>
                  <a:schemeClr val="hlink"/>
                </a:solidFill>
              </a:rPr>
              <a:t>groeien</a:t>
            </a:r>
            <a:r>
              <a:rPr lang="nl-NL" sz="2400" dirty="0"/>
              <a:t> en </a:t>
            </a:r>
            <a:r>
              <a:rPr lang="nl-NL" sz="2400" dirty="0">
                <a:solidFill>
                  <a:schemeClr val="hlink"/>
                </a:solidFill>
              </a:rPr>
              <a:t>krimpen</a:t>
            </a:r>
            <a:r>
              <a:rPr lang="nl-NL" sz="2400" dirty="0"/>
              <a:t>.</a:t>
            </a:r>
          </a:p>
          <a:p>
            <a:pPr>
              <a:lnSpc>
                <a:spcPct val="90000"/>
              </a:lnSpc>
            </a:pPr>
            <a:r>
              <a:rPr lang="nl-NL" sz="2400" dirty="0" smtClean="0">
                <a:solidFill>
                  <a:schemeClr val="bg1">
                    <a:lumMod val="65000"/>
                  </a:schemeClr>
                </a:solidFill>
              </a:rPr>
              <a:t>Elementen kunnen worden opgevraagd met </a:t>
            </a:r>
            <a:r>
              <a:rPr lang="nl-NL" sz="2400" dirty="0" smtClean="0">
                <a:solidFill>
                  <a:srgbClr val="A6A6FF"/>
                </a:solidFill>
                <a:latin typeface="Consolas"/>
              </a:rPr>
              <a:t>operator[]</a:t>
            </a:r>
            <a:r>
              <a:rPr lang="nl-NL" sz="2400" dirty="0" smtClean="0">
                <a:solidFill>
                  <a:schemeClr val="bg1">
                    <a:lumMod val="65000"/>
                  </a:schemeClr>
                </a:solidFill>
              </a:rPr>
              <a:t>.</a:t>
            </a:r>
          </a:p>
          <a:p>
            <a:pPr>
              <a:lnSpc>
                <a:spcPct val="90000"/>
              </a:lnSpc>
            </a:pPr>
            <a:r>
              <a:rPr lang="nl-NL" sz="2400" dirty="0" smtClean="0">
                <a:solidFill>
                  <a:schemeClr val="bg1">
                    <a:lumMod val="65000"/>
                  </a:schemeClr>
                </a:solidFill>
              </a:rPr>
              <a:t>Je kunt een </a:t>
            </a:r>
            <a:r>
              <a:rPr lang="nl-NL" sz="2400" dirty="0" err="1" smtClean="0">
                <a:solidFill>
                  <a:schemeClr val="bg1">
                    <a:lumMod val="65000"/>
                  </a:schemeClr>
                </a:solidFill>
                <a:latin typeface="Consolas"/>
              </a:rPr>
              <a:t>std</a:t>
            </a:r>
            <a:r>
              <a:rPr lang="nl-NL" sz="2400" dirty="0" smtClean="0">
                <a:solidFill>
                  <a:schemeClr val="bg1">
                    <a:lumMod val="65000"/>
                  </a:schemeClr>
                </a:solidFill>
                <a:latin typeface="Consolas"/>
              </a:rPr>
              <a:t>::vector</a:t>
            </a:r>
            <a:r>
              <a:rPr lang="nl-NL" sz="2400" dirty="0" smtClean="0">
                <a:solidFill>
                  <a:schemeClr val="bg1">
                    <a:lumMod val="65000"/>
                  </a:schemeClr>
                </a:solidFill>
              </a:rPr>
              <a:t> “gewoon” </a:t>
            </a:r>
            <a:r>
              <a:rPr lang="nl-NL" sz="2400" dirty="0" smtClean="0">
                <a:solidFill>
                  <a:srgbClr val="A6A6FF"/>
                </a:solidFill>
              </a:rPr>
              <a:t>vergelijken</a:t>
            </a:r>
            <a:r>
              <a:rPr lang="nl-NL" sz="2400" dirty="0" smtClean="0">
                <a:solidFill>
                  <a:schemeClr val="bg1">
                    <a:lumMod val="65000"/>
                  </a:schemeClr>
                </a:solidFill>
              </a:rPr>
              <a:t>, </a:t>
            </a:r>
            <a:r>
              <a:rPr lang="nl-NL" sz="2400" dirty="0" smtClean="0">
                <a:solidFill>
                  <a:srgbClr val="A6A6FF"/>
                </a:solidFill>
              </a:rPr>
              <a:t>toekennen</a:t>
            </a:r>
            <a:r>
              <a:rPr lang="nl-NL" sz="2400" dirty="0" smtClean="0">
                <a:solidFill>
                  <a:schemeClr val="bg1">
                    <a:lumMod val="65000"/>
                  </a:schemeClr>
                </a:solidFill>
              </a:rPr>
              <a:t> en </a:t>
            </a:r>
            <a:r>
              <a:rPr lang="nl-NL" sz="2400" dirty="0" smtClean="0">
                <a:solidFill>
                  <a:srgbClr val="A6A6FF"/>
                </a:solidFill>
              </a:rPr>
              <a:t>kopiëren</a:t>
            </a:r>
            <a:r>
              <a:rPr lang="nl-NL" sz="2400" dirty="0" smtClean="0">
                <a:solidFill>
                  <a:schemeClr val="bg1">
                    <a:lumMod val="65000"/>
                  </a:schemeClr>
                </a:solidFill>
              </a:rPr>
              <a:t>.</a:t>
            </a:r>
          </a:p>
          <a:p>
            <a:pPr>
              <a:lnSpc>
                <a:spcPct val="90000"/>
              </a:lnSpc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</a:rPr>
              <a:t>Je </a:t>
            </a:r>
            <a:r>
              <a:rPr lang="en-US" sz="2400" dirty="0" err="1">
                <a:solidFill>
                  <a:schemeClr val="bg1">
                    <a:lumMod val="65000"/>
                  </a:schemeClr>
                </a:solidFill>
              </a:rPr>
              <a:t>kunt</a:t>
            </a:r>
            <a:r>
              <a:rPr lang="en-US" sz="2400" dirty="0">
                <a:solidFill>
                  <a:schemeClr val="bg1">
                    <a:lumMod val="6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bg1">
                    <a:lumMod val="65000"/>
                  </a:schemeClr>
                </a:solidFill>
              </a:rPr>
              <a:t>een</a:t>
            </a:r>
            <a:r>
              <a:rPr lang="en-US" sz="2400" dirty="0">
                <a:solidFill>
                  <a:schemeClr val="bg1">
                    <a:lumMod val="6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bg1">
                    <a:lumMod val="65000"/>
                  </a:schemeClr>
                </a:solidFill>
                <a:latin typeface="Consolas"/>
              </a:rPr>
              <a:t>std</a:t>
            </a:r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  <a:latin typeface="Consolas"/>
              </a:rPr>
              <a:t>::vector</a:t>
            </a:r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 </a:t>
            </a:r>
            <a:r>
              <a:rPr lang="en-US" sz="2400" dirty="0">
                <a:solidFill>
                  <a:schemeClr val="bg1">
                    <a:lumMod val="65000"/>
                  </a:schemeClr>
                </a:solidFill>
              </a:rPr>
              <a:t>element </a:t>
            </a:r>
            <a:r>
              <a:rPr lang="en-US" sz="2400" dirty="0" err="1">
                <a:solidFill>
                  <a:schemeClr val="bg1">
                    <a:lumMod val="65000"/>
                  </a:schemeClr>
                </a:solidFill>
              </a:rPr>
              <a:t>voor</a:t>
            </a:r>
            <a:r>
              <a:rPr lang="en-US" sz="2400" dirty="0">
                <a:solidFill>
                  <a:schemeClr val="bg1">
                    <a:lumMod val="65000"/>
                  </a:schemeClr>
                </a:solidFill>
              </a:rPr>
              <a:t> element </a:t>
            </a:r>
            <a:r>
              <a:rPr lang="en-US" sz="2400" dirty="0" err="1">
                <a:solidFill>
                  <a:schemeClr val="bg1">
                    <a:lumMod val="65000"/>
                  </a:schemeClr>
                </a:solidFill>
              </a:rPr>
              <a:t>doorlopen</a:t>
            </a:r>
            <a:r>
              <a:rPr lang="en-US" sz="2400" dirty="0">
                <a:solidFill>
                  <a:schemeClr val="bg1">
                    <a:lumMod val="65000"/>
                  </a:schemeClr>
                </a:solidFill>
              </a:rPr>
              <a:t> met </a:t>
            </a:r>
            <a:r>
              <a:rPr lang="en-US" sz="2400" dirty="0" err="1">
                <a:solidFill>
                  <a:schemeClr val="bg1">
                    <a:lumMod val="65000"/>
                  </a:schemeClr>
                </a:solidFill>
              </a:rPr>
              <a:t>een</a:t>
            </a:r>
            <a:r>
              <a:rPr lang="en-US" sz="2400" dirty="0">
                <a:solidFill>
                  <a:schemeClr val="bg1">
                    <a:lumMod val="65000"/>
                  </a:schemeClr>
                </a:solidFill>
              </a:rPr>
              <a:t> </a:t>
            </a:r>
            <a:r>
              <a:rPr lang="en-US" sz="2400" dirty="0">
                <a:solidFill>
                  <a:srgbClr val="A6A6FF"/>
                </a:solidFill>
              </a:rPr>
              <a:t>range-based for</a:t>
            </a:r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.</a:t>
            </a:r>
            <a:endParaRPr lang="nl-NL" sz="2400" dirty="0" smtClean="0">
              <a:solidFill>
                <a:schemeClr val="bg1">
                  <a:lumMod val="65000"/>
                </a:schemeClr>
              </a:solidFill>
            </a:endParaRPr>
          </a:p>
          <a:p>
            <a:pPr>
              <a:lnSpc>
                <a:spcPct val="90000"/>
              </a:lnSpc>
            </a:pPr>
            <a:r>
              <a:rPr lang="nl-NL" sz="2400" dirty="0" err="1" smtClean="0">
                <a:latin typeface="Consolas"/>
              </a:rPr>
              <a:t>std</a:t>
            </a:r>
            <a:r>
              <a:rPr lang="nl-NL" sz="2400" dirty="0" smtClean="0">
                <a:latin typeface="Consolas"/>
              </a:rPr>
              <a:t>::vector</a:t>
            </a:r>
            <a:r>
              <a:rPr lang="nl-NL" sz="2400" dirty="0" smtClean="0"/>
              <a:t> heeft </a:t>
            </a:r>
            <a:r>
              <a:rPr lang="nl-NL" sz="2400" dirty="0" smtClean="0">
                <a:solidFill>
                  <a:schemeClr val="hlink"/>
                </a:solidFill>
              </a:rPr>
              <a:t>memberfuncties</a:t>
            </a:r>
            <a:r>
              <a:rPr lang="nl-NL" sz="2400" dirty="0" smtClean="0"/>
              <a:t>:</a:t>
            </a:r>
          </a:p>
          <a:p>
            <a:pPr lvl="1">
              <a:lnSpc>
                <a:spcPct val="90000"/>
              </a:lnSpc>
            </a:pPr>
            <a:r>
              <a:rPr lang="nl-NL" dirty="0" err="1" smtClean="0">
                <a:solidFill>
                  <a:srgbClr val="A6A6FF"/>
                </a:solidFill>
                <a:latin typeface="Consolas"/>
              </a:rPr>
              <a:t>size</a:t>
            </a:r>
            <a:r>
              <a:rPr lang="nl-NL" dirty="0" smtClean="0">
                <a:solidFill>
                  <a:schemeClr val="bg1">
                    <a:lumMod val="65000"/>
                  </a:schemeClr>
                </a:solidFill>
                <a:latin typeface="Consolas"/>
              </a:rPr>
              <a:t>()</a:t>
            </a:r>
            <a:r>
              <a:rPr lang="nl-NL" dirty="0" smtClean="0">
                <a:solidFill>
                  <a:schemeClr val="bg1">
                    <a:lumMod val="65000"/>
                  </a:schemeClr>
                </a:solidFill>
              </a:rPr>
              <a:t> geeft het aantal elementen </a:t>
            </a:r>
            <a:br>
              <a:rPr lang="nl-NL" dirty="0" smtClean="0">
                <a:solidFill>
                  <a:schemeClr val="bg1">
                    <a:lumMod val="65000"/>
                  </a:schemeClr>
                </a:solidFill>
              </a:rPr>
            </a:br>
            <a:r>
              <a:rPr lang="nl-NL" dirty="0" smtClean="0">
                <a:solidFill>
                  <a:schemeClr val="bg1">
                    <a:lumMod val="65000"/>
                  </a:schemeClr>
                </a:solidFill>
              </a:rPr>
              <a:t>(type: </a:t>
            </a:r>
            <a:r>
              <a:rPr lang="nl-NL" dirty="0" err="1" smtClean="0">
                <a:solidFill>
                  <a:schemeClr val="bg1">
                    <a:lumMod val="65000"/>
                  </a:schemeClr>
                </a:solidFill>
                <a:latin typeface="Consolas"/>
              </a:rPr>
              <a:t>std</a:t>
            </a:r>
            <a:r>
              <a:rPr lang="nl-NL" dirty="0" smtClean="0">
                <a:solidFill>
                  <a:schemeClr val="bg1">
                    <a:lumMod val="65000"/>
                  </a:schemeClr>
                </a:solidFill>
                <a:latin typeface="Consolas"/>
              </a:rPr>
              <a:t>::vector&lt;T&gt;::</a:t>
            </a:r>
            <a:r>
              <a:rPr lang="nl-NL" dirty="0" err="1" smtClean="0">
                <a:solidFill>
                  <a:schemeClr val="bg1">
                    <a:lumMod val="65000"/>
                  </a:schemeClr>
                </a:solidFill>
                <a:latin typeface="Consolas"/>
              </a:rPr>
              <a:t>size_type</a:t>
            </a:r>
            <a:r>
              <a:rPr lang="nl-NL" dirty="0" smtClean="0">
                <a:solidFill>
                  <a:schemeClr val="bg1">
                    <a:lumMod val="65000"/>
                  </a:schemeClr>
                </a:solidFill>
              </a:rPr>
              <a:t>).</a:t>
            </a:r>
          </a:p>
          <a:p>
            <a:pPr lvl="1">
              <a:lnSpc>
                <a:spcPct val="90000"/>
              </a:lnSpc>
            </a:pPr>
            <a:r>
              <a:rPr lang="nl-NL" dirty="0" smtClean="0">
                <a:solidFill>
                  <a:srgbClr val="A6A6FF"/>
                </a:solidFill>
                <a:latin typeface="Consolas"/>
              </a:rPr>
              <a:t>at</a:t>
            </a:r>
            <a:r>
              <a:rPr lang="nl-NL" dirty="0" smtClean="0">
                <a:solidFill>
                  <a:schemeClr val="bg1">
                    <a:lumMod val="65000"/>
                  </a:schemeClr>
                </a:solidFill>
                <a:latin typeface="Consolas"/>
              </a:rPr>
              <a:t>(</a:t>
            </a:r>
            <a:r>
              <a:rPr lang="nl-NL" i="1" dirty="0" smtClean="0">
                <a:solidFill>
                  <a:schemeClr val="bg1">
                    <a:lumMod val="65000"/>
                  </a:schemeClr>
                </a:solidFill>
                <a:latin typeface="Consolas"/>
              </a:rPr>
              <a:t>n</a:t>
            </a:r>
            <a:r>
              <a:rPr lang="nl-NL" dirty="0" smtClean="0">
                <a:solidFill>
                  <a:schemeClr val="bg1">
                    <a:lumMod val="65000"/>
                  </a:schemeClr>
                </a:solidFill>
                <a:latin typeface="Consolas"/>
              </a:rPr>
              <a:t>)</a:t>
            </a:r>
            <a:r>
              <a:rPr lang="nl-NL" dirty="0" smtClean="0">
                <a:solidFill>
                  <a:schemeClr val="bg1">
                    <a:lumMod val="65000"/>
                  </a:schemeClr>
                </a:solidFill>
              </a:rPr>
              <a:t> geeft </a:t>
            </a:r>
            <a:r>
              <a:rPr lang="nl-NL" dirty="0" err="1" smtClean="0">
                <a:solidFill>
                  <a:schemeClr val="bg1">
                    <a:lumMod val="65000"/>
                  </a:schemeClr>
                </a:solidFill>
              </a:rPr>
              <a:t>reference</a:t>
            </a:r>
            <a:r>
              <a:rPr lang="nl-NL" dirty="0" smtClean="0">
                <a:solidFill>
                  <a:schemeClr val="bg1">
                    <a:lumMod val="65000"/>
                  </a:schemeClr>
                </a:solidFill>
              </a:rPr>
              <a:t> naar element </a:t>
            </a:r>
            <a:r>
              <a:rPr lang="nl-NL" i="1" dirty="0" smtClean="0">
                <a:solidFill>
                  <a:schemeClr val="bg1">
                    <a:lumMod val="65000"/>
                  </a:schemeClr>
                </a:solidFill>
                <a:latin typeface="Consolas"/>
              </a:rPr>
              <a:t>n</a:t>
            </a:r>
            <a:r>
              <a:rPr lang="nl-NL" dirty="0" smtClean="0">
                <a:solidFill>
                  <a:schemeClr val="bg1">
                    <a:lumMod val="65000"/>
                  </a:schemeClr>
                </a:solidFill>
              </a:rPr>
              <a:t>. </a:t>
            </a:r>
            <a:br>
              <a:rPr lang="nl-NL" dirty="0" smtClean="0">
                <a:solidFill>
                  <a:schemeClr val="bg1">
                    <a:lumMod val="65000"/>
                  </a:schemeClr>
                </a:solidFill>
              </a:rPr>
            </a:br>
            <a:r>
              <a:rPr lang="nl-NL" dirty="0" smtClean="0">
                <a:solidFill>
                  <a:schemeClr val="bg1">
                    <a:lumMod val="65000"/>
                  </a:schemeClr>
                </a:solidFill>
              </a:rPr>
              <a:t>Geeft een fout (</a:t>
            </a:r>
            <a:r>
              <a:rPr lang="nl-NL" dirty="0" err="1" smtClean="0">
                <a:solidFill>
                  <a:schemeClr val="bg1">
                    <a:lumMod val="65000"/>
                  </a:schemeClr>
                </a:solidFill>
              </a:rPr>
              <a:t>exception</a:t>
            </a:r>
            <a:r>
              <a:rPr lang="nl-NL" dirty="0" smtClean="0">
                <a:solidFill>
                  <a:schemeClr val="bg1">
                    <a:lumMod val="65000"/>
                  </a:schemeClr>
                </a:solidFill>
              </a:rPr>
              <a:t>) als element </a:t>
            </a:r>
            <a:r>
              <a:rPr lang="nl-NL" i="1" dirty="0" smtClean="0">
                <a:solidFill>
                  <a:schemeClr val="bg1">
                    <a:lumMod val="65000"/>
                  </a:schemeClr>
                </a:solidFill>
                <a:latin typeface="Consolas"/>
              </a:rPr>
              <a:t>n</a:t>
            </a:r>
            <a:r>
              <a:rPr lang="nl-NL" dirty="0" smtClean="0">
                <a:solidFill>
                  <a:schemeClr val="bg1">
                    <a:lumMod val="65000"/>
                  </a:schemeClr>
                </a:solidFill>
              </a:rPr>
              <a:t> niet bestaat.</a:t>
            </a:r>
          </a:p>
          <a:p>
            <a:pPr lvl="1">
              <a:lnSpc>
                <a:spcPct val="90000"/>
              </a:lnSpc>
            </a:pPr>
            <a:r>
              <a:rPr lang="nl-NL" dirty="0" err="1" smtClean="0">
                <a:solidFill>
                  <a:schemeClr val="hlink"/>
                </a:solidFill>
                <a:latin typeface="Consolas"/>
              </a:rPr>
              <a:t>push_back</a:t>
            </a:r>
            <a:r>
              <a:rPr lang="nl-NL" dirty="0" smtClean="0">
                <a:latin typeface="Consolas"/>
              </a:rPr>
              <a:t>(</a:t>
            </a:r>
            <a:r>
              <a:rPr lang="nl-NL" i="1" dirty="0" smtClean="0">
                <a:latin typeface="Consolas"/>
              </a:rPr>
              <a:t>e</a:t>
            </a:r>
            <a:r>
              <a:rPr lang="nl-NL" dirty="0" smtClean="0">
                <a:latin typeface="Consolas"/>
              </a:rPr>
              <a:t>)</a:t>
            </a:r>
            <a:r>
              <a:rPr lang="nl-NL" dirty="0" smtClean="0"/>
              <a:t> voeg element </a:t>
            </a:r>
            <a:r>
              <a:rPr lang="nl-NL" i="1" dirty="0" smtClean="0">
                <a:latin typeface="Consolas"/>
              </a:rPr>
              <a:t>e</a:t>
            </a:r>
            <a:r>
              <a:rPr lang="nl-NL" dirty="0" smtClean="0"/>
              <a:t> aan de vector toe.</a:t>
            </a:r>
          </a:p>
          <a:p>
            <a:pPr>
              <a:lnSpc>
                <a:spcPct val="90000"/>
              </a:lnSpc>
            </a:pPr>
            <a:endParaRPr lang="nl-NL" sz="2400" dirty="0" smtClean="0"/>
          </a:p>
          <a:p>
            <a:pPr>
              <a:lnSpc>
                <a:spcPct val="90000"/>
              </a:lnSpc>
            </a:pPr>
            <a:endParaRPr lang="nl-NL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Tijdelijke aanduiding voor dianumm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807E29D6-D9B4-4D28-AA08-86902757E515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107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00355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Template class </a:t>
            </a:r>
            <a:r>
              <a:rPr lang="nl-NL" dirty="0" err="1" smtClean="0">
                <a:latin typeface="Consolas"/>
              </a:rPr>
              <a:t>std</a:t>
            </a:r>
            <a:r>
              <a:rPr lang="nl-NL" dirty="0" smtClean="0">
                <a:latin typeface="Consolas"/>
              </a:rPr>
              <a:t>::vector</a:t>
            </a:r>
          </a:p>
        </p:txBody>
      </p:sp>
      <p:sp>
        <p:nvSpPr>
          <p:cNvPr id="100356" name="Text Box 5"/>
          <p:cNvSpPr txBox="1">
            <a:spLocks noChangeArrowheads="1"/>
          </p:cNvSpPr>
          <p:nvPr/>
        </p:nvSpPr>
        <p:spPr bwMode="auto">
          <a:xfrm>
            <a:off x="323850" y="1196975"/>
            <a:ext cx="8496300" cy="52322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&lt;</a:t>
            </a:r>
            <a:r>
              <a:rPr lang="nl-NL" sz="2000" dirty="0" err="1">
                <a:solidFill>
                  <a:srgbClr val="A31515"/>
                </a:solidFill>
                <a:latin typeface="Consolas"/>
              </a:rPr>
              <a:t>iostream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&gt;</a:t>
            </a:r>
            <a:endParaRPr lang="nl-NL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&lt;</a:t>
            </a:r>
            <a:r>
              <a:rPr lang="nl-NL" sz="2000" b="1" dirty="0">
                <a:solidFill>
                  <a:srgbClr val="A31515"/>
                </a:solidFill>
                <a:latin typeface="Consolas"/>
              </a:rPr>
              <a:t>vector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&gt;</a:t>
            </a:r>
            <a:endParaRPr lang="nl-NL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2000" dirty="0" err="1">
                <a:solidFill>
                  <a:srgbClr val="0000FF"/>
                </a:solidFill>
                <a:latin typeface="Consolas"/>
              </a:rPr>
              <a:t>using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namespace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std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;</a:t>
            </a:r>
          </a:p>
          <a:p>
            <a:pPr>
              <a:spcBef>
                <a:spcPts val="0"/>
              </a:spcBef>
              <a:buNone/>
            </a:pPr>
            <a:endParaRPr lang="nl-NL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main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() {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2000" dirty="0">
                <a:solidFill>
                  <a:srgbClr val="008000"/>
                </a:solidFill>
                <a:latin typeface="Consolas"/>
              </a:rPr>
              <a:t>// definieer vector van integers</a:t>
            </a:r>
            <a:endParaRPr lang="nl-NL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2000" b="1" dirty="0">
                <a:solidFill>
                  <a:prstClr val="black"/>
                </a:solidFill>
                <a:latin typeface="Consolas"/>
              </a:rPr>
              <a:t>vector&lt;</a:t>
            </a:r>
            <a:r>
              <a:rPr lang="nl-NL" sz="2000" b="1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b="1" dirty="0">
                <a:solidFill>
                  <a:prstClr val="black"/>
                </a:solidFill>
                <a:latin typeface="Consolas"/>
              </a:rPr>
              <a:t>&gt;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v;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2000" dirty="0">
                <a:solidFill>
                  <a:srgbClr val="008000"/>
                </a:solidFill>
                <a:latin typeface="Consolas"/>
              </a:rPr>
              <a:t>// vul met kwadraten</a:t>
            </a:r>
            <a:endParaRPr lang="nl-NL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n-NO" sz="20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n-NO" sz="2000" dirty="0">
                <a:solidFill>
                  <a:srgbClr val="0000FF"/>
                </a:solidFill>
                <a:latin typeface="Consolas"/>
              </a:rPr>
              <a:t>for</a:t>
            </a:r>
            <a:r>
              <a:rPr lang="nn-NO" sz="2000" dirty="0">
                <a:solidFill>
                  <a:prstClr val="black"/>
                </a:solidFill>
                <a:latin typeface="Consolas"/>
              </a:rPr>
              <a:t> (</a:t>
            </a:r>
            <a:r>
              <a:rPr lang="nn-NO" sz="20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n-NO" sz="2000" dirty="0">
                <a:solidFill>
                  <a:prstClr val="black"/>
                </a:solidFill>
                <a:latin typeface="Consolas"/>
              </a:rPr>
              <a:t> i = 0; i &lt; 15; ++i) {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    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v.</a:t>
            </a:r>
            <a:r>
              <a:rPr lang="nl-NL" sz="2000" b="1" dirty="0" err="1">
                <a:solidFill>
                  <a:prstClr val="black"/>
                </a:solidFill>
                <a:latin typeface="Consolas"/>
              </a:rPr>
              <a:t>push_back</a:t>
            </a:r>
            <a:r>
              <a:rPr lang="nl-NL" sz="2000" b="1" dirty="0">
                <a:solidFill>
                  <a:prstClr val="black"/>
                </a:solidFill>
                <a:latin typeface="Consolas"/>
              </a:rPr>
              <a:t>(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i * i</a:t>
            </a:r>
            <a:r>
              <a:rPr lang="nl-NL" sz="2000" b="1" dirty="0">
                <a:solidFill>
                  <a:prstClr val="black"/>
                </a:solidFill>
                <a:latin typeface="Consolas"/>
              </a:rPr>
              <a:t>)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;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}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2000" dirty="0">
                <a:solidFill>
                  <a:srgbClr val="008000"/>
                </a:solidFill>
                <a:latin typeface="Consolas"/>
              </a:rPr>
              <a:t>// druk af</a:t>
            </a:r>
            <a:endParaRPr lang="nl-NL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for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(</a:t>
            </a:r>
            <a:r>
              <a:rPr lang="nl-NL" sz="2000" b="1" dirty="0">
                <a:solidFill>
                  <a:prstClr val="black"/>
                </a:solidFill>
                <a:latin typeface="Consolas"/>
              </a:rPr>
              <a:t>vector&lt;</a:t>
            </a:r>
            <a:r>
              <a:rPr lang="nl-NL" sz="2000" b="1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b="1" dirty="0">
                <a:solidFill>
                  <a:prstClr val="black"/>
                </a:solidFill>
                <a:latin typeface="Consolas"/>
              </a:rPr>
              <a:t>&gt;::</a:t>
            </a:r>
            <a:r>
              <a:rPr lang="nl-NL" sz="2000" b="1" dirty="0" err="1">
                <a:solidFill>
                  <a:prstClr val="black"/>
                </a:solidFill>
                <a:latin typeface="Consolas"/>
              </a:rPr>
              <a:t>size_type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i = 0; i &lt; 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v.</a:t>
            </a:r>
            <a:r>
              <a:rPr lang="nl-NL" sz="2000" b="1" dirty="0" err="1">
                <a:solidFill>
                  <a:prstClr val="black"/>
                </a:solidFill>
                <a:latin typeface="Consolas"/>
              </a:rPr>
              <a:t>size</a:t>
            </a:r>
            <a:r>
              <a:rPr lang="nl-NL" sz="2000" b="1" dirty="0">
                <a:solidFill>
                  <a:prstClr val="black"/>
                </a:solidFill>
                <a:latin typeface="Consolas"/>
              </a:rPr>
              <a:t>()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; ++i) {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    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cout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&lt;&lt; v</a:t>
            </a:r>
            <a:r>
              <a:rPr lang="nl-NL" sz="2000" b="1" dirty="0">
                <a:solidFill>
                  <a:prstClr val="black"/>
                </a:solidFill>
                <a:latin typeface="Consolas"/>
              </a:rPr>
              <a:t>[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i</a:t>
            </a:r>
            <a:r>
              <a:rPr lang="nl-NL" sz="2000" b="1" dirty="0">
                <a:solidFill>
                  <a:prstClr val="black"/>
                </a:solidFill>
                <a:latin typeface="Consolas"/>
              </a:rPr>
              <a:t>]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&lt;&lt; 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" "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;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}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cout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&lt;&lt; 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endl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;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2000" dirty="0">
                <a:solidFill>
                  <a:srgbClr val="008000"/>
                </a:solidFill>
                <a:latin typeface="Consolas"/>
              </a:rPr>
              <a:t>// ...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Tijdelijke aanduiding voor dianumm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807E29D6-D9B4-4D28-AA08-86902757E515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108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00355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sz="4000" dirty="0"/>
              <a:t>Template class </a:t>
            </a:r>
            <a:r>
              <a:rPr lang="nl-NL" sz="4000" dirty="0" err="1">
                <a:latin typeface="Consolas"/>
              </a:rPr>
              <a:t>std</a:t>
            </a:r>
            <a:r>
              <a:rPr lang="nl-NL" sz="4000" dirty="0">
                <a:latin typeface="Consolas"/>
              </a:rPr>
              <a:t>::vector</a:t>
            </a:r>
            <a:r>
              <a:rPr lang="nl-NL" sz="4000" dirty="0"/>
              <a:t> </a:t>
            </a:r>
            <a:r>
              <a:rPr lang="nl-NL" sz="4000" dirty="0">
                <a:solidFill>
                  <a:srgbClr val="FF0000"/>
                </a:solidFill>
              </a:rPr>
              <a:t>C++11</a:t>
            </a:r>
            <a:endParaRPr lang="nl-NL" sz="4000" dirty="0" smtClean="0">
              <a:latin typeface="Consolas"/>
            </a:endParaRPr>
          </a:p>
        </p:txBody>
      </p:sp>
      <p:sp>
        <p:nvSpPr>
          <p:cNvPr id="100356" name="Text Box 5"/>
          <p:cNvSpPr txBox="1">
            <a:spLocks noChangeArrowheads="1"/>
          </p:cNvSpPr>
          <p:nvPr/>
        </p:nvSpPr>
        <p:spPr bwMode="auto">
          <a:xfrm>
            <a:off x="323850" y="1196975"/>
            <a:ext cx="8496300" cy="52322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&lt;</a:t>
            </a:r>
            <a:r>
              <a:rPr lang="nl-NL" sz="2000" dirty="0" err="1">
                <a:solidFill>
                  <a:srgbClr val="A31515"/>
                </a:solidFill>
                <a:latin typeface="Consolas"/>
              </a:rPr>
              <a:t>iostream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&gt;</a:t>
            </a:r>
            <a:endParaRPr lang="nl-NL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&lt;vector&gt;</a:t>
            </a:r>
            <a:endParaRPr lang="nl-NL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2000" dirty="0" err="1">
                <a:solidFill>
                  <a:srgbClr val="0000FF"/>
                </a:solidFill>
                <a:latin typeface="Consolas"/>
              </a:rPr>
              <a:t>using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namespace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std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;</a:t>
            </a:r>
          </a:p>
          <a:p>
            <a:pPr>
              <a:spcBef>
                <a:spcPts val="0"/>
              </a:spcBef>
              <a:buNone/>
            </a:pPr>
            <a:endParaRPr lang="nl-NL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main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() {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2000" dirty="0">
                <a:solidFill>
                  <a:srgbClr val="008000"/>
                </a:solidFill>
                <a:latin typeface="Consolas"/>
              </a:rPr>
              <a:t>// definieer vector van integers</a:t>
            </a:r>
            <a:endParaRPr lang="nl-NL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vector&lt;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&gt; v;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2000" dirty="0">
                <a:solidFill>
                  <a:srgbClr val="008000"/>
                </a:solidFill>
                <a:latin typeface="Consolas"/>
              </a:rPr>
              <a:t>// vul met kwadraten</a:t>
            </a:r>
            <a:endParaRPr lang="nl-NL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n-NO" sz="20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n-NO" sz="2000" dirty="0">
                <a:solidFill>
                  <a:srgbClr val="0000FF"/>
                </a:solidFill>
                <a:latin typeface="Consolas"/>
              </a:rPr>
              <a:t>for</a:t>
            </a:r>
            <a:r>
              <a:rPr lang="nn-NO" sz="2000" dirty="0">
                <a:solidFill>
                  <a:prstClr val="black"/>
                </a:solidFill>
                <a:latin typeface="Consolas"/>
              </a:rPr>
              <a:t> (</a:t>
            </a:r>
            <a:r>
              <a:rPr lang="nn-NO" sz="20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n-NO" sz="2000" dirty="0">
                <a:solidFill>
                  <a:prstClr val="black"/>
                </a:solidFill>
                <a:latin typeface="Consolas"/>
              </a:rPr>
              <a:t> i = 0; i &lt; 15; ++i) {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    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v.push_back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(i * i);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}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2000" dirty="0">
                <a:solidFill>
                  <a:srgbClr val="008000"/>
                </a:solidFill>
                <a:latin typeface="Consolas"/>
              </a:rPr>
              <a:t>// druk af</a:t>
            </a:r>
            <a:endParaRPr lang="nl-NL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for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 smtClean="0">
                <a:solidFill>
                  <a:prstClr val="black"/>
                </a:solidFill>
                <a:latin typeface="Consolas"/>
              </a:rPr>
              <a:t>(</a:t>
            </a:r>
            <a:r>
              <a:rPr lang="nl-NL" sz="2000" b="1" dirty="0" err="1" smtClean="0">
                <a:solidFill>
                  <a:srgbClr val="0000FF"/>
                </a:solidFill>
                <a:latin typeface="Consolas"/>
              </a:rPr>
              <a:t>decltype</a:t>
            </a:r>
            <a:r>
              <a:rPr lang="nl-NL" sz="2000" b="1" dirty="0" smtClean="0">
                <a:solidFill>
                  <a:prstClr val="black"/>
                </a:solidFill>
                <a:latin typeface="Consolas"/>
              </a:rPr>
              <a:t>(</a:t>
            </a:r>
            <a:r>
              <a:rPr lang="nl-NL" sz="2000" b="1" dirty="0" err="1" smtClean="0">
                <a:solidFill>
                  <a:prstClr val="black"/>
                </a:solidFill>
                <a:latin typeface="Consolas"/>
              </a:rPr>
              <a:t>v.size</a:t>
            </a:r>
            <a:r>
              <a:rPr lang="nl-NL" sz="2000" b="1" dirty="0" smtClean="0">
                <a:solidFill>
                  <a:prstClr val="black"/>
                </a:solidFill>
                <a:latin typeface="Consolas"/>
              </a:rPr>
              <a:t>())</a:t>
            </a:r>
            <a:r>
              <a:rPr lang="nl-NL" sz="20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i = 0; i &lt; 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v.size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(); ++i) {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    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cout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&lt;&lt; v[i] &lt;&lt; 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" "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;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}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cout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&lt;&lt; 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endl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;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2000" dirty="0">
                <a:solidFill>
                  <a:srgbClr val="008000"/>
                </a:solidFill>
                <a:latin typeface="Consolas"/>
              </a:rPr>
              <a:t>// ...</a:t>
            </a:r>
          </a:p>
        </p:txBody>
      </p:sp>
    </p:spTree>
    <p:extLst>
      <p:ext uri="{BB962C8B-B14F-4D97-AF65-F5344CB8AC3E}">
        <p14:creationId xmlns:p14="http://schemas.microsoft.com/office/powerpoint/2010/main" val="583744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Tijdelijke aanduiding voor dianumm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807E29D6-D9B4-4D28-AA08-86902757E515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109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00355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sz="4000" dirty="0" smtClean="0"/>
              <a:t>Template class </a:t>
            </a:r>
            <a:r>
              <a:rPr lang="nl-NL" sz="4000" dirty="0" err="1" smtClean="0">
                <a:latin typeface="Consolas"/>
              </a:rPr>
              <a:t>std</a:t>
            </a:r>
            <a:r>
              <a:rPr lang="nl-NL" sz="4000" dirty="0" smtClean="0">
                <a:latin typeface="Consolas"/>
              </a:rPr>
              <a:t>::vector</a:t>
            </a:r>
            <a:r>
              <a:rPr lang="nl-NL" sz="4000" dirty="0" smtClean="0"/>
              <a:t> </a:t>
            </a:r>
            <a:r>
              <a:rPr lang="nl-NL" sz="4000" dirty="0" smtClean="0">
                <a:solidFill>
                  <a:srgbClr val="FF0000"/>
                </a:solidFill>
              </a:rPr>
              <a:t>C++11</a:t>
            </a:r>
          </a:p>
        </p:txBody>
      </p:sp>
      <p:sp>
        <p:nvSpPr>
          <p:cNvPr id="100356" name="Text Box 5"/>
          <p:cNvSpPr txBox="1">
            <a:spLocks noChangeArrowheads="1"/>
          </p:cNvSpPr>
          <p:nvPr/>
        </p:nvSpPr>
        <p:spPr bwMode="auto">
          <a:xfrm>
            <a:off x="323850" y="1196975"/>
            <a:ext cx="8496300" cy="52322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&lt;</a:t>
            </a:r>
            <a:r>
              <a:rPr lang="nl-NL" sz="2000" dirty="0" err="1">
                <a:solidFill>
                  <a:srgbClr val="A31515"/>
                </a:solidFill>
                <a:latin typeface="Consolas"/>
              </a:rPr>
              <a:t>iostream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&gt;</a:t>
            </a:r>
            <a:endParaRPr lang="nl-NL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&lt;vector&gt;</a:t>
            </a:r>
            <a:endParaRPr lang="nl-NL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2000" dirty="0" err="1">
                <a:solidFill>
                  <a:srgbClr val="0000FF"/>
                </a:solidFill>
                <a:latin typeface="Consolas"/>
              </a:rPr>
              <a:t>using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namespace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std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;</a:t>
            </a:r>
          </a:p>
          <a:p>
            <a:pPr>
              <a:spcBef>
                <a:spcPts val="0"/>
              </a:spcBef>
              <a:buNone/>
            </a:pPr>
            <a:endParaRPr lang="nl-NL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main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() {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2000" dirty="0">
                <a:solidFill>
                  <a:srgbClr val="008000"/>
                </a:solidFill>
                <a:latin typeface="Consolas"/>
              </a:rPr>
              <a:t>// definieer vector van integers</a:t>
            </a:r>
            <a:endParaRPr lang="nl-NL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vector&lt;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&gt; v;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2000" dirty="0">
                <a:solidFill>
                  <a:srgbClr val="008000"/>
                </a:solidFill>
                <a:latin typeface="Consolas"/>
              </a:rPr>
              <a:t>// vul met kwadraten</a:t>
            </a:r>
            <a:endParaRPr lang="nl-NL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n-NO" sz="20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n-NO" sz="2000" dirty="0">
                <a:solidFill>
                  <a:srgbClr val="0000FF"/>
                </a:solidFill>
                <a:latin typeface="Consolas"/>
              </a:rPr>
              <a:t>for</a:t>
            </a:r>
            <a:r>
              <a:rPr lang="nn-NO" sz="2000" dirty="0">
                <a:solidFill>
                  <a:prstClr val="black"/>
                </a:solidFill>
                <a:latin typeface="Consolas"/>
              </a:rPr>
              <a:t> (</a:t>
            </a:r>
            <a:r>
              <a:rPr lang="nn-NO" sz="20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n-NO" sz="2000" dirty="0">
                <a:solidFill>
                  <a:prstClr val="black"/>
                </a:solidFill>
                <a:latin typeface="Consolas"/>
              </a:rPr>
              <a:t> i = 0; i &lt; 15; ++i) {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    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v.push_back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(i * i);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}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2000" dirty="0">
                <a:solidFill>
                  <a:srgbClr val="008000"/>
                </a:solidFill>
                <a:latin typeface="Consolas"/>
              </a:rPr>
              <a:t>// druk af</a:t>
            </a:r>
            <a:endParaRPr lang="nl-NL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for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(</a:t>
            </a:r>
            <a:r>
              <a:rPr lang="nl-NL" sz="2000" b="1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b="1" dirty="0">
                <a:solidFill>
                  <a:prstClr val="black"/>
                </a:solidFill>
                <a:latin typeface="Consolas"/>
              </a:rPr>
              <a:t> e: v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) {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    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cout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&lt;&lt; </a:t>
            </a:r>
            <a:r>
              <a:rPr lang="nl-NL" sz="2000" b="1" dirty="0">
                <a:solidFill>
                  <a:prstClr val="black"/>
                </a:solidFill>
                <a:latin typeface="Consolas"/>
              </a:rPr>
              <a:t>e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&lt;&lt; 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" "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;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}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cout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&lt;&lt; 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endl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;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2000" dirty="0">
                <a:solidFill>
                  <a:srgbClr val="008000"/>
                </a:solidFill>
                <a:latin typeface="Consolas"/>
              </a:rPr>
              <a:t>// ...</a:t>
            </a:r>
          </a:p>
        </p:txBody>
      </p:sp>
    </p:spTree>
    <p:extLst>
      <p:ext uri="{BB962C8B-B14F-4D97-AF65-F5344CB8AC3E}">
        <p14:creationId xmlns:p14="http://schemas.microsoft.com/office/powerpoint/2010/main" val="4134354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E897581F-C17E-4848-8CC9-4A76B02F4272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110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0137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Huiswerk</a:t>
            </a:r>
            <a:r>
              <a:rPr lang="en-US" dirty="0" smtClean="0"/>
              <a:t>!</a:t>
            </a:r>
            <a:endParaRPr lang="nl-NL" dirty="0" smtClean="0"/>
          </a:p>
        </p:txBody>
      </p:sp>
      <p:sp>
        <p:nvSpPr>
          <p:cNvPr id="10138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8775" y="1268413"/>
            <a:ext cx="8605838" cy="5256212"/>
          </a:xfrm>
        </p:spPr>
        <p:txBody>
          <a:bodyPr/>
          <a:lstStyle/>
          <a:p>
            <a:r>
              <a:rPr lang="en-US" sz="2400" dirty="0" err="1" smtClean="0"/>
              <a:t>Bestudeer</a:t>
            </a:r>
            <a:r>
              <a:rPr lang="en-US" sz="2400" dirty="0" smtClean="0"/>
              <a:t> </a:t>
            </a:r>
            <a:r>
              <a:rPr lang="en-US" sz="2400" dirty="0" err="1" smtClean="0"/>
              <a:t>dictaat</a:t>
            </a:r>
            <a:r>
              <a:rPr lang="en-US" sz="2400" dirty="0" smtClean="0"/>
              <a:t> 2.29.</a:t>
            </a:r>
          </a:p>
          <a:p>
            <a:r>
              <a:rPr lang="en-US" sz="2400" dirty="0" err="1" smtClean="0"/>
              <a:t>Bestudeer</a:t>
            </a:r>
            <a:r>
              <a:rPr lang="en-US" sz="2400" dirty="0" smtClean="0"/>
              <a:t> </a:t>
            </a:r>
            <a:r>
              <a:rPr lang="en-US" sz="2400" dirty="0" err="1" smtClean="0"/>
              <a:t>dictaat</a:t>
            </a:r>
            <a:r>
              <a:rPr lang="en-US" sz="2400" dirty="0" smtClean="0"/>
              <a:t> (heel) </a:t>
            </a:r>
            <a:r>
              <a:rPr lang="en-US" sz="2400" dirty="0" err="1" smtClean="0"/>
              <a:t>hoofdstuk</a:t>
            </a:r>
            <a:r>
              <a:rPr lang="en-US" sz="2400" dirty="0" smtClean="0"/>
              <a:t> 3.</a:t>
            </a:r>
            <a:endParaRPr lang="nl-NL" sz="2400" dirty="0" smtClean="0"/>
          </a:p>
        </p:txBody>
      </p:sp>
      <p:pic>
        <p:nvPicPr>
          <p:cNvPr id="101381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47625"/>
            <a:ext cx="1395413" cy="928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3" name="Rectangle 3"/>
          <p:cNvSpPr>
            <a:spLocks noGrp="1" noChangeArrowheads="1"/>
          </p:cNvSpPr>
          <p:nvPr>
            <p:ph type="ctrTitle" sz="quarter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tx2"/>
                </a:solidFill>
              </a14:hiddenFill>
            </a:ext>
          </a:extLst>
        </p:spPr>
        <p:txBody>
          <a:bodyPr wrap="none"/>
          <a:lstStyle/>
          <a:p>
            <a:r>
              <a:rPr lang="nl-NL" sz="3600" dirty="0" err="1" smtClean="0"/>
              <a:t>Objectgeoriënteerd</a:t>
            </a:r>
            <a:r>
              <a:rPr lang="nl-NL" sz="3600" dirty="0" smtClean="0"/>
              <a:t> Programmeren in C++ </a:t>
            </a:r>
          </a:p>
        </p:txBody>
      </p:sp>
      <p:sp>
        <p:nvSpPr>
          <p:cNvPr id="102402" name="Rectangle 2"/>
          <p:cNvSpPr>
            <a:spLocks noGrp="1" noChangeArrowheads="1"/>
          </p:cNvSpPr>
          <p:nvPr>
            <p:ph type="subTitle" sz="quarter" idx="1"/>
          </p:nvPr>
        </p:nvSpPr>
        <p:spPr>
          <a:solidFill>
            <a:schemeClr val="bg1"/>
          </a:solidFill>
        </p:spPr>
        <p:txBody>
          <a:bodyPr/>
          <a:lstStyle/>
          <a:p>
            <a:r>
              <a:rPr lang="en-US" sz="3600" smtClean="0"/>
              <a:t>OGOPRG Les 9</a:t>
            </a:r>
            <a:endParaRPr lang="nl-NL" sz="36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BDF1B3AA-2D48-4A46-800E-FD4986DDE243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112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0342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Hergebruik van classes</a:t>
            </a:r>
          </a:p>
        </p:txBody>
      </p:sp>
      <p:sp>
        <p:nvSpPr>
          <p:cNvPr id="10342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smtClean="0"/>
              <a:t>Aggregatie (</a:t>
            </a:r>
            <a:r>
              <a:rPr lang="en-US" dirty="0" smtClean="0"/>
              <a:t>Aggregation</a:t>
            </a:r>
            <a:r>
              <a:rPr lang="nl-NL" dirty="0" smtClean="0"/>
              <a:t>)</a:t>
            </a:r>
          </a:p>
          <a:p>
            <a:pPr lvl="1"/>
            <a:r>
              <a:rPr lang="nl-NL" dirty="0" smtClean="0"/>
              <a:t>... heeft een (of meer) ...</a:t>
            </a:r>
          </a:p>
          <a:p>
            <a:pPr lvl="1">
              <a:buFont typeface="Wingdings" pitchFamily="2" charset="2"/>
              <a:buNone/>
            </a:pPr>
            <a:endParaRPr lang="nl-NL" dirty="0" smtClean="0"/>
          </a:p>
          <a:p>
            <a:r>
              <a:rPr lang="nl-NL" dirty="0" smtClean="0"/>
              <a:t>Overerving (</a:t>
            </a:r>
            <a:r>
              <a:rPr lang="en-US" dirty="0" smtClean="0"/>
              <a:t>Inheritance</a:t>
            </a:r>
            <a:r>
              <a:rPr lang="nl-NL" dirty="0" smtClean="0"/>
              <a:t>)</a:t>
            </a:r>
          </a:p>
          <a:p>
            <a:pPr lvl="1"/>
            <a:r>
              <a:rPr lang="nl-NL" dirty="0" smtClean="0"/>
              <a:t>... is een (speciaal soort) ...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EBA174AF-A216-458C-90D9-405B4812ABB4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113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0445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Aggregatie</a:t>
            </a:r>
          </a:p>
        </p:txBody>
      </p:sp>
      <p:sp>
        <p:nvSpPr>
          <p:cNvPr id="10445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smtClean="0"/>
              <a:t>Aggregatie (</a:t>
            </a:r>
            <a:r>
              <a:rPr lang="en-US" dirty="0" smtClean="0"/>
              <a:t>Aggregation</a:t>
            </a:r>
            <a:r>
              <a:rPr lang="nl-NL" dirty="0" smtClean="0"/>
              <a:t>)</a:t>
            </a:r>
          </a:p>
          <a:p>
            <a:pPr lvl="1"/>
            <a:r>
              <a:rPr lang="nl-NL" dirty="0" smtClean="0">
                <a:solidFill>
                  <a:srgbClr val="008000"/>
                </a:solidFill>
              </a:rPr>
              <a:t>... heeft een (of meer) ...</a:t>
            </a:r>
          </a:p>
        </p:txBody>
      </p:sp>
      <p:sp>
        <p:nvSpPr>
          <p:cNvPr id="104453" name="Text Box 5"/>
          <p:cNvSpPr txBox="1">
            <a:spLocks noChangeArrowheads="1"/>
          </p:cNvSpPr>
          <p:nvPr/>
        </p:nvSpPr>
        <p:spPr bwMode="auto">
          <a:xfrm>
            <a:off x="4788024" y="2753052"/>
            <a:ext cx="3673177" cy="1107996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alibri" pitchFamily="34" charset="0"/>
              </a:rPr>
              <a:t>Een </a:t>
            </a:r>
            <a:r>
              <a:rPr lang="nl-NL" sz="2400" dirty="0">
                <a:latin typeface="Consolas"/>
              </a:rPr>
              <a:t>Rechthoek</a:t>
            </a:r>
            <a:r>
              <a:rPr lang="nl-NL" sz="2400" dirty="0">
                <a:latin typeface="Calibri" pitchFamily="34" charset="0"/>
              </a:rPr>
              <a:t> </a:t>
            </a:r>
            <a:r>
              <a:rPr lang="nl-NL" sz="2400" dirty="0">
                <a:solidFill>
                  <a:srgbClr val="008000"/>
                </a:solidFill>
                <a:latin typeface="Calibri" pitchFamily="34" charset="0"/>
              </a:rPr>
              <a:t>heeft een</a:t>
            </a:r>
            <a:r>
              <a:rPr lang="nl-NL" sz="2400" dirty="0">
                <a:latin typeface="Calibri" pitchFamily="34" charset="0"/>
              </a:rPr>
              <a:t> </a:t>
            </a:r>
            <a:r>
              <a:rPr lang="nl-NL" sz="2400" dirty="0">
                <a:latin typeface="Consolas"/>
              </a:rPr>
              <a:t>lengte</a:t>
            </a:r>
            <a:r>
              <a:rPr lang="nl-NL" sz="2400" dirty="0">
                <a:latin typeface="Calibri" pitchFamily="34" charset="0"/>
              </a:rPr>
              <a:t> en een </a:t>
            </a:r>
            <a:r>
              <a:rPr lang="nl-NL" sz="2400" dirty="0">
                <a:latin typeface="Consolas"/>
              </a:rPr>
              <a:t>breedte</a:t>
            </a:r>
            <a:r>
              <a:rPr lang="nl-NL" sz="2400" dirty="0">
                <a:latin typeface="Calibri" pitchFamily="34" charset="0"/>
              </a:rPr>
              <a:t> van het type </a:t>
            </a:r>
            <a:r>
              <a:rPr lang="nl-NL" sz="2400" dirty="0">
                <a:latin typeface="Consolas"/>
              </a:rPr>
              <a:t>Breuk</a:t>
            </a:r>
            <a:r>
              <a:rPr lang="nl-NL" sz="2400" dirty="0">
                <a:latin typeface="Calibri" pitchFamily="34" charset="0"/>
              </a:rPr>
              <a:t>.</a:t>
            </a:r>
          </a:p>
        </p:txBody>
      </p:sp>
      <p:sp>
        <p:nvSpPr>
          <p:cNvPr id="104454" name="Text Box 6"/>
          <p:cNvSpPr txBox="1">
            <a:spLocks noChangeArrowheads="1"/>
          </p:cNvSpPr>
          <p:nvPr/>
        </p:nvSpPr>
        <p:spPr bwMode="auto">
          <a:xfrm>
            <a:off x="1116013" y="2276475"/>
            <a:ext cx="3527425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</a:t>
            </a:r>
            <a:r>
              <a:rPr lang="nl-NL" sz="2000" b="1" dirty="0">
                <a:solidFill>
                  <a:srgbClr val="000000"/>
                </a:solidFill>
                <a:latin typeface="Consolas"/>
              </a:rPr>
              <a:t>Rechthoek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rgbClr val="008000"/>
                </a:solidFill>
                <a:latin typeface="Consolas"/>
              </a:rPr>
              <a:t>// </a:t>
            </a:r>
            <a:r>
              <a:rPr lang="nl-NL" sz="2000" dirty="0">
                <a:solidFill>
                  <a:srgbClr val="008000"/>
                </a:solidFill>
                <a:latin typeface="Consolas"/>
              </a:rPr>
              <a:t>...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private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2000" b="1" dirty="0" smtClean="0">
                <a:solidFill>
                  <a:srgbClr val="000000"/>
                </a:solidFill>
                <a:latin typeface="Consolas"/>
              </a:rPr>
              <a:t>Breuk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lengte;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2000" b="1" dirty="0" smtClean="0">
                <a:solidFill>
                  <a:srgbClr val="000000"/>
                </a:solidFill>
                <a:latin typeface="Consolas"/>
              </a:rPr>
              <a:t>Breuk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breedte;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};</a:t>
            </a:r>
          </a:p>
        </p:txBody>
      </p:sp>
      <p:pic>
        <p:nvPicPr>
          <p:cNvPr id="22221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406" y="4869160"/>
            <a:ext cx="5105400" cy="126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E3AA7FBD-D793-4D0D-9C37-A4FBEF18298C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114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0547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Overerving</a:t>
            </a:r>
          </a:p>
        </p:txBody>
      </p:sp>
      <p:sp>
        <p:nvSpPr>
          <p:cNvPr id="10547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smtClean="0"/>
              <a:t>Overerving (</a:t>
            </a:r>
            <a:r>
              <a:rPr lang="en-US" dirty="0" smtClean="0"/>
              <a:t>Inheritance</a:t>
            </a:r>
            <a:r>
              <a:rPr lang="nl-NL" dirty="0" smtClean="0"/>
              <a:t>)</a:t>
            </a:r>
          </a:p>
          <a:p>
            <a:pPr lvl="1"/>
            <a:r>
              <a:rPr lang="nl-NL" dirty="0" smtClean="0">
                <a:solidFill>
                  <a:srgbClr val="008000"/>
                </a:solidFill>
              </a:rPr>
              <a:t>... is een (speciaal soort) ...</a:t>
            </a:r>
          </a:p>
        </p:txBody>
      </p:sp>
      <p:sp>
        <p:nvSpPr>
          <p:cNvPr id="105477" name="Text Box 5"/>
          <p:cNvSpPr txBox="1">
            <a:spLocks noChangeArrowheads="1"/>
          </p:cNvSpPr>
          <p:nvPr/>
        </p:nvSpPr>
        <p:spPr bwMode="auto">
          <a:xfrm>
            <a:off x="2315701" y="5373216"/>
            <a:ext cx="3672185" cy="738664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alibri" pitchFamily="34" charset="0"/>
              </a:rPr>
              <a:t>Een </a:t>
            </a:r>
            <a:r>
              <a:rPr lang="nl-NL" sz="2400" dirty="0" err="1">
                <a:latin typeface="Consolas"/>
              </a:rPr>
              <a:t>Bloemiste</a:t>
            </a:r>
            <a:r>
              <a:rPr lang="nl-NL" sz="2400" dirty="0">
                <a:latin typeface="Calibri" pitchFamily="34" charset="0"/>
              </a:rPr>
              <a:t> </a:t>
            </a:r>
            <a:r>
              <a:rPr lang="nl-NL" sz="2400" dirty="0">
                <a:solidFill>
                  <a:srgbClr val="008000"/>
                </a:solidFill>
                <a:latin typeface="Calibri" pitchFamily="34" charset="0"/>
              </a:rPr>
              <a:t>is een</a:t>
            </a:r>
            <a:r>
              <a:rPr lang="nl-NL" sz="2400" dirty="0">
                <a:latin typeface="Calibri" pitchFamily="34" charset="0"/>
              </a:rPr>
              <a:t> </a:t>
            </a:r>
            <a:r>
              <a:rPr lang="nl-NL" sz="2400" dirty="0">
                <a:solidFill>
                  <a:srgbClr val="008000"/>
                </a:solidFill>
                <a:latin typeface="Calibri" pitchFamily="34" charset="0"/>
              </a:rPr>
              <a:t>(speciaal soort)</a:t>
            </a:r>
            <a:r>
              <a:rPr lang="nl-NL" sz="2400" dirty="0">
                <a:latin typeface="Calibri" pitchFamily="34" charset="0"/>
              </a:rPr>
              <a:t> </a:t>
            </a:r>
            <a:r>
              <a:rPr lang="nl-NL" sz="2400" dirty="0">
                <a:latin typeface="Consolas"/>
              </a:rPr>
              <a:t>Winkelier</a:t>
            </a:r>
            <a:r>
              <a:rPr lang="nl-NL" sz="2400" dirty="0">
                <a:latin typeface="Calibri" pitchFamily="34" charset="0"/>
              </a:rPr>
              <a:t>.</a:t>
            </a:r>
          </a:p>
        </p:txBody>
      </p:sp>
      <p:sp>
        <p:nvSpPr>
          <p:cNvPr id="105478" name="Text Box 6"/>
          <p:cNvSpPr txBox="1">
            <a:spLocks noChangeArrowheads="1"/>
          </p:cNvSpPr>
          <p:nvPr/>
        </p:nvSpPr>
        <p:spPr bwMode="auto">
          <a:xfrm>
            <a:off x="1116013" y="2276475"/>
            <a:ext cx="5328195" cy="21544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Consolas"/>
              </a:rPr>
              <a:t>Winkelier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rgbClr val="008000"/>
                </a:solidFill>
                <a:latin typeface="Consolas"/>
              </a:rPr>
              <a:t>// ...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rgbClr val="000000"/>
                </a:solidFill>
                <a:latin typeface="Consolas"/>
              </a:rPr>
              <a:t>};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sz="2000" dirty="0">
              <a:solidFill>
                <a:srgbClr val="000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US" sz="2000" b="1" dirty="0" err="1" smtClean="0">
                <a:solidFill>
                  <a:srgbClr val="000000"/>
                </a:solidFill>
                <a:latin typeface="Consolas"/>
              </a:rPr>
              <a:t>Bloemiste</a:t>
            </a:r>
            <a:r>
              <a:rPr lang="en-US" sz="2000" b="1" dirty="0" smtClean="0">
                <a:solidFill>
                  <a:srgbClr val="000000"/>
                </a:solidFill>
                <a:latin typeface="Consolas"/>
              </a:rPr>
              <a:t>: </a:t>
            </a:r>
            <a:r>
              <a:rPr lang="en-US" sz="2000" b="1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US" sz="2000" b="1" dirty="0" err="1" smtClean="0">
                <a:solidFill>
                  <a:srgbClr val="000000"/>
                </a:solidFill>
                <a:latin typeface="Consolas"/>
              </a:rPr>
              <a:t>Winkelier</a:t>
            </a: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 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rgbClr val="008000"/>
                </a:solidFill>
                <a:latin typeface="Consolas"/>
              </a:rPr>
              <a:t>// ...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rgbClr val="000000"/>
                </a:solidFill>
                <a:latin typeface="Consolas"/>
              </a:rPr>
              <a:t>};</a:t>
            </a:r>
            <a:endParaRPr lang="nl-NL" sz="2000" dirty="0">
              <a:solidFill>
                <a:srgbClr val="000000"/>
              </a:solidFill>
              <a:latin typeface="Consolas"/>
            </a:endParaRPr>
          </a:p>
        </p:txBody>
      </p:sp>
      <p:pic>
        <p:nvPicPr>
          <p:cNvPr id="22016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1999478"/>
            <a:ext cx="2019300" cy="280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hoek 1"/>
          <p:cNvSpPr/>
          <p:nvPr/>
        </p:nvSpPr>
        <p:spPr bwMode="auto">
          <a:xfrm>
            <a:off x="8388424" y="6453336"/>
            <a:ext cx="504056" cy="28803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tabLst/>
            </a:pPr>
            <a:endParaRPr kumimoji="1" lang="nl-NL" sz="2500" b="0" i="0" u="none" strike="noStrike" cap="none" normalizeH="0" baseline="0" smtClean="0">
              <a:ln>
                <a:noFill/>
              </a:ln>
              <a:solidFill>
                <a:schemeClr val="hlink"/>
              </a:solidFill>
              <a:effectLst/>
              <a:latin typeface="Univers" pitchFamily="34" charset="0"/>
            </a:endParaRPr>
          </a:p>
        </p:txBody>
      </p:sp>
      <p:sp>
        <p:nvSpPr>
          <p:cNvPr id="106498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6F7958-BCD4-441C-B925-3962106797AD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115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06499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ADT aanpak</a:t>
            </a:r>
            <a:endParaRPr lang="nl-NL" smtClean="0"/>
          </a:p>
        </p:txBody>
      </p:sp>
      <p:sp>
        <p:nvSpPr>
          <p:cNvPr id="106500" name="Text Box 5"/>
          <p:cNvSpPr txBox="1">
            <a:spLocks noChangeArrowheads="1"/>
          </p:cNvSpPr>
          <p:nvPr/>
        </p:nvSpPr>
        <p:spPr bwMode="auto">
          <a:xfrm>
            <a:off x="323850" y="1196975"/>
            <a:ext cx="4680198" cy="5232202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err="1">
                <a:solidFill>
                  <a:srgbClr val="0000FF"/>
                </a:solidFill>
                <a:latin typeface="Consolas"/>
              </a:rPr>
              <a:t>enum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Soort {</a:t>
            </a:r>
            <a:r>
              <a:rPr lang="nl-NL" sz="2000" dirty="0" err="1">
                <a:solidFill>
                  <a:schemeClr val="tx1"/>
                </a:solidFill>
                <a:latin typeface="Consolas"/>
              </a:rPr>
              <a:t>sintBernard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, </a:t>
            </a:r>
            <a:r>
              <a:rPr lang="nl-NL" sz="2000" dirty="0" err="1">
                <a:solidFill>
                  <a:schemeClr val="tx1"/>
                </a:solidFill>
                <a:latin typeface="Consolas"/>
              </a:rPr>
              <a:t>tekkel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};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b="1" dirty="0">
                <a:solidFill>
                  <a:srgbClr val="000000"/>
                </a:solidFill>
                <a:latin typeface="Consolas"/>
              </a:rPr>
              <a:t>Hond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private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Soort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s;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8000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rgbClr val="008000"/>
                </a:solidFill>
                <a:latin typeface="Consolas"/>
              </a:rPr>
              <a:t>// </a:t>
            </a:r>
            <a:r>
              <a:rPr lang="nl-NL" sz="2000" dirty="0">
                <a:solidFill>
                  <a:srgbClr val="008000"/>
                </a:solidFill>
                <a:latin typeface="Consolas"/>
              </a:rPr>
              <a:t>...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Krant </a:t>
            </a:r>
            <a:r>
              <a:rPr lang="nl-NL" sz="2000" dirty="0" err="1">
                <a:solidFill>
                  <a:schemeClr val="tx1"/>
                </a:solidFill>
                <a:latin typeface="Consolas"/>
              </a:rPr>
              <a:t>haalKrant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blaf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();</a:t>
            </a: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rgbClr val="008000"/>
                </a:solidFill>
                <a:latin typeface="Consolas"/>
              </a:rPr>
              <a:t>    </a:t>
            </a:r>
            <a:r>
              <a:rPr lang="nl-NL" sz="2000" dirty="0">
                <a:solidFill>
                  <a:srgbClr val="008000"/>
                </a:solidFill>
                <a:latin typeface="Consolas"/>
              </a:rPr>
              <a:t>// ...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};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Krant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Hond::</a:t>
            </a:r>
            <a:r>
              <a:rPr lang="nl-NL" sz="2000" dirty="0" err="1">
                <a:solidFill>
                  <a:schemeClr val="tx1"/>
                </a:solidFill>
                <a:latin typeface="Consolas"/>
              </a:rPr>
              <a:t>haalKrant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()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rgbClr val="008000"/>
                </a:solidFill>
                <a:latin typeface="Consolas"/>
              </a:rPr>
              <a:t>    </a:t>
            </a:r>
            <a:r>
              <a:rPr lang="nl-NL" sz="2000" dirty="0">
                <a:solidFill>
                  <a:srgbClr val="008000"/>
                </a:solidFill>
                <a:latin typeface="Consolas"/>
              </a:rPr>
              <a:t>// ...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blaf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();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en-US" sz="2000" dirty="0" smtClean="0">
                <a:solidFill>
                  <a:srgbClr val="0000FF"/>
                </a:solidFill>
                <a:latin typeface="Consolas"/>
              </a:rPr>
              <a:t>return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krant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;</a:t>
            </a: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}</a:t>
            </a:r>
          </a:p>
        </p:txBody>
      </p:sp>
      <p:sp>
        <p:nvSpPr>
          <p:cNvPr id="713734" name="Text Box 6"/>
          <p:cNvSpPr txBox="1">
            <a:spLocks noChangeArrowheads="1"/>
          </p:cNvSpPr>
          <p:nvPr/>
        </p:nvSpPr>
        <p:spPr bwMode="auto">
          <a:xfrm>
            <a:off x="4499992" y="3663602"/>
            <a:ext cx="4536503" cy="3077766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err="1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Hond::blaf()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switch 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(s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)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case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schemeClr val="tx1"/>
                </a:solidFill>
                <a:latin typeface="Consolas"/>
              </a:rPr>
              <a:t>sintBernard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    </a:t>
            </a: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cout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&lt;&lt; </a:t>
            </a:r>
            <a:r>
              <a:rPr lang="nl-NL" sz="20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WOEF </a:t>
            </a:r>
            <a:r>
              <a:rPr lang="nl-NL" sz="2000" dirty="0" err="1">
                <a:solidFill>
                  <a:srgbClr val="A31515"/>
                </a:solidFill>
                <a:latin typeface="Consolas"/>
              </a:rPr>
              <a:t>WOEF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            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break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        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case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schemeClr val="tx1"/>
                </a:solidFill>
                <a:latin typeface="Consolas"/>
              </a:rPr>
              <a:t>tekkel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            </a:t>
            </a: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cout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&lt;&lt; </a:t>
            </a:r>
            <a:r>
              <a:rPr lang="nl-NL" sz="20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kef </a:t>
            </a:r>
            <a:r>
              <a:rPr lang="nl-NL" sz="2000" dirty="0" err="1">
                <a:solidFill>
                  <a:srgbClr val="A31515"/>
                </a:solidFill>
                <a:latin typeface="Consolas"/>
              </a:rPr>
              <a:t>kef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            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break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}</a:t>
            </a: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}</a:t>
            </a:r>
          </a:p>
        </p:txBody>
      </p:sp>
      <p:sp>
        <p:nvSpPr>
          <p:cNvPr id="713737" name="Text Box 9"/>
          <p:cNvSpPr txBox="1">
            <a:spLocks noChangeArrowheads="1"/>
          </p:cNvSpPr>
          <p:nvPr/>
        </p:nvSpPr>
        <p:spPr bwMode="auto">
          <a:xfrm>
            <a:off x="3419475" y="2133600"/>
            <a:ext cx="1944688" cy="738664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sz="2400" dirty="0" err="1">
                <a:solidFill>
                  <a:schemeClr val="tx2"/>
                </a:solidFill>
                <a:latin typeface="Calibri" pitchFamily="34" charset="0"/>
              </a:rPr>
              <a:t>Niet</a:t>
            </a:r>
            <a:r>
              <a:rPr lang="en-US" sz="2400" dirty="0">
                <a:latin typeface="Calibri" pitchFamily="34" charset="0"/>
              </a:rPr>
              <a:t> </a:t>
            </a:r>
            <a:r>
              <a:rPr lang="en-US" sz="2400" dirty="0" err="1">
                <a:latin typeface="Calibri" pitchFamily="34" charset="0"/>
              </a:rPr>
              <a:t>goed</a:t>
            </a:r>
            <a:r>
              <a:rPr lang="en-US" sz="2400" dirty="0">
                <a:latin typeface="Calibri" pitchFamily="34" charset="0"/>
              </a:rPr>
              <a:t> </a:t>
            </a:r>
            <a:r>
              <a:rPr lang="en-US" sz="2400" dirty="0" err="1">
                <a:latin typeface="Calibri" pitchFamily="34" charset="0"/>
              </a:rPr>
              <a:t>uitbreidbaar</a:t>
            </a:r>
            <a:r>
              <a:rPr lang="en-US" sz="2400" dirty="0">
                <a:latin typeface="Calibri" pitchFamily="34" charset="0"/>
              </a:rPr>
              <a:t>!</a:t>
            </a:r>
            <a:endParaRPr lang="nl-NL" sz="2400" dirty="0">
              <a:latin typeface="Calibri" pitchFamily="34" charset="0"/>
            </a:endParaRPr>
          </a:p>
        </p:txBody>
      </p:sp>
      <p:pic>
        <p:nvPicPr>
          <p:cNvPr id="106578" name="Picture 8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3731" y="760584"/>
            <a:ext cx="3174604" cy="2746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3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3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3734" grpId="0" animBg="1"/>
      <p:bldP spid="713737" grpId="0" animBg="1"/>
    </p:bld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323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636911"/>
            <a:ext cx="3533775" cy="311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7522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E43525E3-4782-4767-8106-9F2DD458EC08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116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0752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OO aanpak</a:t>
            </a:r>
            <a:endParaRPr lang="nl-NL" smtClean="0"/>
          </a:p>
        </p:txBody>
      </p:sp>
      <p:sp>
        <p:nvSpPr>
          <p:cNvPr id="107524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3059113" y="1196975"/>
            <a:ext cx="5653087" cy="1179513"/>
          </a:xfrm>
        </p:spPr>
        <p:txBody>
          <a:bodyPr/>
          <a:lstStyle/>
          <a:p>
            <a:r>
              <a:rPr lang="en-US" dirty="0" err="1" smtClean="0"/>
              <a:t>Een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chemeClr val="hlink"/>
                </a:solidFill>
              </a:rPr>
              <a:t>Tekkel</a:t>
            </a:r>
            <a:r>
              <a:rPr lang="en-US" dirty="0" smtClean="0"/>
              <a:t> </a:t>
            </a:r>
            <a:r>
              <a:rPr lang="en-US" dirty="0" smtClean="0">
                <a:solidFill>
                  <a:srgbClr val="008000"/>
                </a:solidFill>
              </a:rPr>
              <a:t>is </a:t>
            </a:r>
            <a:r>
              <a:rPr lang="en-US" dirty="0" err="1" smtClean="0">
                <a:solidFill>
                  <a:srgbClr val="008000"/>
                </a:solidFill>
              </a:rPr>
              <a:t>een</a:t>
            </a:r>
            <a:r>
              <a:rPr lang="en-US" dirty="0" smtClean="0"/>
              <a:t> </a:t>
            </a:r>
            <a:r>
              <a:rPr lang="en-US" dirty="0" smtClean="0">
                <a:solidFill>
                  <a:schemeClr val="hlink"/>
                </a:solidFill>
              </a:rPr>
              <a:t>Hond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Een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chemeClr val="hlink"/>
                </a:solidFill>
              </a:rPr>
              <a:t>SintBernard</a:t>
            </a:r>
            <a:r>
              <a:rPr lang="en-US" dirty="0" smtClean="0"/>
              <a:t> </a:t>
            </a:r>
            <a:r>
              <a:rPr lang="en-US" dirty="0" smtClean="0">
                <a:solidFill>
                  <a:srgbClr val="008000"/>
                </a:solidFill>
              </a:rPr>
              <a:t>is </a:t>
            </a:r>
            <a:r>
              <a:rPr lang="en-US" dirty="0" err="1" smtClean="0">
                <a:solidFill>
                  <a:srgbClr val="008000"/>
                </a:solidFill>
              </a:rPr>
              <a:t>een</a:t>
            </a:r>
            <a:r>
              <a:rPr lang="en-US" dirty="0" smtClean="0"/>
              <a:t> </a:t>
            </a:r>
            <a:r>
              <a:rPr lang="en-US" dirty="0" smtClean="0">
                <a:solidFill>
                  <a:schemeClr val="hlink"/>
                </a:solidFill>
              </a:rPr>
              <a:t>Hond</a:t>
            </a:r>
            <a:r>
              <a:rPr lang="en-US" dirty="0" smtClean="0"/>
              <a:t>.</a:t>
            </a:r>
            <a:endParaRPr lang="nl-NL" dirty="0" smtClean="0"/>
          </a:p>
        </p:txBody>
      </p:sp>
      <p:sp>
        <p:nvSpPr>
          <p:cNvPr id="107525" name="Text Box 5"/>
          <p:cNvSpPr txBox="1">
            <a:spLocks noChangeArrowheads="1"/>
          </p:cNvSpPr>
          <p:nvPr/>
        </p:nvSpPr>
        <p:spPr bwMode="auto">
          <a:xfrm>
            <a:off x="323850" y="1196975"/>
            <a:ext cx="5472113" cy="52322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b="1" dirty="0">
                <a:solidFill>
                  <a:srgbClr val="000000"/>
                </a:solidFill>
                <a:latin typeface="Consolas"/>
              </a:rPr>
              <a:t>Hond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private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rgbClr val="008000"/>
                </a:solidFill>
                <a:latin typeface="Consolas"/>
              </a:rPr>
              <a:t>    // </a:t>
            </a:r>
            <a:r>
              <a:rPr lang="nl-NL" sz="2000" dirty="0">
                <a:solidFill>
                  <a:srgbClr val="008000"/>
                </a:solidFill>
                <a:latin typeface="Consolas"/>
              </a:rPr>
              <a:t>...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Krant </a:t>
            </a:r>
            <a:r>
              <a:rPr lang="nl-NL" sz="2000" dirty="0" err="1">
                <a:solidFill>
                  <a:schemeClr val="tx1"/>
                </a:solidFill>
                <a:latin typeface="Consolas"/>
              </a:rPr>
              <a:t>haalKrant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b="1" dirty="0" smtClean="0">
                <a:latin typeface="Consolas"/>
              </a:rPr>
              <a:t>virtual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blaf();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rgbClr val="008000"/>
                </a:solidFill>
                <a:latin typeface="Consolas"/>
              </a:rPr>
              <a:t>    // </a:t>
            </a:r>
            <a:r>
              <a:rPr lang="nl-NL" sz="2000" dirty="0">
                <a:solidFill>
                  <a:srgbClr val="008000"/>
                </a:solidFill>
                <a:latin typeface="Consolas"/>
              </a:rPr>
              <a:t>...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};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Krant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Hond::</a:t>
            </a:r>
            <a:r>
              <a:rPr lang="nl-NL" sz="2000" dirty="0" err="1">
                <a:solidFill>
                  <a:schemeClr val="tx1"/>
                </a:solidFill>
                <a:latin typeface="Consolas"/>
              </a:rPr>
              <a:t>haalKrant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()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rgbClr val="008000"/>
                </a:solidFill>
                <a:latin typeface="Consolas"/>
              </a:rPr>
              <a:t>    // </a:t>
            </a:r>
            <a:r>
              <a:rPr lang="nl-NL" sz="2000" dirty="0">
                <a:solidFill>
                  <a:srgbClr val="008000"/>
                </a:solidFill>
                <a:latin typeface="Consolas"/>
              </a:rPr>
              <a:t>...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blaf();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</a:t>
            </a:r>
            <a:r>
              <a:rPr lang="en-US" sz="2000" dirty="0" smtClean="0">
                <a:solidFill>
                  <a:srgbClr val="0000FF"/>
                </a:solidFill>
                <a:latin typeface="Consolas"/>
              </a:rPr>
              <a:t>return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krant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;</a:t>
            </a: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}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err="1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Hond::blaf()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cout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&lt;&lt; </a:t>
            </a:r>
            <a:r>
              <a:rPr lang="nl-NL" sz="20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blaf </a:t>
            </a:r>
            <a:r>
              <a:rPr lang="nl-NL" sz="2000" dirty="0" err="1">
                <a:solidFill>
                  <a:srgbClr val="A31515"/>
                </a:solidFill>
                <a:latin typeface="Consolas"/>
              </a:rPr>
              <a:t>blaf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}</a:t>
            </a:r>
          </a:p>
        </p:txBody>
      </p:sp>
      <p:sp>
        <p:nvSpPr>
          <p:cNvPr id="716807" name="AutoShape 7"/>
          <p:cNvSpPr>
            <a:spLocks noChangeArrowheads="1"/>
          </p:cNvSpPr>
          <p:nvPr/>
        </p:nvSpPr>
        <p:spPr bwMode="auto">
          <a:xfrm>
            <a:off x="539750" y="3357563"/>
            <a:ext cx="4392613" cy="504825"/>
          </a:xfrm>
          <a:prstGeom prst="wedgeRoundRectCallout">
            <a:avLst>
              <a:gd name="adj1" fmla="val -25569"/>
              <a:gd name="adj2" fmla="val -116667"/>
              <a:gd name="adj3" fmla="val 16667"/>
            </a:avLst>
          </a:prstGeom>
          <a:solidFill>
            <a:srgbClr val="FFFF00"/>
          </a:solidFill>
          <a:ln w="28575" algn="ctr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latin typeface="Calibri" pitchFamily="34" charset="0"/>
              </a:rPr>
              <a:t>Message </a:t>
            </a:r>
            <a:r>
              <a:rPr lang="en-US" sz="2000" dirty="0" err="1">
                <a:latin typeface="Calibri" pitchFamily="34" charset="0"/>
              </a:rPr>
              <a:t>kan</a:t>
            </a:r>
            <a:r>
              <a:rPr lang="en-US" sz="2000" dirty="0">
                <a:latin typeface="Calibri" pitchFamily="34" charset="0"/>
              </a:rPr>
              <a:t> overridden </a:t>
            </a:r>
            <a:r>
              <a:rPr lang="en-US" sz="2000" dirty="0" err="1">
                <a:latin typeface="Calibri" pitchFamily="34" charset="0"/>
              </a:rPr>
              <a:t>worden</a:t>
            </a:r>
            <a:r>
              <a:rPr lang="en-US" sz="2000" dirty="0">
                <a:latin typeface="Calibri" pitchFamily="34" charset="0"/>
              </a:rPr>
              <a:t>.</a:t>
            </a:r>
            <a:endParaRPr lang="nl-NL" sz="20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07" grpId="0" animBg="1"/>
    </p:bld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hthoek 7"/>
          <p:cNvSpPr/>
          <p:nvPr/>
        </p:nvSpPr>
        <p:spPr bwMode="auto">
          <a:xfrm>
            <a:off x="8388424" y="6453336"/>
            <a:ext cx="504056" cy="28803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tabLst/>
            </a:pPr>
            <a:endParaRPr kumimoji="1" lang="nl-NL" sz="2500" b="0" i="0" u="none" strike="noStrike" cap="none" normalizeH="0" baseline="0" smtClean="0">
              <a:ln>
                <a:noFill/>
              </a:ln>
              <a:solidFill>
                <a:schemeClr val="hlink"/>
              </a:solidFill>
              <a:effectLst/>
              <a:latin typeface="Univers" pitchFamily="34" charset="0"/>
            </a:endParaRPr>
          </a:p>
        </p:txBody>
      </p:sp>
      <p:sp>
        <p:nvSpPr>
          <p:cNvPr id="108546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915A9354-4624-4B03-9460-4EDDD82DE829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117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0854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OO aanpak</a:t>
            </a:r>
            <a:endParaRPr lang="nl-NL" smtClean="0"/>
          </a:p>
        </p:txBody>
      </p:sp>
      <p:sp>
        <p:nvSpPr>
          <p:cNvPr id="108548" name="Text Box 4"/>
          <p:cNvSpPr txBox="1">
            <a:spLocks noChangeArrowheads="1"/>
          </p:cNvSpPr>
          <p:nvPr/>
        </p:nvSpPr>
        <p:spPr bwMode="auto">
          <a:xfrm>
            <a:off x="323851" y="1196975"/>
            <a:ext cx="4608190" cy="3077766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</a:t>
            </a:r>
            <a:r>
              <a:rPr lang="nl-NL" sz="2000" b="1" dirty="0" err="1" smtClean="0">
                <a:solidFill>
                  <a:srgbClr val="000000"/>
                </a:solidFill>
                <a:latin typeface="Consolas"/>
              </a:rPr>
              <a:t>SintBernard</a:t>
            </a:r>
            <a:r>
              <a:rPr lang="nl-NL" sz="2000" b="1" dirty="0" smtClean="0">
                <a:solidFill>
                  <a:srgbClr val="000000"/>
                </a:solidFill>
                <a:latin typeface="Consolas"/>
              </a:rPr>
              <a:t>: </a:t>
            </a:r>
            <a:r>
              <a:rPr lang="nl-NL" sz="2000" b="1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nl-NL" sz="2000" b="1" dirty="0">
                <a:solidFill>
                  <a:srgbClr val="000000"/>
                </a:solidFill>
                <a:latin typeface="Consolas"/>
              </a:rPr>
              <a:t> Hond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private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   Whisky 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vat;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virtual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blaf();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};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rgbClr val="000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err="1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srgbClr val="000000"/>
                </a:solidFill>
                <a:latin typeface="Consolas"/>
              </a:rPr>
              <a:t>SintBernard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::blaf()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2000" dirty="0" err="1" smtClean="0">
                <a:solidFill>
                  <a:srgbClr val="000000"/>
                </a:solidFill>
                <a:latin typeface="Consolas"/>
              </a:rPr>
              <a:t>cout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&lt;&lt; </a:t>
            </a:r>
            <a:r>
              <a:rPr lang="nl-NL" sz="20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WOEF </a:t>
            </a:r>
            <a:r>
              <a:rPr lang="nl-NL" sz="2000" dirty="0" err="1">
                <a:solidFill>
                  <a:srgbClr val="A31515"/>
                </a:solidFill>
                <a:latin typeface="Consolas"/>
              </a:rPr>
              <a:t>WOEF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}</a:t>
            </a:r>
            <a:endParaRPr lang="en-US" sz="2000" dirty="0">
              <a:solidFill>
                <a:srgbClr val="000000"/>
              </a:solidFill>
              <a:latin typeface="Consolas"/>
            </a:endParaRPr>
          </a:p>
        </p:txBody>
      </p:sp>
      <p:sp>
        <p:nvSpPr>
          <p:cNvPr id="108549" name="Text Box 7"/>
          <p:cNvSpPr txBox="1">
            <a:spLocks noChangeArrowheads="1"/>
          </p:cNvSpPr>
          <p:nvPr/>
        </p:nvSpPr>
        <p:spPr bwMode="auto">
          <a:xfrm>
            <a:off x="5076056" y="4351163"/>
            <a:ext cx="3888110" cy="2462213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</a:t>
            </a:r>
            <a:r>
              <a:rPr lang="nl-NL" sz="2000" b="1" dirty="0" err="1" smtClean="0">
                <a:solidFill>
                  <a:srgbClr val="000000"/>
                </a:solidFill>
                <a:latin typeface="Consolas"/>
              </a:rPr>
              <a:t>Tekkel</a:t>
            </a:r>
            <a:r>
              <a:rPr lang="nl-NL" sz="2000" b="1" dirty="0" smtClean="0">
                <a:solidFill>
                  <a:srgbClr val="000000"/>
                </a:solidFill>
                <a:latin typeface="Consolas"/>
              </a:rPr>
              <a:t>: </a:t>
            </a:r>
            <a:r>
              <a:rPr lang="nl-NL" sz="2000" b="1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nl-NL" sz="2000" b="1" dirty="0">
                <a:solidFill>
                  <a:srgbClr val="000000"/>
                </a:solidFill>
                <a:latin typeface="Consolas"/>
              </a:rPr>
              <a:t> Hond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virtual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blaf();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};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rgbClr val="000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err="1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srgbClr val="000000"/>
                </a:solidFill>
                <a:latin typeface="Consolas"/>
              </a:rPr>
              <a:t>Tekkel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::blaf()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2000" dirty="0" err="1" smtClean="0">
                <a:solidFill>
                  <a:srgbClr val="000000"/>
                </a:solidFill>
                <a:latin typeface="Consolas"/>
              </a:rPr>
              <a:t>cout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&lt;&lt; </a:t>
            </a:r>
            <a:r>
              <a:rPr lang="nl-NL" sz="20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kef </a:t>
            </a:r>
            <a:r>
              <a:rPr lang="nl-NL" sz="2000" dirty="0" err="1">
                <a:solidFill>
                  <a:srgbClr val="A31515"/>
                </a:solidFill>
                <a:latin typeface="Consolas"/>
              </a:rPr>
              <a:t>kef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}</a:t>
            </a:r>
          </a:p>
        </p:txBody>
      </p:sp>
      <p:graphicFrame>
        <p:nvGraphicFramePr>
          <p:cNvPr id="108550" name="Object 8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877951854"/>
              </p:ext>
            </p:extLst>
          </p:nvPr>
        </p:nvGraphicFramePr>
        <p:xfrm>
          <a:off x="5763716" y="1341438"/>
          <a:ext cx="2552700" cy="2571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662" name="Tekening" r:id="rId4" imgW="2562225" imgH="2581275" progId="WPDraw30.Drawing">
                  <p:embed/>
                </p:oleObj>
              </mc:Choice>
              <mc:Fallback>
                <p:oleObj name="Tekening" r:id="rId4" imgW="2562225" imgH="2581275" progId="WPDraw30.Drawing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63716" y="1341438"/>
                        <a:ext cx="2552700" cy="2571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8575" cap="flat" cmpd="sng" algn="ctr">
                            <a:solidFill>
                              <a:schemeClr val="tx1"/>
                            </a:solidFill>
                            <a:prstDash val="solid"/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8627" name="Picture 83" descr="De Tekkel van de cartoon (maak laag glad) Foto Beeldje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475656" y="4077071"/>
            <a:ext cx="2808312" cy="2808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F5F9C91A-B3E0-4275-84A7-0F68ECB708C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118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0957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Polymorfisme</a:t>
            </a:r>
            <a:endParaRPr lang="nl-NL" smtClean="0"/>
          </a:p>
        </p:txBody>
      </p:sp>
      <p:sp>
        <p:nvSpPr>
          <p:cNvPr id="109572" name="Text Box 3"/>
          <p:cNvSpPr txBox="1">
            <a:spLocks noChangeArrowheads="1"/>
          </p:cNvSpPr>
          <p:nvPr/>
        </p:nvSpPr>
        <p:spPr bwMode="auto">
          <a:xfrm>
            <a:off x="323850" y="1196975"/>
            <a:ext cx="4176713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2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err="1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srgbClr val="000000"/>
                </a:solidFill>
                <a:latin typeface="Consolas"/>
              </a:rPr>
              <a:t>doeJeWerk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(</a:t>
            </a:r>
            <a:r>
              <a:rPr lang="nl-NL" sz="2000" b="1" dirty="0">
                <a:solidFill>
                  <a:srgbClr val="000000"/>
                </a:solidFill>
                <a:latin typeface="Consolas"/>
              </a:rPr>
              <a:t>Hond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&amp; h)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   Krant k = </a:t>
            </a:r>
            <a:r>
              <a:rPr lang="nl-NL" sz="2000" dirty="0" err="1" smtClean="0">
                <a:solidFill>
                  <a:srgbClr val="000000"/>
                </a:solidFill>
                <a:latin typeface="Consolas"/>
              </a:rPr>
              <a:t>h.haalKrant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();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rgbClr val="008000"/>
                </a:solidFill>
                <a:latin typeface="Consolas"/>
              </a:rPr>
              <a:t>// </a:t>
            </a:r>
            <a:r>
              <a:rPr lang="nl-NL" sz="2000" dirty="0">
                <a:solidFill>
                  <a:srgbClr val="008000"/>
                </a:solidFill>
                <a:latin typeface="Consolas"/>
              </a:rPr>
              <a:t>...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}</a:t>
            </a:r>
            <a:endParaRPr lang="en-US" sz="2000" dirty="0">
              <a:solidFill>
                <a:srgbClr val="000000"/>
              </a:solidFill>
              <a:latin typeface="Consolas"/>
            </a:endParaRPr>
          </a:p>
        </p:txBody>
      </p:sp>
      <p:sp>
        <p:nvSpPr>
          <p:cNvPr id="109573" name="Text Box 4"/>
          <p:cNvSpPr txBox="1">
            <a:spLocks noChangeArrowheads="1"/>
          </p:cNvSpPr>
          <p:nvPr/>
        </p:nvSpPr>
        <p:spPr bwMode="auto">
          <a:xfrm>
            <a:off x="323850" y="2636838"/>
            <a:ext cx="4681538" cy="3657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2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srgbClr val="000000"/>
                </a:solidFill>
                <a:latin typeface="Consolas"/>
              </a:rPr>
              <a:t>main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()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2000" b="1" dirty="0" err="1" smtClean="0">
                <a:solidFill>
                  <a:srgbClr val="000000"/>
                </a:solidFill>
                <a:latin typeface="Consolas"/>
              </a:rPr>
              <a:t>SintBernard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</a:t>
            </a:r>
            <a:r>
              <a:rPr lang="nl-NL" sz="2000" dirty="0" err="1" smtClean="0">
                <a:solidFill>
                  <a:srgbClr val="000000"/>
                </a:solidFill>
                <a:latin typeface="Consolas"/>
              </a:rPr>
              <a:t>Boris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2000" b="1" dirty="0" err="1" smtClean="0">
                <a:solidFill>
                  <a:srgbClr val="000000"/>
                </a:solidFill>
                <a:latin typeface="Consolas"/>
              </a:rPr>
              <a:t>Tekkel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Harry;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rgbClr val="000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2000" dirty="0" err="1" smtClean="0">
                <a:solidFill>
                  <a:srgbClr val="0000FF"/>
                </a:solidFill>
                <a:latin typeface="Consolas"/>
              </a:rPr>
              <a:t>if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(!weekend)</a:t>
            </a:r>
            <a:endParaRPr lang="nl-NL" sz="2000" dirty="0">
              <a:solidFill>
                <a:srgbClr val="000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       </a:t>
            </a:r>
            <a:r>
              <a:rPr lang="nl-NL" sz="2000" dirty="0" err="1" smtClean="0">
                <a:solidFill>
                  <a:srgbClr val="000000"/>
                </a:solidFill>
                <a:latin typeface="Consolas"/>
              </a:rPr>
              <a:t>doeJeWerk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(Harry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2000" dirty="0" err="1" smtClean="0">
                <a:solidFill>
                  <a:srgbClr val="0000FF"/>
                </a:solidFill>
                <a:latin typeface="Consolas"/>
              </a:rPr>
              <a:t>else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 </a:t>
            </a:r>
            <a:r>
              <a:rPr lang="nl-NL" sz="2000" dirty="0" err="1" smtClean="0">
                <a:solidFill>
                  <a:srgbClr val="0000FF"/>
                </a:solidFill>
                <a:latin typeface="Consolas"/>
              </a:rPr>
              <a:t>if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 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(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zaterdag)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       </a:t>
            </a:r>
            <a:r>
              <a:rPr lang="nl-NL" sz="2000" dirty="0" err="1" smtClean="0">
                <a:solidFill>
                  <a:srgbClr val="000000"/>
                </a:solidFill>
                <a:latin typeface="Consolas"/>
              </a:rPr>
              <a:t>doeJeWerk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(</a:t>
            </a:r>
            <a:r>
              <a:rPr lang="nl-NL" sz="2000" dirty="0" err="1" smtClean="0">
                <a:solidFill>
                  <a:srgbClr val="000000"/>
                </a:solidFill>
                <a:latin typeface="Consolas"/>
              </a:rPr>
              <a:t>Boris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rgbClr val="000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2000" dirty="0" err="1" smtClean="0">
                <a:solidFill>
                  <a:srgbClr val="000000"/>
                </a:solidFill>
                <a:latin typeface="Consolas"/>
              </a:rPr>
              <a:t>cin.get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();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return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0;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}</a:t>
            </a:r>
          </a:p>
        </p:txBody>
      </p:sp>
      <p:sp>
        <p:nvSpPr>
          <p:cNvPr id="722953" name="AutoShape 9"/>
          <p:cNvSpPr>
            <a:spLocks noChangeArrowheads="1"/>
          </p:cNvSpPr>
          <p:nvPr/>
        </p:nvSpPr>
        <p:spPr bwMode="auto">
          <a:xfrm>
            <a:off x="4572000" y="3283000"/>
            <a:ext cx="3311525" cy="1154112"/>
          </a:xfrm>
          <a:prstGeom prst="wedgeRoundRectCallout">
            <a:avLst>
              <a:gd name="adj1" fmla="val -69885"/>
              <a:gd name="adj2" fmla="val 40667"/>
              <a:gd name="adj3" fmla="val 16667"/>
            </a:avLst>
          </a:prstGeom>
          <a:solidFill>
            <a:srgbClr val="FFFF00"/>
          </a:solidFill>
          <a:ln w="28575" algn="ctr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sz="2400" dirty="0">
                <a:latin typeface="Consolas"/>
              </a:rPr>
              <a:t>Harry</a:t>
            </a:r>
            <a:r>
              <a:rPr lang="en-US" sz="2400" dirty="0">
                <a:latin typeface="Calibri" pitchFamily="34" charset="0"/>
              </a:rPr>
              <a:t> is van de class </a:t>
            </a:r>
            <a:r>
              <a:rPr lang="en-US" sz="2400" dirty="0" err="1">
                <a:latin typeface="Consolas"/>
              </a:rPr>
              <a:t>Tekkel</a:t>
            </a:r>
            <a:r>
              <a:rPr lang="en-US" sz="2400" dirty="0">
                <a:latin typeface="Calibri" pitchFamily="34" charset="0"/>
              </a:rPr>
              <a:t> maar </a:t>
            </a:r>
            <a:r>
              <a:rPr lang="en-US" sz="2400" dirty="0" err="1">
                <a:latin typeface="Calibri" pitchFamily="34" charset="0"/>
              </a:rPr>
              <a:t>een</a:t>
            </a:r>
            <a:r>
              <a:rPr lang="en-US" sz="2400" dirty="0">
                <a:latin typeface="Calibri" pitchFamily="34" charset="0"/>
              </a:rPr>
              <a:t> </a:t>
            </a:r>
            <a:r>
              <a:rPr lang="en-US" sz="2400" dirty="0" err="1">
                <a:latin typeface="Consolas"/>
              </a:rPr>
              <a:t>Tekkel</a:t>
            </a:r>
            <a:r>
              <a:rPr lang="en-US" sz="2400" dirty="0">
                <a:latin typeface="Calibri" pitchFamily="34" charset="0"/>
              </a:rPr>
              <a:t> </a:t>
            </a:r>
            <a:r>
              <a:rPr lang="en-US" sz="2400" dirty="0">
                <a:solidFill>
                  <a:srgbClr val="008000"/>
                </a:solidFill>
                <a:latin typeface="Calibri" pitchFamily="34" charset="0"/>
              </a:rPr>
              <a:t>is </a:t>
            </a:r>
            <a:r>
              <a:rPr lang="en-US" sz="2400" dirty="0" err="1">
                <a:solidFill>
                  <a:srgbClr val="008000"/>
                </a:solidFill>
                <a:latin typeface="Calibri" pitchFamily="34" charset="0"/>
              </a:rPr>
              <a:t>een</a:t>
            </a:r>
            <a:r>
              <a:rPr lang="en-US" sz="2400" dirty="0">
                <a:latin typeface="Calibri" pitchFamily="34" charset="0"/>
              </a:rPr>
              <a:t> </a:t>
            </a:r>
            <a:r>
              <a:rPr lang="en-US" sz="2400" dirty="0">
                <a:latin typeface="Consolas"/>
              </a:rPr>
              <a:t>Hond</a:t>
            </a:r>
            <a:r>
              <a:rPr lang="en-US" sz="2400" dirty="0">
                <a:latin typeface="Calibri" pitchFamily="34" charset="0"/>
              </a:rPr>
              <a:t>.</a:t>
            </a:r>
            <a:endParaRPr lang="nl-NL" sz="2400" dirty="0">
              <a:latin typeface="Calibri" pitchFamily="34" charset="0"/>
            </a:endParaRPr>
          </a:p>
        </p:txBody>
      </p:sp>
      <p:sp>
        <p:nvSpPr>
          <p:cNvPr id="722954" name="AutoShape 10"/>
          <p:cNvSpPr>
            <a:spLocks noChangeArrowheads="1"/>
          </p:cNvSpPr>
          <p:nvPr/>
        </p:nvSpPr>
        <p:spPr bwMode="auto">
          <a:xfrm>
            <a:off x="4932363" y="4725144"/>
            <a:ext cx="3816350" cy="1154113"/>
          </a:xfrm>
          <a:prstGeom prst="wedgeRoundRectCallout">
            <a:avLst>
              <a:gd name="adj1" fmla="val -76613"/>
              <a:gd name="adj2" fmla="val -30549"/>
              <a:gd name="adj3" fmla="val 16667"/>
            </a:avLst>
          </a:prstGeom>
          <a:solidFill>
            <a:srgbClr val="FFFF00"/>
          </a:solidFill>
          <a:ln w="28575" algn="ctr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sz="2400" dirty="0">
                <a:latin typeface="Consolas"/>
              </a:rPr>
              <a:t>Boris</a:t>
            </a:r>
            <a:r>
              <a:rPr lang="en-US" sz="2400" dirty="0">
                <a:latin typeface="Calibri" pitchFamily="34" charset="0"/>
              </a:rPr>
              <a:t> is van de class </a:t>
            </a:r>
            <a:r>
              <a:rPr lang="en-US" sz="2400" dirty="0" err="1">
                <a:latin typeface="Consolas"/>
              </a:rPr>
              <a:t>SintBernard</a:t>
            </a:r>
            <a:r>
              <a:rPr lang="en-US" sz="2400" dirty="0">
                <a:latin typeface="Calibri" pitchFamily="34" charset="0"/>
              </a:rPr>
              <a:t> maar </a:t>
            </a:r>
            <a:r>
              <a:rPr lang="en-US" sz="2400" dirty="0" err="1">
                <a:latin typeface="Calibri" pitchFamily="34" charset="0"/>
              </a:rPr>
              <a:t>een</a:t>
            </a:r>
            <a:r>
              <a:rPr lang="en-US" sz="2400" dirty="0">
                <a:latin typeface="Calibri" pitchFamily="34" charset="0"/>
              </a:rPr>
              <a:t> </a:t>
            </a:r>
            <a:r>
              <a:rPr lang="en-US" sz="2400" dirty="0" err="1">
                <a:latin typeface="Consolas"/>
              </a:rPr>
              <a:t>SintBernard</a:t>
            </a:r>
            <a:r>
              <a:rPr lang="en-US" sz="2400" dirty="0">
                <a:latin typeface="Calibri" pitchFamily="34" charset="0"/>
              </a:rPr>
              <a:t> </a:t>
            </a:r>
            <a:r>
              <a:rPr lang="en-US" sz="2400" dirty="0">
                <a:solidFill>
                  <a:srgbClr val="008000"/>
                </a:solidFill>
                <a:latin typeface="Calibri" pitchFamily="34" charset="0"/>
              </a:rPr>
              <a:t>is </a:t>
            </a:r>
            <a:r>
              <a:rPr lang="en-US" sz="2400" dirty="0" err="1">
                <a:solidFill>
                  <a:srgbClr val="008000"/>
                </a:solidFill>
                <a:latin typeface="Calibri" pitchFamily="34" charset="0"/>
              </a:rPr>
              <a:t>een</a:t>
            </a:r>
            <a:r>
              <a:rPr lang="en-US" sz="2400" dirty="0">
                <a:latin typeface="Calibri" pitchFamily="34" charset="0"/>
              </a:rPr>
              <a:t> </a:t>
            </a:r>
            <a:r>
              <a:rPr lang="en-US" sz="2400" dirty="0">
                <a:latin typeface="Consolas"/>
              </a:rPr>
              <a:t>Hond</a:t>
            </a:r>
            <a:r>
              <a:rPr lang="en-US" sz="2400" dirty="0">
                <a:latin typeface="Calibri" pitchFamily="34" charset="0"/>
              </a:rPr>
              <a:t>.</a:t>
            </a:r>
            <a:endParaRPr lang="nl-NL" sz="2400" dirty="0">
              <a:latin typeface="Calibri" pitchFamily="34" charset="0"/>
            </a:endParaRPr>
          </a:p>
        </p:txBody>
      </p:sp>
      <p:sp>
        <p:nvSpPr>
          <p:cNvPr id="722955" name="AutoShape 11"/>
          <p:cNvSpPr>
            <a:spLocks noChangeArrowheads="1"/>
          </p:cNvSpPr>
          <p:nvPr/>
        </p:nvSpPr>
        <p:spPr bwMode="auto">
          <a:xfrm>
            <a:off x="2987253" y="1989138"/>
            <a:ext cx="4177135" cy="503237"/>
          </a:xfrm>
          <a:prstGeom prst="wedgeRoundRectCallout">
            <a:avLst>
              <a:gd name="adj1" fmla="val -41148"/>
              <a:gd name="adj2" fmla="val -143375"/>
              <a:gd name="adj3" fmla="val 16667"/>
            </a:avLst>
          </a:prstGeom>
          <a:solidFill>
            <a:srgbClr val="FFFF00"/>
          </a:solidFill>
          <a:ln w="28575" algn="ctr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sz="2400" dirty="0">
                <a:latin typeface="Consolas"/>
              </a:rPr>
              <a:t>h</a:t>
            </a:r>
            <a:r>
              <a:rPr lang="en-US" sz="2400" dirty="0">
                <a:latin typeface="Calibri" pitchFamily="34" charset="0"/>
              </a:rPr>
              <a:t> is </a:t>
            </a:r>
            <a:r>
              <a:rPr lang="en-US" sz="2400" dirty="0" err="1">
                <a:latin typeface="Calibri" pitchFamily="34" charset="0"/>
              </a:rPr>
              <a:t>een</a:t>
            </a:r>
            <a:r>
              <a:rPr lang="en-US" sz="2400" dirty="0">
                <a:latin typeface="Calibri" pitchFamily="34" charset="0"/>
              </a:rPr>
              <a:t> </a:t>
            </a:r>
            <a:r>
              <a:rPr lang="en-US" sz="2400" dirty="0" err="1">
                <a:latin typeface="Calibri" pitchFamily="34" charset="0"/>
              </a:rPr>
              <a:t>polymorfe</a:t>
            </a:r>
            <a:r>
              <a:rPr lang="en-US" sz="2400" dirty="0">
                <a:latin typeface="Calibri" pitchFamily="34" charset="0"/>
              </a:rPr>
              <a:t> parameter.</a:t>
            </a:r>
            <a:endParaRPr lang="nl-NL" sz="2400" dirty="0">
              <a:latin typeface="Calibri" pitchFamily="34" charset="0"/>
            </a:endParaRPr>
          </a:p>
        </p:txBody>
      </p:sp>
      <p:sp>
        <p:nvSpPr>
          <p:cNvPr id="722956" name="AutoShape 12"/>
          <p:cNvSpPr>
            <a:spLocks noChangeArrowheads="1"/>
          </p:cNvSpPr>
          <p:nvPr/>
        </p:nvSpPr>
        <p:spPr bwMode="auto">
          <a:xfrm>
            <a:off x="1836960" y="2420938"/>
            <a:ext cx="4967288" cy="503237"/>
          </a:xfrm>
          <a:prstGeom prst="wedgeRoundRectCallout">
            <a:avLst>
              <a:gd name="adj1" fmla="val -52398"/>
              <a:gd name="adj2" fmla="val -222870"/>
              <a:gd name="adj3" fmla="val 16667"/>
            </a:avLst>
          </a:prstGeom>
          <a:solidFill>
            <a:srgbClr val="FFFF00"/>
          </a:solidFill>
          <a:ln w="28575" algn="ctr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sz="2400" dirty="0" err="1">
                <a:latin typeface="Consolas"/>
              </a:rPr>
              <a:t>doeJeWerk</a:t>
            </a:r>
            <a:r>
              <a:rPr lang="en-US" sz="2400" dirty="0">
                <a:latin typeface="Calibri" pitchFamily="34" charset="0"/>
              </a:rPr>
              <a:t> is </a:t>
            </a:r>
            <a:r>
              <a:rPr lang="en-US" sz="2400" dirty="0" err="1">
                <a:latin typeface="Calibri" pitchFamily="34" charset="0"/>
              </a:rPr>
              <a:t>een</a:t>
            </a:r>
            <a:r>
              <a:rPr lang="en-US" sz="2400" dirty="0">
                <a:latin typeface="Calibri" pitchFamily="34" charset="0"/>
              </a:rPr>
              <a:t> </a:t>
            </a:r>
            <a:r>
              <a:rPr lang="en-US" sz="2400" dirty="0" err="1">
                <a:latin typeface="Calibri" pitchFamily="34" charset="0"/>
              </a:rPr>
              <a:t>polymorfe</a:t>
            </a:r>
            <a:r>
              <a:rPr lang="en-US" sz="2400" dirty="0">
                <a:latin typeface="Calibri" pitchFamily="34" charset="0"/>
              </a:rPr>
              <a:t> </a:t>
            </a:r>
            <a:r>
              <a:rPr lang="en-US" sz="2400" dirty="0" err="1">
                <a:latin typeface="Calibri" pitchFamily="34" charset="0"/>
              </a:rPr>
              <a:t>functie</a:t>
            </a:r>
            <a:r>
              <a:rPr lang="en-US" sz="2400" dirty="0">
                <a:latin typeface="Calibri" pitchFamily="34" charset="0"/>
              </a:rPr>
              <a:t>.</a:t>
            </a:r>
            <a:endParaRPr lang="nl-NL" sz="2400" dirty="0">
              <a:latin typeface="Calibri" pitchFamily="34" charset="0"/>
            </a:endParaRPr>
          </a:p>
        </p:txBody>
      </p:sp>
      <p:pic>
        <p:nvPicPr>
          <p:cNvPr id="226306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081" y="1124744"/>
            <a:ext cx="1675754" cy="259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2953" grpId="0" animBg="1"/>
      <p:bldP spid="722954" grpId="0" animBg="1"/>
      <p:bldP spid="722955" grpId="0" animBg="1"/>
      <p:bldP spid="722956" grpId="0" animBg="1"/>
    </p:bld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/>
          <p:cNvSpPr/>
          <p:nvPr/>
        </p:nvSpPr>
        <p:spPr bwMode="auto">
          <a:xfrm>
            <a:off x="8388424" y="6453336"/>
            <a:ext cx="504056" cy="28803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tabLst/>
            </a:pPr>
            <a:endParaRPr kumimoji="1" lang="nl-NL" sz="2500" b="0" i="0" u="none" strike="noStrike" cap="none" normalizeH="0" baseline="0" smtClean="0">
              <a:ln>
                <a:noFill/>
              </a:ln>
              <a:solidFill>
                <a:schemeClr val="hlink"/>
              </a:solidFill>
              <a:effectLst/>
              <a:latin typeface="Univers" pitchFamily="34" charset="0"/>
            </a:endParaRPr>
          </a:p>
        </p:txBody>
      </p:sp>
      <p:sp>
        <p:nvSpPr>
          <p:cNvPr id="110594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95D37D32-C3C0-43A7-A7D0-12CB85B2DCF3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119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1059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Uitbreidbaarheid</a:t>
            </a:r>
            <a:endParaRPr lang="nl-NL" smtClean="0"/>
          </a:p>
        </p:txBody>
      </p:sp>
      <p:sp>
        <p:nvSpPr>
          <p:cNvPr id="11059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Door de OO </a:t>
            </a:r>
            <a:r>
              <a:rPr lang="en-US" dirty="0" err="1" smtClean="0"/>
              <a:t>aanpak</a:t>
            </a:r>
            <a:r>
              <a:rPr lang="en-US" dirty="0" smtClean="0"/>
              <a:t> </a:t>
            </a:r>
            <a:r>
              <a:rPr lang="en-US" dirty="0" err="1" smtClean="0"/>
              <a:t>kan</a:t>
            </a:r>
            <a:r>
              <a:rPr lang="en-US" dirty="0" smtClean="0"/>
              <a:t> heel </a:t>
            </a:r>
            <a:r>
              <a:rPr lang="en-US" dirty="0" err="1" smtClean="0">
                <a:solidFill>
                  <a:srgbClr val="008000"/>
                </a:solidFill>
              </a:rPr>
              <a:t>eenvoudig</a:t>
            </a:r>
            <a:r>
              <a:rPr lang="en-US" dirty="0" smtClean="0"/>
              <a:t> </a:t>
            </a:r>
            <a:r>
              <a:rPr lang="en-US" dirty="0" err="1" smtClean="0"/>
              <a:t>een</a:t>
            </a:r>
            <a:r>
              <a:rPr lang="en-US" dirty="0" smtClean="0"/>
              <a:t> </a:t>
            </a:r>
            <a:r>
              <a:rPr lang="en-US" dirty="0" err="1" smtClean="0"/>
              <a:t>nieuwe</a:t>
            </a:r>
            <a:r>
              <a:rPr lang="en-US" dirty="0" smtClean="0"/>
              <a:t> </a:t>
            </a:r>
            <a:r>
              <a:rPr lang="en-US" dirty="0" err="1" smtClean="0"/>
              <a:t>soort</a:t>
            </a:r>
            <a:r>
              <a:rPr lang="en-US" dirty="0" smtClean="0"/>
              <a:t> </a:t>
            </a:r>
            <a:r>
              <a:rPr lang="en-US" dirty="0" err="1" smtClean="0"/>
              <a:t>hond</a:t>
            </a:r>
            <a:r>
              <a:rPr lang="en-US" dirty="0" smtClean="0"/>
              <a:t> </a:t>
            </a:r>
            <a:r>
              <a:rPr lang="en-US" dirty="0" err="1" smtClean="0"/>
              <a:t>worden</a:t>
            </a:r>
            <a:r>
              <a:rPr lang="en-US" dirty="0" smtClean="0"/>
              <a:t> </a:t>
            </a:r>
            <a:r>
              <a:rPr lang="en-US" dirty="0" err="1" smtClean="0"/>
              <a:t>toegevoegd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Voeg</a:t>
            </a:r>
            <a:r>
              <a:rPr lang="en-US" dirty="0" smtClean="0"/>
              <a:t> </a:t>
            </a:r>
            <a:r>
              <a:rPr lang="en-US" dirty="0" err="1" smtClean="0"/>
              <a:t>zelf</a:t>
            </a:r>
            <a:r>
              <a:rPr lang="en-US" dirty="0" smtClean="0"/>
              <a:t> de classes </a:t>
            </a:r>
            <a:r>
              <a:rPr lang="en-US" dirty="0" err="1" smtClean="0">
                <a:solidFill>
                  <a:schemeClr val="hlink"/>
                </a:solidFill>
                <a:latin typeface="Consolas"/>
              </a:rPr>
              <a:t>DuitseHerder</a:t>
            </a:r>
            <a:r>
              <a:rPr lang="en-US" dirty="0" smtClean="0"/>
              <a:t> en </a:t>
            </a:r>
            <a:r>
              <a:rPr lang="en-US" dirty="0" err="1" smtClean="0">
                <a:solidFill>
                  <a:schemeClr val="hlink"/>
                </a:solidFill>
                <a:latin typeface="Consolas"/>
              </a:rPr>
              <a:t>MechelseHerder</a:t>
            </a:r>
            <a:r>
              <a:rPr lang="en-US" dirty="0" smtClean="0"/>
              <a:t> toe. </a:t>
            </a:r>
          </a:p>
          <a:p>
            <a:r>
              <a:rPr lang="en-US" dirty="0" err="1" smtClean="0"/>
              <a:t>Welke</a:t>
            </a:r>
            <a:r>
              <a:rPr lang="en-US" dirty="0" smtClean="0"/>
              <a:t> code </a:t>
            </a:r>
            <a:r>
              <a:rPr lang="en-US" dirty="0" err="1" smtClean="0"/>
              <a:t>moet</a:t>
            </a:r>
            <a:r>
              <a:rPr lang="en-US" dirty="0" smtClean="0"/>
              <a:t> nu</a:t>
            </a:r>
            <a:br>
              <a:rPr lang="en-US" dirty="0" smtClean="0"/>
            </a:br>
            <a:r>
              <a:rPr lang="en-US" dirty="0" smtClean="0"/>
              <a:t> </a:t>
            </a:r>
            <a:r>
              <a:rPr lang="en-US" dirty="0" err="1" smtClean="0"/>
              <a:t>gewijzigd</a:t>
            </a:r>
            <a:r>
              <a:rPr lang="en-US" dirty="0" smtClean="0"/>
              <a:t> </a:t>
            </a:r>
            <a:r>
              <a:rPr lang="en-US" dirty="0" err="1" smtClean="0"/>
              <a:t>worden</a:t>
            </a:r>
            <a:r>
              <a:rPr lang="en-US" dirty="0" smtClean="0"/>
              <a:t>?</a:t>
            </a:r>
          </a:p>
          <a:p>
            <a:r>
              <a:rPr lang="en-US" dirty="0" err="1" smtClean="0"/>
              <a:t>Welke</a:t>
            </a:r>
            <a:r>
              <a:rPr lang="en-US" dirty="0" smtClean="0"/>
              <a:t> code </a:t>
            </a:r>
            <a:r>
              <a:rPr lang="en-US" dirty="0" err="1" smtClean="0"/>
              <a:t>moet</a:t>
            </a:r>
            <a:r>
              <a:rPr lang="en-US" dirty="0" smtClean="0"/>
              <a:t> nu </a:t>
            </a:r>
            <a:br>
              <a:rPr lang="en-US" dirty="0" smtClean="0"/>
            </a:br>
            <a:r>
              <a:rPr lang="en-US" dirty="0" err="1" smtClean="0"/>
              <a:t>opnieuw</a:t>
            </a:r>
            <a:r>
              <a:rPr lang="en-US" dirty="0" smtClean="0"/>
              <a:t> </a:t>
            </a:r>
            <a:r>
              <a:rPr lang="en-US" dirty="0" err="1" smtClean="0"/>
              <a:t>gecompileerd</a:t>
            </a:r>
            <a:r>
              <a:rPr lang="en-US" dirty="0" smtClean="0"/>
              <a:t> </a:t>
            </a:r>
            <a:br>
              <a:rPr lang="en-US" dirty="0" smtClean="0"/>
            </a:br>
            <a:r>
              <a:rPr lang="en-US" dirty="0" err="1" smtClean="0"/>
              <a:t>worden</a:t>
            </a:r>
            <a:r>
              <a:rPr lang="en-US" dirty="0" smtClean="0"/>
              <a:t>?</a:t>
            </a:r>
          </a:p>
          <a:p>
            <a:endParaRPr lang="nl-NL" dirty="0" smtClean="0"/>
          </a:p>
        </p:txBody>
      </p:sp>
      <p:pic>
        <p:nvPicPr>
          <p:cNvPr id="110597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5922" y="2780928"/>
            <a:ext cx="4142347" cy="3999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44DAE2A3-464B-4F81-A07E-D105E2E31A54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120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1161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Huiswerk</a:t>
            </a:r>
            <a:r>
              <a:rPr lang="en-US" dirty="0" smtClean="0"/>
              <a:t>!</a:t>
            </a:r>
            <a:endParaRPr lang="nl-NL" dirty="0" smtClean="0"/>
          </a:p>
        </p:txBody>
      </p:sp>
      <p:sp>
        <p:nvSpPr>
          <p:cNvPr id="1116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8775" y="1268413"/>
            <a:ext cx="8605838" cy="5400675"/>
          </a:xfrm>
        </p:spPr>
        <p:txBody>
          <a:bodyPr/>
          <a:lstStyle/>
          <a:p>
            <a:r>
              <a:rPr lang="en-US" sz="2400" dirty="0" err="1" smtClean="0"/>
              <a:t>Bestudeer</a:t>
            </a:r>
            <a:r>
              <a:rPr lang="en-US" sz="2400" dirty="0" smtClean="0"/>
              <a:t> </a:t>
            </a:r>
            <a:r>
              <a:rPr lang="en-US" sz="2400" dirty="0" err="1" smtClean="0"/>
              <a:t>dictaat</a:t>
            </a:r>
            <a:r>
              <a:rPr lang="en-US" sz="2400" dirty="0" smtClean="0"/>
              <a:t> </a:t>
            </a:r>
            <a:r>
              <a:rPr lang="en-US" sz="2400" dirty="0" err="1" smtClean="0"/>
              <a:t>hoofdstuk</a:t>
            </a:r>
            <a:r>
              <a:rPr lang="en-US" sz="2400" dirty="0" smtClean="0"/>
              <a:t> 4 t/m 4.2.</a:t>
            </a:r>
          </a:p>
          <a:p>
            <a:r>
              <a:rPr lang="en-US" sz="2400" dirty="0" err="1" smtClean="0"/>
              <a:t>Voeg</a:t>
            </a:r>
            <a:r>
              <a:rPr lang="en-US" sz="2400" dirty="0" smtClean="0"/>
              <a:t> </a:t>
            </a:r>
            <a:r>
              <a:rPr lang="en-US" sz="2400" dirty="0" err="1" smtClean="0"/>
              <a:t>zelf</a:t>
            </a:r>
            <a:r>
              <a:rPr lang="en-US" sz="2400" dirty="0" smtClean="0"/>
              <a:t> </a:t>
            </a:r>
            <a:r>
              <a:rPr lang="en-US" sz="2400" dirty="0" err="1" smtClean="0"/>
              <a:t>zelf</a:t>
            </a:r>
            <a:r>
              <a:rPr lang="en-US" sz="2400" dirty="0" smtClean="0"/>
              <a:t> de classes </a:t>
            </a:r>
            <a:r>
              <a:rPr lang="en-US" sz="2400" dirty="0" err="1" smtClean="0">
                <a:solidFill>
                  <a:schemeClr val="hlink"/>
                </a:solidFill>
                <a:latin typeface="Consolas"/>
              </a:rPr>
              <a:t>DuitseHerder</a:t>
            </a:r>
            <a:r>
              <a:rPr lang="en-US" sz="2400" dirty="0" smtClean="0"/>
              <a:t> en </a:t>
            </a:r>
            <a:r>
              <a:rPr lang="en-US" sz="2400" dirty="0" err="1" smtClean="0">
                <a:solidFill>
                  <a:schemeClr val="hlink"/>
                </a:solidFill>
                <a:latin typeface="Consolas"/>
              </a:rPr>
              <a:t>MechelseHerder</a:t>
            </a:r>
            <a:r>
              <a:rPr lang="en-US" sz="2400" dirty="0" smtClean="0"/>
              <a:t> toe. </a:t>
            </a:r>
            <a:r>
              <a:rPr lang="en-US" sz="2400" dirty="0" err="1" smtClean="0"/>
              <a:t>Gegeven</a:t>
            </a:r>
            <a:r>
              <a:rPr lang="en-US" sz="2400" dirty="0" smtClean="0"/>
              <a:t> is </a:t>
            </a:r>
            <a:r>
              <a:rPr lang="en-US" sz="2400" dirty="0" err="1" smtClean="0"/>
              <a:t>dat</a:t>
            </a:r>
            <a:r>
              <a:rPr lang="en-US" sz="2400" dirty="0"/>
              <a:t> </a:t>
            </a:r>
            <a:r>
              <a:rPr lang="en-US" sz="2400" dirty="0" err="1" smtClean="0"/>
              <a:t>beide</a:t>
            </a:r>
            <a:r>
              <a:rPr lang="en-US" sz="2400" dirty="0" smtClean="0"/>
              <a:t> </a:t>
            </a:r>
            <a:r>
              <a:rPr lang="en-US" sz="2400" dirty="0" err="1"/>
              <a:t>rassen</a:t>
            </a:r>
            <a:r>
              <a:rPr lang="en-US" sz="2400" dirty="0"/>
              <a:t> </a:t>
            </a:r>
            <a:r>
              <a:rPr lang="en-US" sz="2400" dirty="0" err="1" smtClean="0">
                <a:solidFill>
                  <a:srgbClr val="0000FF"/>
                </a:solidFill>
              </a:rPr>
              <a:t>Herdershonden</a:t>
            </a:r>
            <a:r>
              <a:rPr lang="en-US" sz="2400" dirty="0" smtClean="0"/>
              <a:t> </a:t>
            </a:r>
            <a:r>
              <a:rPr lang="en-US" sz="2400" dirty="0" err="1" smtClean="0"/>
              <a:t>zijn</a:t>
            </a:r>
            <a:r>
              <a:rPr lang="en-US" sz="2400" dirty="0" smtClean="0"/>
              <a:t> die </a:t>
            </a:r>
            <a:r>
              <a:rPr lang="en-US" sz="2400" dirty="0" err="1"/>
              <a:t>een</a:t>
            </a:r>
            <a:r>
              <a:rPr lang="en-US" sz="2400" dirty="0"/>
              <a:t> </a:t>
            </a:r>
            <a:r>
              <a:rPr lang="en-US" sz="2400" dirty="0" err="1"/>
              <a:t>schapenkudde</a:t>
            </a:r>
            <a:r>
              <a:rPr lang="en-US" sz="2400" dirty="0"/>
              <a:t> </a:t>
            </a:r>
            <a:r>
              <a:rPr lang="en-US" sz="2400" dirty="0" err="1"/>
              <a:t>kunnen</a:t>
            </a:r>
            <a:r>
              <a:rPr lang="en-US" sz="2400" dirty="0"/>
              <a:t> </a:t>
            </a:r>
            <a:r>
              <a:rPr lang="en-US" sz="2400" dirty="0" err="1"/>
              <a:t>drijven</a:t>
            </a:r>
            <a:r>
              <a:rPr lang="en-US" sz="2400" dirty="0"/>
              <a:t> en </a:t>
            </a:r>
            <a:r>
              <a:rPr lang="en-US" sz="2400" dirty="0" err="1"/>
              <a:t>hoeden</a:t>
            </a:r>
            <a:r>
              <a:rPr lang="en-US" sz="2400" dirty="0"/>
              <a:t>. Elk </a:t>
            </a:r>
            <a:r>
              <a:rPr lang="en-US" sz="2400" dirty="0" err="1"/>
              <a:t>ras</a:t>
            </a:r>
            <a:r>
              <a:rPr lang="en-US" sz="2400" dirty="0"/>
              <a:t> </a:t>
            </a:r>
            <a:r>
              <a:rPr lang="en-US" sz="2400" dirty="0" err="1"/>
              <a:t>heeft</a:t>
            </a:r>
            <a:r>
              <a:rPr lang="en-US" sz="2400" dirty="0"/>
              <a:t> </a:t>
            </a:r>
            <a:r>
              <a:rPr lang="en-US" sz="2400" dirty="0" err="1"/>
              <a:t>een</a:t>
            </a:r>
            <a:r>
              <a:rPr lang="en-US" sz="2400" dirty="0"/>
              <a:t> </a:t>
            </a:r>
            <a:r>
              <a:rPr lang="en-US" sz="2400" dirty="0" err="1"/>
              <a:t>eigen</a:t>
            </a:r>
            <a:r>
              <a:rPr lang="en-US" sz="2400" dirty="0"/>
              <a:t> </a:t>
            </a:r>
            <a:r>
              <a:rPr lang="en-US" sz="2400" dirty="0" err="1"/>
              <a:t>blaf</a:t>
            </a:r>
            <a:r>
              <a:rPr lang="en-US" sz="2400" dirty="0"/>
              <a:t>.</a:t>
            </a:r>
            <a:endParaRPr lang="en-US" sz="2400" dirty="0" smtClean="0"/>
          </a:p>
          <a:p>
            <a:r>
              <a:rPr lang="en-US" sz="2400" dirty="0" err="1" smtClean="0"/>
              <a:t>Beantwoord</a:t>
            </a:r>
            <a:r>
              <a:rPr lang="en-US" sz="2400" dirty="0" smtClean="0"/>
              <a:t> de </a:t>
            </a:r>
            <a:r>
              <a:rPr lang="en-US" sz="2400" dirty="0" err="1" smtClean="0"/>
              <a:t>vragen</a:t>
            </a:r>
            <a:r>
              <a:rPr lang="en-US" sz="2400" dirty="0" smtClean="0"/>
              <a:t> op de </a:t>
            </a:r>
            <a:r>
              <a:rPr lang="en-US" sz="2400" dirty="0" err="1" smtClean="0"/>
              <a:t>vorige</a:t>
            </a:r>
            <a:r>
              <a:rPr lang="en-US" sz="2400" dirty="0" smtClean="0"/>
              <a:t> sheet. </a:t>
            </a:r>
            <a:endParaRPr lang="nl-NL" sz="2400" dirty="0" smtClean="0"/>
          </a:p>
        </p:txBody>
      </p:sp>
      <p:pic>
        <p:nvPicPr>
          <p:cNvPr id="111621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47625"/>
            <a:ext cx="1395413" cy="928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3" name="Rectangle 3"/>
          <p:cNvSpPr>
            <a:spLocks noGrp="1" noChangeArrowheads="1"/>
          </p:cNvSpPr>
          <p:nvPr>
            <p:ph type="ctrTitle" sz="quarter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tx2"/>
                </a:solidFill>
              </a14:hiddenFill>
            </a:ext>
          </a:extLst>
        </p:spPr>
        <p:txBody>
          <a:bodyPr wrap="none"/>
          <a:lstStyle/>
          <a:p>
            <a:r>
              <a:rPr lang="nl-NL" sz="3600" dirty="0" err="1" smtClean="0"/>
              <a:t>Objectgeoriënteerd</a:t>
            </a:r>
            <a:r>
              <a:rPr lang="nl-NL" sz="3600" dirty="0" smtClean="0"/>
              <a:t> Programmeren in C++ </a:t>
            </a:r>
          </a:p>
        </p:txBody>
      </p:sp>
      <p:sp>
        <p:nvSpPr>
          <p:cNvPr id="112642" name="Rectangle 2"/>
          <p:cNvSpPr>
            <a:spLocks noGrp="1" noChangeArrowheads="1"/>
          </p:cNvSpPr>
          <p:nvPr>
            <p:ph type="subTitle" sz="quarter" idx="1"/>
          </p:nvPr>
        </p:nvSpPr>
        <p:spPr>
          <a:solidFill>
            <a:schemeClr val="bg1"/>
          </a:solidFill>
        </p:spPr>
        <p:txBody>
          <a:bodyPr/>
          <a:lstStyle/>
          <a:p>
            <a:r>
              <a:rPr lang="en-US" sz="3600" dirty="0" smtClean="0"/>
              <a:t>OGOPRG Les 10</a:t>
            </a:r>
            <a:endParaRPr lang="nl-NL" sz="36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D8A9B4A2-E657-460E-89E0-68550F10FDB6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122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1366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Uitwerking Huiswerk</a:t>
            </a:r>
            <a:endParaRPr lang="nl-NL" smtClean="0"/>
          </a:p>
        </p:txBody>
      </p:sp>
      <p:sp>
        <p:nvSpPr>
          <p:cNvPr id="11366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8775" y="1268413"/>
            <a:ext cx="3421137" cy="5256212"/>
          </a:xfrm>
        </p:spPr>
        <p:txBody>
          <a:bodyPr/>
          <a:lstStyle/>
          <a:p>
            <a:r>
              <a:rPr lang="en-US" dirty="0" err="1" smtClean="0"/>
              <a:t>Voeg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chemeClr val="hlink"/>
                </a:solidFill>
                <a:latin typeface="Consolas"/>
              </a:rPr>
              <a:t>DuitseHerder</a:t>
            </a:r>
            <a:r>
              <a:rPr lang="en-US" dirty="0" smtClean="0"/>
              <a:t> en </a:t>
            </a:r>
            <a:r>
              <a:rPr lang="en-US" dirty="0" err="1" smtClean="0">
                <a:solidFill>
                  <a:schemeClr val="hlink"/>
                </a:solidFill>
                <a:latin typeface="Consolas"/>
              </a:rPr>
              <a:t>MechelseHerder</a:t>
            </a:r>
            <a:r>
              <a:rPr lang="en-US" dirty="0" smtClean="0"/>
              <a:t> toe.</a:t>
            </a:r>
          </a:p>
          <a:p>
            <a:r>
              <a:rPr lang="en-US" dirty="0" err="1" smtClean="0"/>
              <a:t>Welke</a:t>
            </a:r>
            <a:r>
              <a:rPr lang="en-US" dirty="0" smtClean="0"/>
              <a:t> code </a:t>
            </a:r>
            <a:r>
              <a:rPr lang="en-US" dirty="0" err="1" smtClean="0"/>
              <a:t>moet</a:t>
            </a:r>
            <a:r>
              <a:rPr lang="en-US" dirty="0" smtClean="0"/>
              <a:t> </a:t>
            </a:r>
            <a:r>
              <a:rPr lang="en-US" dirty="0" err="1" smtClean="0"/>
              <a:t>gewijzigd</a:t>
            </a:r>
            <a:r>
              <a:rPr lang="en-US" dirty="0" smtClean="0"/>
              <a:t> </a:t>
            </a:r>
            <a:r>
              <a:rPr lang="en-US" dirty="0" err="1" smtClean="0"/>
              <a:t>worden</a:t>
            </a:r>
            <a:r>
              <a:rPr lang="en-US" dirty="0" smtClean="0"/>
              <a:t>?</a:t>
            </a:r>
          </a:p>
          <a:p>
            <a:r>
              <a:rPr lang="en-US" dirty="0" err="1" smtClean="0"/>
              <a:t>Welke</a:t>
            </a:r>
            <a:r>
              <a:rPr lang="en-US" dirty="0" smtClean="0"/>
              <a:t> code </a:t>
            </a:r>
            <a:r>
              <a:rPr lang="en-US" dirty="0" err="1" smtClean="0"/>
              <a:t>moet</a:t>
            </a:r>
            <a:r>
              <a:rPr lang="en-US" dirty="0" smtClean="0"/>
              <a:t> </a:t>
            </a:r>
            <a:r>
              <a:rPr lang="en-US" dirty="0" err="1" smtClean="0"/>
              <a:t>gecompileerd</a:t>
            </a:r>
            <a:r>
              <a:rPr lang="en-US" dirty="0" smtClean="0"/>
              <a:t> </a:t>
            </a:r>
            <a:r>
              <a:rPr lang="en-US" dirty="0" err="1" smtClean="0"/>
              <a:t>worden</a:t>
            </a:r>
            <a:r>
              <a:rPr lang="en-US" dirty="0" smtClean="0"/>
              <a:t>?</a:t>
            </a:r>
          </a:p>
          <a:p>
            <a:endParaRPr lang="nl-NL" dirty="0" smtClean="0"/>
          </a:p>
        </p:txBody>
      </p:sp>
      <p:pic>
        <p:nvPicPr>
          <p:cNvPr id="22426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6082" y="1155201"/>
            <a:ext cx="4622382" cy="4938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Tijdelijke aanduiding voor dianumm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1530942D-1582-4EC9-BD53-87A727F956DA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123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14691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Tiroler Herder</a:t>
            </a:r>
          </a:p>
        </p:txBody>
      </p:sp>
      <p:pic>
        <p:nvPicPr>
          <p:cNvPr id="114692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341438"/>
            <a:ext cx="8496300" cy="3790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14693" name="Text Box 6"/>
          <p:cNvSpPr txBox="1">
            <a:spLocks noChangeArrowheads="1"/>
          </p:cNvSpPr>
          <p:nvPr/>
        </p:nvSpPr>
        <p:spPr bwMode="auto">
          <a:xfrm>
            <a:off x="1331913" y="5268913"/>
            <a:ext cx="7488237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r"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latin typeface="Calibri" pitchFamily="34" charset="0"/>
              </a:rPr>
              <a:t>© </a:t>
            </a:r>
            <a:r>
              <a:rPr lang="en-US" sz="2000" dirty="0" err="1">
                <a:latin typeface="Calibri" pitchFamily="34" charset="0"/>
              </a:rPr>
              <a:t>Toon</a:t>
            </a:r>
            <a:r>
              <a:rPr lang="en-US" sz="2000" dirty="0">
                <a:latin typeface="Calibri" pitchFamily="34" charset="0"/>
              </a:rPr>
              <a:t> van </a:t>
            </a:r>
            <a:r>
              <a:rPr lang="en-US" sz="2000" dirty="0" err="1">
                <a:latin typeface="Calibri" pitchFamily="34" charset="0"/>
              </a:rPr>
              <a:t>Driel</a:t>
            </a:r>
            <a:endParaRPr lang="en-US" sz="20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Tijdelijke aanduiding voor dianumm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B81A285C-1908-40E2-8103-33CEB4F11040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124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15715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Tiroler Herder</a:t>
            </a:r>
          </a:p>
        </p:txBody>
      </p:sp>
      <p:pic>
        <p:nvPicPr>
          <p:cNvPr id="115716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268413"/>
            <a:ext cx="8353425" cy="4098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15717" name="Text Box 6"/>
          <p:cNvSpPr txBox="1">
            <a:spLocks noChangeArrowheads="1"/>
          </p:cNvSpPr>
          <p:nvPr/>
        </p:nvSpPr>
        <p:spPr bwMode="auto">
          <a:xfrm>
            <a:off x="1258888" y="5516563"/>
            <a:ext cx="7488237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r"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latin typeface="Calibri" pitchFamily="34" charset="0"/>
              </a:rPr>
              <a:t>© </a:t>
            </a:r>
            <a:r>
              <a:rPr lang="en-US" sz="2000" dirty="0" err="1">
                <a:latin typeface="Calibri" pitchFamily="34" charset="0"/>
              </a:rPr>
              <a:t>Toon</a:t>
            </a:r>
            <a:r>
              <a:rPr lang="en-US" sz="2000" dirty="0">
                <a:latin typeface="Calibri" pitchFamily="34" charset="0"/>
              </a:rPr>
              <a:t> van </a:t>
            </a:r>
            <a:r>
              <a:rPr lang="en-US" sz="2000" dirty="0" err="1">
                <a:latin typeface="Calibri" pitchFamily="34" charset="0"/>
              </a:rPr>
              <a:t>Driel</a:t>
            </a:r>
            <a:endParaRPr lang="en-US" sz="20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/>
        </p:nvSpPr>
        <p:spPr bwMode="auto">
          <a:xfrm>
            <a:off x="8388424" y="6453336"/>
            <a:ext cx="504056" cy="28803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tabLst/>
            </a:pPr>
            <a:endParaRPr kumimoji="1" lang="nl-NL" sz="2500" b="0" i="0" u="none" strike="noStrike" cap="none" normalizeH="0" baseline="0" smtClean="0">
              <a:ln>
                <a:noFill/>
              </a:ln>
              <a:solidFill>
                <a:schemeClr val="hlink"/>
              </a:solidFill>
              <a:effectLst/>
              <a:latin typeface="Univers" pitchFamily="34" charset="0"/>
            </a:endParaRPr>
          </a:p>
        </p:txBody>
      </p:sp>
      <p:sp>
        <p:nvSpPr>
          <p:cNvPr id="116738" name="Tijdelijke aanduiding voor dianumm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1DCDFE3F-9E52-40C0-ABDA-270B381F2706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125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1673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Inline memberfuncties</a:t>
            </a:r>
            <a:endParaRPr lang="nl-NL" smtClean="0"/>
          </a:p>
        </p:txBody>
      </p:sp>
      <p:sp>
        <p:nvSpPr>
          <p:cNvPr id="741382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5076057" y="1268413"/>
            <a:ext cx="3704406" cy="5256212"/>
          </a:xfrm>
        </p:spPr>
        <p:txBody>
          <a:bodyPr/>
          <a:lstStyle/>
          <a:p>
            <a:r>
              <a:rPr lang="nl-NL" sz="2500" dirty="0" smtClean="0"/>
              <a:t>Definitie van de memberfuncties staat in de class declaratie.</a:t>
            </a:r>
          </a:p>
          <a:p>
            <a:r>
              <a:rPr lang="en-US" sz="2500" dirty="0" err="1" smtClean="0"/>
              <a:t>Nadeel</a:t>
            </a:r>
            <a:r>
              <a:rPr lang="en-US" sz="2500" dirty="0" smtClean="0"/>
              <a:t>:</a:t>
            </a:r>
          </a:p>
          <a:p>
            <a:pPr lvl="1"/>
            <a:r>
              <a:rPr lang="en-US" sz="2000" dirty="0" smtClean="0"/>
              <a:t>Component </a:t>
            </a:r>
            <a:r>
              <a:rPr lang="en-US" sz="2000" dirty="0" err="1" smtClean="0"/>
              <a:t>kan</a:t>
            </a:r>
            <a:r>
              <a:rPr lang="en-US" sz="2000" dirty="0" smtClean="0"/>
              <a:t> </a:t>
            </a:r>
            <a:r>
              <a:rPr lang="en-US" sz="2000" dirty="0" err="1" smtClean="0">
                <a:solidFill>
                  <a:schemeClr val="tx2"/>
                </a:solidFill>
              </a:rPr>
              <a:t>niet</a:t>
            </a:r>
            <a:r>
              <a:rPr lang="en-US" sz="2000" dirty="0" smtClean="0"/>
              <a:t> </a:t>
            </a:r>
            <a:r>
              <a:rPr lang="en-US" sz="2000" dirty="0" err="1" smtClean="0"/>
              <a:t>zonder</a:t>
            </a:r>
            <a:r>
              <a:rPr lang="en-US" sz="2000" dirty="0" smtClean="0"/>
              <a:t> source </a:t>
            </a:r>
            <a:r>
              <a:rPr lang="en-US" sz="2000" dirty="0" err="1" smtClean="0"/>
              <a:t>geleverd</a:t>
            </a:r>
            <a:r>
              <a:rPr lang="en-US" sz="2000" dirty="0" smtClean="0"/>
              <a:t> </a:t>
            </a:r>
            <a:r>
              <a:rPr lang="en-US" sz="2000" dirty="0" err="1" smtClean="0"/>
              <a:t>worden</a:t>
            </a:r>
            <a:r>
              <a:rPr lang="en-US" sz="2000" dirty="0" smtClean="0"/>
              <a:t>.</a:t>
            </a:r>
          </a:p>
          <a:p>
            <a:r>
              <a:rPr lang="en-US" sz="2500" dirty="0" err="1" smtClean="0"/>
              <a:t>Voordeel</a:t>
            </a:r>
            <a:r>
              <a:rPr lang="en-US" sz="2500" dirty="0" smtClean="0"/>
              <a:t>:</a:t>
            </a:r>
          </a:p>
          <a:p>
            <a:pPr lvl="1"/>
            <a:r>
              <a:rPr lang="en-US" sz="2000" dirty="0" smtClean="0">
                <a:solidFill>
                  <a:srgbClr val="008000"/>
                </a:solidFill>
              </a:rPr>
              <a:t>Minder</a:t>
            </a:r>
            <a:r>
              <a:rPr lang="en-US" sz="2000" dirty="0" smtClean="0"/>
              <a:t> </a:t>
            </a:r>
            <a:r>
              <a:rPr lang="en-US" sz="2000" dirty="0" err="1" smtClean="0"/>
              <a:t>typen</a:t>
            </a:r>
            <a:r>
              <a:rPr lang="en-US" sz="2000" dirty="0" smtClean="0"/>
              <a:t>.</a:t>
            </a:r>
          </a:p>
          <a:p>
            <a:pPr lvl="1"/>
            <a:endParaRPr lang="nl-NL" sz="2000" dirty="0" smtClean="0"/>
          </a:p>
        </p:txBody>
      </p:sp>
      <p:sp>
        <p:nvSpPr>
          <p:cNvPr id="116741" name="Text Box 4"/>
          <p:cNvSpPr txBox="1">
            <a:spLocks noChangeArrowheads="1"/>
          </p:cNvSpPr>
          <p:nvPr/>
        </p:nvSpPr>
        <p:spPr bwMode="auto">
          <a:xfrm>
            <a:off x="323850" y="1268413"/>
            <a:ext cx="4608190" cy="4616648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Hond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virtual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blaf() </a:t>
            </a:r>
            <a:r>
              <a:rPr lang="nl-NL" sz="2000" b="1" dirty="0">
                <a:solidFill>
                  <a:srgbClr val="000000"/>
                </a:solidFill>
                <a:latin typeface="Consolas"/>
              </a:rPr>
              <a:t>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b="1" dirty="0">
                <a:solidFill>
                  <a:srgbClr val="000000"/>
                </a:solidFill>
                <a:latin typeface="Consolas"/>
              </a:rPr>
              <a:t>        </a:t>
            </a:r>
            <a:r>
              <a:rPr lang="nl-NL" sz="2000" b="1" dirty="0" err="1" smtClean="0">
                <a:solidFill>
                  <a:srgbClr val="000000"/>
                </a:solidFill>
                <a:latin typeface="Consolas"/>
              </a:rPr>
              <a:t>cout</a:t>
            </a:r>
            <a:r>
              <a:rPr lang="nl-NL" sz="2000" b="1" dirty="0" smtClean="0">
                <a:solidFill>
                  <a:srgbClr val="000000"/>
                </a:solidFill>
                <a:latin typeface="Consolas"/>
              </a:rPr>
              <a:t> &lt;&lt; </a:t>
            </a:r>
            <a:r>
              <a:rPr lang="nl-NL" sz="2000" b="1" dirty="0" smtClean="0">
                <a:solidFill>
                  <a:srgbClr val="A31515"/>
                </a:solidFill>
                <a:latin typeface="Consolas"/>
              </a:rPr>
              <a:t>"blaf </a:t>
            </a:r>
            <a:r>
              <a:rPr lang="nl-NL" sz="2000" b="1" dirty="0" err="1" smtClean="0">
                <a:solidFill>
                  <a:srgbClr val="A31515"/>
                </a:solidFill>
                <a:latin typeface="Consolas"/>
              </a:rPr>
              <a:t>blaf</a:t>
            </a:r>
            <a:r>
              <a:rPr lang="nl-NL" sz="2000" b="1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2000" b="1" dirty="0" smtClean="0">
                <a:solidFill>
                  <a:srgbClr val="000000"/>
                </a:solidFill>
                <a:latin typeface="Consolas"/>
              </a:rPr>
              <a:t>;</a:t>
            </a:r>
            <a:endParaRPr lang="nl-NL" sz="2000" b="1" dirty="0">
              <a:solidFill>
                <a:srgbClr val="000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b="1" dirty="0">
                <a:solidFill>
                  <a:srgbClr val="000000"/>
                </a:solidFill>
                <a:latin typeface="Consolas"/>
              </a:rPr>
              <a:t>    }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};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rgbClr val="000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srgbClr val="000000"/>
                </a:solidFill>
                <a:latin typeface="Consolas"/>
              </a:rPr>
              <a:t>SintBernard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: 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Hond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virtual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blaf() </a:t>
            </a:r>
            <a:r>
              <a:rPr lang="nl-NL" sz="2000" b="1" dirty="0">
                <a:solidFill>
                  <a:srgbClr val="000000"/>
                </a:solidFill>
                <a:latin typeface="Consolas"/>
              </a:rPr>
              <a:t>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b="1" dirty="0">
                <a:solidFill>
                  <a:srgbClr val="000000"/>
                </a:solidFill>
                <a:latin typeface="Consolas"/>
              </a:rPr>
              <a:t>        </a:t>
            </a:r>
            <a:r>
              <a:rPr lang="nl-NL" sz="2000" b="1" dirty="0" err="1" smtClean="0">
                <a:solidFill>
                  <a:srgbClr val="000000"/>
                </a:solidFill>
                <a:latin typeface="Consolas"/>
              </a:rPr>
              <a:t>cout</a:t>
            </a:r>
            <a:r>
              <a:rPr lang="nl-NL" sz="2000" b="1" dirty="0" smtClean="0">
                <a:solidFill>
                  <a:srgbClr val="000000"/>
                </a:solidFill>
                <a:latin typeface="Consolas"/>
              </a:rPr>
              <a:t> &lt;&lt; </a:t>
            </a:r>
            <a:r>
              <a:rPr lang="nl-NL" sz="2000" b="1" dirty="0" smtClean="0">
                <a:solidFill>
                  <a:srgbClr val="A31515"/>
                </a:solidFill>
                <a:latin typeface="Consolas"/>
              </a:rPr>
              <a:t>"WOEF"</a:t>
            </a:r>
            <a:r>
              <a:rPr lang="nl-NL" sz="2000" b="1" dirty="0" smtClean="0">
                <a:solidFill>
                  <a:srgbClr val="000000"/>
                </a:solidFill>
                <a:latin typeface="Consolas"/>
              </a:rPr>
              <a:t>;</a:t>
            </a:r>
            <a:endParaRPr lang="nl-NL" sz="2000" b="1" dirty="0">
              <a:solidFill>
                <a:srgbClr val="000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b="1" dirty="0">
                <a:solidFill>
                  <a:srgbClr val="000000"/>
                </a:solidFill>
                <a:latin typeface="Consolas"/>
              </a:rPr>
              <a:t>    }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private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    Whisky vat;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};</a:t>
            </a:r>
          </a:p>
        </p:txBody>
      </p:sp>
      <p:pic>
        <p:nvPicPr>
          <p:cNvPr id="741385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581127"/>
            <a:ext cx="2714625" cy="2111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13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13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1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Tijdelijke aanduiding voor dianumm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AB11ABE8-E854-466E-8E5C-46E677D684E3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126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1776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sz="4400" dirty="0" smtClean="0"/>
              <a:t>Boodschap sturen via pointer</a:t>
            </a:r>
          </a:p>
        </p:txBody>
      </p:sp>
      <p:sp>
        <p:nvSpPr>
          <p:cNvPr id="743428" name="Text Box 4"/>
          <p:cNvSpPr txBox="1">
            <a:spLocks noChangeArrowheads="1"/>
          </p:cNvSpPr>
          <p:nvPr/>
        </p:nvSpPr>
        <p:spPr bwMode="auto">
          <a:xfrm>
            <a:off x="323850" y="1268413"/>
            <a:ext cx="8424863" cy="518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Hond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virtual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blaf()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    </a:t>
            </a: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cout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&lt;&lt; </a:t>
            </a:r>
            <a:r>
              <a:rPr lang="nl-NL" sz="2000" dirty="0" smtClean="0">
                <a:solidFill>
                  <a:srgbClr val="A31515"/>
                </a:solidFill>
                <a:latin typeface="Consolas"/>
              </a:rPr>
              <a:t>"blaf </a:t>
            </a:r>
            <a:r>
              <a:rPr lang="nl-NL" sz="2000" dirty="0" err="1" smtClean="0">
                <a:solidFill>
                  <a:srgbClr val="A31515"/>
                </a:solidFill>
                <a:latin typeface="Consolas"/>
              </a:rPr>
              <a:t>blaf</a:t>
            </a:r>
            <a:r>
              <a:rPr lang="nl-NL" sz="20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&lt;&lt; </a:t>
            </a: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endl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}</a:t>
            </a: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};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schemeClr val="tx1"/>
                </a:solidFill>
                <a:latin typeface="Consolas"/>
              </a:rPr>
              <a:t>main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()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Hond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fikkie;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fikkie</a:t>
            </a:r>
            <a:r>
              <a:rPr lang="en-US" sz="2000" dirty="0" err="1" smtClean="0">
                <a:latin typeface="Consolas"/>
              </a:rPr>
              <a:t>.</a:t>
            </a: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blaf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();</a:t>
            </a: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latin typeface="Consolas"/>
              </a:rPr>
              <a:t>    </a:t>
            </a:r>
            <a:r>
              <a:rPr lang="nl-NL" sz="2000" b="1" dirty="0" smtClean="0">
                <a:solidFill>
                  <a:srgbClr val="000000"/>
                </a:solidFill>
                <a:latin typeface="Consolas"/>
              </a:rPr>
              <a:t>Hond</a:t>
            </a:r>
            <a:r>
              <a:rPr lang="nl-NL" sz="2000" b="1" dirty="0">
                <a:solidFill>
                  <a:srgbClr val="000000"/>
                </a:solidFill>
                <a:latin typeface="Consolas"/>
              </a:rPr>
              <a:t>*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schemeClr val="tx1"/>
                </a:solidFill>
                <a:latin typeface="Consolas"/>
              </a:rPr>
              <a:t>phond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</a:t>
            </a:r>
            <a:r>
              <a:rPr lang="nl-NL" sz="2000" b="1" dirty="0">
                <a:solidFill>
                  <a:srgbClr val="000000"/>
                </a:solidFill>
                <a:latin typeface="Consolas"/>
              </a:rPr>
              <a:t>&amp;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fikkie);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en-US" sz="2000" b="1" dirty="0" smtClean="0">
                <a:solidFill>
                  <a:srgbClr val="000000"/>
                </a:solidFill>
                <a:latin typeface="Consolas"/>
              </a:rPr>
              <a:t>*</a:t>
            </a:r>
            <a:r>
              <a:rPr lang="en-US" sz="2000" dirty="0" err="1">
                <a:solidFill>
                  <a:schemeClr val="tx1"/>
                </a:solidFill>
                <a:latin typeface="Consolas"/>
              </a:rPr>
              <a:t>phond</a:t>
            </a:r>
            <a:r>
              <a:rPr lang="en-US" sz="2000" b="1" dirty="0" err="1">
                <a:solidFill>
                  <a:srgbClr val="000000"/>
                </a:solidFill>
                <a:latin typeface="Consolas"/>
              </a:rPr>
              <a:t>.</a:t>
            </a:r>
            <a:r>
              <a:rPr lang="en-US" sz="2000" dirty="0" err="1">
                <a:solidFill>
                  <a:schemeClr val="tx1"/>
                </a:solidFill>
                <a:latin typeface="Consolas"/>
              </a:rPr>
              <a:t>blaf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();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en-US" sz="2000" b="1" dirty="0" smtClean="0">
                <a:solidFill>
                  <a:srgbClr val="000000"/>
                </a:solidFill>
                <a:latin typeface="Consolas"/>
              </a:rPr>
              <a:t>(*</a:t>
            </a:r>
            <a:r>
              <a:rPr lang="en-US" sz="2000" dirty="0" err="1">
                <a:solidFill>
                  <a:srgbClr val="000000"/>
                </a:solidFill>
                <a:latin typeface="Consolas"/>
              </a:rPr>
              <a:t>phond</a:t>
            </a:r>
            <a:r>
              <a:rPr lang="en-US" sz="2000" b="1" dirty="0">
                <a:solidFill>
                  <a:srgbClr val="000000"/>
                </a:solidFill>
                <a:latin typeface="Consolas"/>
              </a:rPr>
              <a:t>).</a:t>
            </a:r>
            <a:r>
              <a:rPr lang="en-US" sz="2000" dirty="0" err="1">
                <a:solidFill>
                  <a:schemeClr val="tx1"/>
                </a:solidFill>
                <a:latin typeface="Consolas"/>
              </a:rPr>
              <a:t>blaf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();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phond</a:t>
            </a:r>
            <a:r>
              <a:rPr lang="en-US" sz="2000" b="1" dirty="0" smtClean="0">
                <a:solidFill>
                  <a:srgbClr val="000000"/>
                </a:solidFill>
                <a:latin typeface="Consolas"/>
              </a:rPr>
              <a:t>-</a:t>
            </a:r>
            <a:r>
              <a:rPr lang="en-US" sz="2000" b="1" dirty="0">
                <a:solidFill>
                  <a:srgbClr val="000000"/>
                </a:solidFill>
                <a:latin typeface="Consolas"/>
              </a:rPr>
              <a:t>&gt;</a:t>
            </a:r>
            <a:r>
              <a:rPr lang="en-US" sz="2000" dirty="0" err="1">
                <a:solidFill>
                  <a:schemeClr val="tx1"/>
                </a:solidFill>
                <a:latin typeface="Consolas"/>
              </a:rPr>
              <a:t>blaf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();</a:t>
            </a: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chemeClr val="tx1"/>
              </a:solidFill>
              <a:latin typeface="Consolas"/>
            </a:endParaRPr>
          </a:p>
        </p:txBody>
      </p:sp>
      <p:sp>
        <p:nvSpPr>
          <p:cNvPr id="743430" name="AutoShape 6"/>
          <p:cNvSpPr>
            <a:spLocks noChangeArrowheads="1"/>
          </p:cNvSpPr>
          <p:nvPr/>
        </p:nvSpPr>
        <p:spPr bwMode="auto">
          <a:xfrm>
            <a:off x="3851275" y="3933825"/>
            <a:ext cx="4968875" cy="862013"/>
          </a:xfrm>
          <a:prstGeom prst="wedgeRoundRectCallout">
            <a:avLst>
              <a:gd name="adj1" fmla="val -58787"/>
              <a:gd name="adj2" fmla="val 83333"/>
              <a:gd name="adj3" fmla="val 16667"/>
            </a:avLst>
          </a:prstGeom>
          <a:solidFill>
            <a:srgbClr val="FFFF00"/>
          </a:solidFill>
          <a:ln w="28575" algn="ctr">
            <a:solidFill>
              <a:schemeClr val="tx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sz="2400" dirty="0">
                <a:solidFill>
                  <a:schemeClr val="tx2"/>
                </a:solidFill>
                <a:latin typeface="Calibri" pitchFamily="34" charset="0"/>
              </a:rPr>
              <a:t>Error: </a:t>
            </a:r>
            <a:r>
              <a:rPr lang="en-US" sz="2400" noProof="1">
                <a:solidFill>
                  <a:schemeClr val="tx2"/>
                </a:solidFill>
                <a:latin typeface="Calibri" pitchFamily="34" charset="0"/>
              </a:rPr>
              <a:t>left of '</a:t>
            </a:r>
            <a:r>
              <a:rPr lang="en-US" sz="2400" noProof="1">
                <a:solidFill>
                  <a:schemeClr val="tx2"/>
                </a:solidFill>
                <a:latin typeface="Consolas"/>
              </a:rPr>
              <a:t>.</a:t>
            </a:r>
            <a:r>
              <a:rPr lang="en-US" sz="2400" dirty="0" err="1">
                <a:solidFill>
                  <a:schemeClr val="tx2"/>
                </a:solidFill>
                <a:latin typeface="Consolas"/>
              </a:rPr>
              <a:t>blaf</a:t>
            </a:r>
            <a:r>
              <a:rPr lang="en-US" sz="2400" noProof="1">
                <a:solidFill>
                  <a:schemeClr val="tx2"/>
                </a:solidFill>
                <a:latin typeface="Calibri" pitchFamily="34" charset="0"/>
              </a:rPr>
              <a:t>' must have class/struct</a:t>
            </a:r>
            <a:endParaRPr lang="nl-NL" sz="2400" dirty="0">
              <a:solidFill>
                <a:schemeClr val="tx2"/>
              </a:solidFill>
              <a:latin typeface="Calibri" pitchFamily="34" charset="0"/>
            </a:endParaRPr>
          </a:p>
        </p:txBody>
      </p:sp>
      <p:sp>
        <p:nvSpPr>
          <p:cNvPr id="743432" name="AutoShape 8"/>
          <p:cNvSpPr>
            <a:spLocks noChangeArrowheads="1"/>
          </p:cNvSpPr>
          <p:nvPr/>
        </p:nvSpPr>
        <p:spPr bwMode="auto">
          <a:xfrm>
            <a:off x="4356100" y="5373688"/>
            <a:ext cx="1152525" cy="430212"/>
          </a:xfrm>
          <a:prstGeom prst="wedgeRoundRectCallout">
            <a:avLst>
              <a:gd name="adj1" fmla="val -127134"/>
              <a:gd name="adj2" fmla="val 26014"/>
              <a:gd name="adj3" fmla="val 16667"/>
            </a:avLst>
          </a:prstGeom>
          <a:solidFill>
            <a:srgbClr val="FFFF00"/>
          </a:solidFill>
          <a:ln w="28575" algn="ctr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sz="2400" dirty="0">
                <a:solidFill>
                  <a:srgbClr val="008000"/>
                </a:solidFill>
                <a:latin typeface="Calibri" pitchFamily="34" charset="0"/>
              </a:rPr>
              <a:t>Ok</a:t>
            </a:r>
            <a:endParaRPr lang="nl-NL" sz="2400" dirty="0">
              <a:solidFill>
                <a:srgbClr val="008000"/>
              </a:solidFill>
              <a:latin typeface="Calibri" pitchFamily="34" charset="0"/>
            </a:endParaRPr>
          </a:p>
        </p:txBody>
      </p:sp>
      <p:sp>
        <p:nvSpPr>
          <p:cNvPr id="743433" name="AutoShape 9"/>
          <p:cNvSpPr>
            <a:spLocks noChangeArrowheads="1"/>
          </p:cNvSpPr>
          <p:nvPr/>
        </p:nvSpPr>
        <p:spPr bwMode="auto">
          <a:xfrm>
            <a:off x="3708400" y="6021388"/>
            <a:ext cx="2952750" cy="431800"/>
          </a:xfrm>
          <a:prstGeom prst="wedgeRoundRectCallout">
            <a:avLst>
              <a:gd name="adj1" fmla="val -60000"/>
              <a:gd name="adj2" fmla="val -39704"/>
              <a:gd name="adj3" fmla="val 16667"/>
            </a:avLst>
          </a:prstGeom>
          <a:solidFill>
            <a:srgbClr val="FFFF00"/>
          </a:solidFill>
          <a:ln w="28575" algn="ctr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sz="2400" dirty="0" err="1">
                <a:solidFill>
                  <a:srgbClr val="008000"/>
                </a:solidFill>
                <a:latin typeface="Calibri" pitchFamily="34" charset="0"/>
              </a:rPr>
              <a:t>Handige</a:t>
            </a:r>
            <a:r>
              <a:rPr lang="en-US" sz="2400" dirty="0">
                <a:solidFill>
                  <a:srgbClr val="00800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8000"/>
                </a:solidFill>
                <a:latin typeface="Calibri" pitchFamily="34" charset="0"/>
              </a:rPr>
              <a:t>afkorting</a:t>
            </a:r>
            <a:endParaRPr lang="nl-NL" sz="2400" dirty="0">
              <a:solidFill>
                <a:srgbClr val="008000"/>
              </a:solidFill>
              <a:latin typeface="Calibri" pitchFamily="34" charset="0"/>
            </a:endParaRPr>
          </a:p>
        </p:txBody>
      </p:sp>
      <p:graphicFrame>
        <p:nvGraphicFramePr>
          <p:cNvPr id="2" name="Object 1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val="2000908561"/>
              </p:ext>
            </p:extLst>
          </p:nvPr>
        </p:nvGraphicFramePr>
        <p:xfrm>
          <a:off x="6156176" y="1412776"/>
          <a:ext cx="2371725" cy="2152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17" name="Tekening" r:id="rId4" imgW="2381250" imgH="2162175" progId="WPDraw30.Drawing">
                  <p:embed/>
                </p:oleObj>
              </mc:Choice>
              <mc:Fallback>
                <p:oleObj name="Tekening" r:id="rId4" imgW="2381250" imgH="2162175" progId="WPDraw30.Drawing">
                  <p:embed/>
                  <p:pic>
                    <p:nvPicPr>
                      <p:cNvPr id="0" name="Object 7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56176" y="1412776"/>
                        <a:ext cx="2371725" cy="21526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8575" cap="flat" cmpd="sng" algn="ctr">
                            <a:solidFill>
                              <a:schemeClr val="tx1"/>
                            </a:solidFill>
                            <a:prstDash val="solid"/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342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34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3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500" fill="hold"/>
                                        <p:tgtEl>
                                          <p:spTgt spid="7434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342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3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342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3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3430" grpId="0" animBg="1"/>
      <p:bldP spid="743432" grpId="0" animBg="1"/>
      <p:bldP spid="743433" grpId="0" animBg="1"/>
    </p:bldLst>
  </p:timing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6264" name="Text Box 8"/>
          <p:cNvSpPr txBox="1">
            <a:spLocks noChangeArrowheads="1"/>
          </p:cNvSpPr>
          <p:nvPr/>
        </p:nvSpPr>
        <p:spPr bwMode="auto">
          <a:xfrm>
            <a:off x="5148064" y="4221163"/>
            <a:ext cx="3816424" cy="2462213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schemeClr val="tx1"/>
                </a:solidFill>
                <a:latin typeface="Consolas"/>
              </a:rPr>
              <a:t>main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()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b="1" dirty="0" err="1">
                <a:solidFill>
                  <a:srgbClr val="000000"/>
                </a:solidFill>
                <a:latin typeface="Consolas"/>
              </a:rPr>
              <a:t>SintBernard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srgbClr val="000000"/>
                </a:solidFill>
                <a:latin typeface="Consolas"/>
              </a:rPr>
              <a:t>boris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2000" b="1" dirty="0">
                <a:solidFill>
                  <a:srgbClr val="000000"/>
                </a:solidFill>
                <a:latin typeface="Consolas"/>
              </a:rPr>
              <a:t>Hond&amp;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</a:t>
            </a:r>
            <a:r>
              <a:rPr lang="nl-NL" sz="2000" dirty="0" err="1" smtClean="0">
                <a:solidFill>
                  <a:srgbClr val="000000"/>
                </a:solidFill>
                <a:latin typeface="Consolas"/>
              </a:rPr>
              <a:t>rhond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= </a:t>
            </a:r>
            <a:r>
              <a:rPr lang="nl-NL" sz="2000" dirty="0" err="1" smtClean="0">
                <a:solidFill>
                  <a:srgbClr val="000000"/>
                </a:solidFill>
                <a:latin typeface="Consolas"/>
              </a:rPr>
              <a:t>boris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;</a:t>
            </a:r>
            <a:endParaRPr lang="nl-NL" sz="2000" dirty="0">
              <a:solidFill>
                <a:srgbClr val="000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2000" dirty="0" err="1">
                <a:solidFill>
                  <a:srgbClr val="000000"/>
                </a:solidFill>
                <a:latin typeface="Consolas"/>
              </a:rPr>
              <a:t>rhond.blaf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();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2000" b="1" dirty="0">
                <a:solidFill>
                  <a:srgbClr val="000000"/>
                </a:solidFill>
                <a:latin typeface="Consolas"/>
              </a:rPr>
              <a:t>Hond*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</a:t>
            </a:r>
            <a:r>
              <a:rPr lang="nl-NL" sz="2000" dirty="0" err="1" smtClean="0">
                <a:solidFill>
                  <a:srgbClr val="000000"/>
                </a:solidFill>
                <a:latin typeface="Consolas"/>
              </a:rPr>
              <a:t>phond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= &amp;</a:t>
            </a:r>
            <a:r>
              <a:rPr lang="nl-NL" sz="2000" dirty="0" err="1" smtClean="0">
                <a:solidFill>
                  <a:srgbClr val="000000"/>
                </a:solidFill>
                <a:latin typeface="Consolas"/>
              </a:rPr>
              <a:t>boris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;</a:t>
            </a:r>
            <a:endParaRPr lang="nl-NL" sz="2000" dirty="0">
              <a:solidFill>
                <a:srgbClr val="000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2000" dirty="0" err="1">
                <a:solidFill>
                  <a:srgbClr val="000000"/>
                </a:solidFill>
                <a:latin typeface="Consolas"/>
              </a:rPr>
              <a:t>phond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-&gt;blaf();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2000" b="1" dirty="0">
                <a:solidFill>
                  <a:srgbClr val="000000"/>
                </a:solidFill>
                <a:latin typeface="Consolas"/>
              </a:rPr>
              <a:t>Hond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</a:t>
            </a:r>
            <a:r>
              <a:rPr lang="nl-NL" sz="2000" dirty="0" err="1" smtClean="0">
                <a:solidFill>
                  <a:srgbClr val="000000"/>
                </a:solidFill>
                <a:latin typeface="Consolas"/>
              </a:rPr>
              <a:t>hond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=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boris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;</a:t>
            </a: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err="1">
                <a:solidFill>
                  <a:schemeClr val="tx1"/>
                </a:solidFill>
                <a:latin typeface="Consolas"/>
              </a:rPr>
              <a:t>hond.blaf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();</a:t>
            </a:r>
          </a:p>
        </p:txBody>
      </p:sp>
      <p:sp>
        <p:nvSpPr>
          <p:cNvPr id="118786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9DB7F5C-867F-4F1A-90AA-426D7501D260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127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1878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Slicing problem</a:t>
            </a:r>
          </a:p>
        </p:txBody>
      </p:sp>
      <p:sp>
        <p:nvSpPr>
          <p:cNvPr id="11878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smtClean="0"/>
              <a:t>polymorfisme werkt alleen bij </a:t>
            </a:r>
            <a:r>
              <a:rPr lang="nl-NL" dirty="0" smtClean="0">
                <a:solidFill>
                  <a:schemeClr val="hlink"/>
                </a:solidFill>
                <a:latin typeface="Consolas"/>
              </a:rPr>
              <a:t>*</a:t>
            </a:r>
            <a:r>
              <a:rPr lang="nl-NL" dirty="0" smtClean="0"/>
              <a:t> en </a:t>
            </a:r>
            <a:r>
              <a:rPr lang="nl-NL" dirty="0" smtClean="0">
                <a:solidFill>
                  <a:schemeClr val="hlink"/>
                </a:solidFill>
                <a:latin typeface="Consolas"/>
              </a:rPr>
              <a:t>&amp;</a:t>
            </a:r>
            <a:r>
              <a:rPr lang="nl-NL" dirty="0" smtClean="0"/>
              <a:t>.</a:t>
            </a:r>
          </a:p>
        </p:txBody>
      </p:sp>
      <p:graphicFrame>
        <p:nvGraphicFramePr>
          <p:cNvPr id="736262" name="Object 6"/>
          <p:cNvGraphicFramePr>
            <a:graphicFrameLocks noGrp="1" noChangeAspect="1"/>
          </p:cNvGraphicFramePr>
          <p:nvPr>
            <p:ph sz="half" idx="4294967295"/>
          </p:nvPr>
        </p:nvGraphicFramePr>
        <p:xfrm>
          <a:off x="6443663" y="1196975"/>
          <a:ext cx="2390775" cy="2800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8908" name="Tekening" r:id="rId4" imgW="2400300" imgH="2809875" progId="WPDraw30.Drawing">
                  <p:embed/>
                </p:oleObj>
              </mc:Choice>
              <mc:Fallback>
                <p:oleObj name="Tekening" r:id="rId4" imgW="2400300" imgH="2809875" progId="WPDraw30.Drawing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43663" y="1196975"/>
                        <a:ext cx="2390775" cy="2800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8575" cap="flat" cmpd="sng" algn="ctr">
                            <a:solidFill>
                              <a:schemeClr val="tx1"/>
                            </a:solidFill>
                            <a:prstDash val="solid"/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8790" name="Text Box 5"/>
          <p:cNvSpPr txBox="1">
            <a:spLocks noChangeArrowheads="1"/>
          </p:cNvSpPr>
          <p:nvPr/>
        </p:nvSpPr>
        <p:spPr bwMode="auto">
          <a:xfrm>
            <a:off x="323528" y="1844675"/>
            <a:ext cx="4608835" cy="4616648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</a:t>
            </a:r>
            <a:r>
              <a:rPr lang="nl-NL" sz="2000" b="1" dirty="0">
                <a:solidFill>
                  <a:srgbClr val="000000"/>
                </a:solidFill>
                <a:latin typeface="Consolas"/>
              </a:rPr>
              <a:t>Hond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virtual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blaf()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        </a:t>
            </a:r>
            <a:r>
              <a:rPr lang="nl-NL" sz="2000" dirty="0" err="1" smtClean="0">
                <a:solidFill>
                  <a:srgbClr val="000000"/>
                </a:solidFill>
                <a:latin typeface="Consolas"/>
              </a:rPr>
              <a:t>cout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&lt;&lt; </a:t>
            </a:r>
            <a:r>
              <a:rPr lang="nl-NL" sz="2000" dirty="0" smtClean="0">
                <a:solidFill>
                  <a:srgbClr val="A31515"/>
                </a:solidFill>
                <a:latin typeface="Consolas"/>
              </a:rPr>
              <a:t>"blaf"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&lt;&lt; </a:t>
            </a:r>
            <a:r>
              <a:rPr lang="nl-NL" sz="2000" dirty="0" err="1" smtClean="0">
                <a:solidFill>
                  <a:srgbClr val="000000"/>
                </a:solidFill>
                <a:latin typeface="Consolas"/>
              </a:rPr>
              <a:t>endl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    }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};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rgbClr val="000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</a:t>
            </a:r>
            <a:r>
              <a:rPr lang="nl-NL" sz="2000" b="1" dirty="0" err="1">
                <a:solidFill>
                  <a:srgbClr val="000000"/>
                </a:solidFill>
                <a:latin typeface="Consolas"/>
              </a:rPr>
              <a:t>SintBernard</a:t>
            </a:r>
            <a:r>
              <a:rPr lang="nl-NL" sz="2000" b="1" dirty="0">
                <a:solidFill>
                  <a:srgbClr val="000000"/>
                </a:solidFill>
                <a:latin typeface="Consolas"/>
              </a:rPr>
              <a:t>: </a:t>
            </a:r>
            <a:r>
              <a:rPr lang="nl-NL" sz="2000" b="1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nl-NL" sz="2000" b="1" dirty="0">
                <a:solidFill>
                  <a:srgbClr val="000000"/>
                </a:solidFill>
                <a:latin typeface="Consolas"/>
              </a:rPr>
              <a:t> Hond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virtual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blaf()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        </a:t>
            </a:r>
            <a:r>
              <a:rPr lang="nl-NL" sz="2000" dirty="0" err="1" smtClean="0">
                <a:solidFill>
                  <a:srgbClr val="000000"/>
                </a:solidFill>
                <a:latin typeface="Consolas"/>
              </a:rPr>
              <a:t>cout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&lt;&lt; </a:t>
            </a:r>
            <a:r>
              <a:rPr lang="nl-NL" sz="2000" dirty="0" smtClean="0">
                <a:solidFill>
                  <a:srgbClr val="A31515"/>
                </a:solidFill>
                <a:latin typeface="Consolas"/>
              </a:rPr>
              <a:t>"WOEF"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&lt;&lt;</a:t>
            </a:r>
            <a:r>
              <a:rPr lang="nl-NL" sz="2000" dirty="0" err="1">
                <a:solidFill>
                  <a:srgbClr val="000000"/>
                </a:solidFill>
                <a:latin typeface="Consolas"/>
              </a:rPr>
              <a:t>endl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    }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private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    Whisky vat;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};</a:t>
            </a:r>
          </a:p>
        </p:txBody>
      </p:sp>
      <p:sp>
        <p:nvSpPr>
          <p:cNvPr id="736265" name="Text Box 9"/>
          <p:cNvSpPr txBox="1">
            <a:spLocks noChangeArrowheads="1"/>
          </p:cNvSpPr>
          <p:nvPr/>
        </p:nvSpPr>
        <p:spPr bwMode="auto">
          <a:xfrm>
            <a:off x="5508625" y="2852738"/>
            <a:ext cx="2087563" cy="738664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solidFill>
                  <a:schemeClr val="tx2"/>
                </a:solidFill>
                <a:latin typeface="Calibri" pitchFamily="34" charset="0"/>
              </a:rPr>
              <a:t>Waar blijft 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solidFill>
                  <a:schemeClr val="tx2"/>
                </a:solidFill>
                <a:latin typeface="Calibri" pitchFamily="34" charset="0"/>
              </a:rPr>
              <a:t>de whisky?</a:t>
            </a:r>
          </a:p>
        </p:txBody>
      </p:sp>
      <p:sp>
        <p:nvSpPr>
          <p:cNvPr id="736268" name="Text Box 12"/>
          <p:cNvSpPr txBox="1">
            <a:spLocks noChangeArrowheads="1"/>
          </p:cNvSpPr>
          <p:nvPr/>
        </p:nvSpPr>
        <p:spPr bwMode="auto">
          <a:xfrm>
            <a:off x="4211638" y="2997200"/>
            <a:ext cx="576262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sz="6000" b="1" dirty="0">
                <a:solidFill>
                  <a:schemeClr val="tx1"/>
                </a:solidFill>
                <a:latin typeface="Calibri" pitchFamily="34" charset="0"/>
              </a:rPr>
              <a:t>?</a:t>
            </a:r>
            <a:endParaRPr lang="nl-NL" sz="6000" b="1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736267" name="AutoShape 11"/>
          <p:cNvSpPr>
            <a:spLocks noChangeArrowheads="1"/>
          </p:cNvSpPr>
          <p:nvPr/>
        </p:nvSpPr>
        <p:spPr bwMode="auto">
          <a:xfrm>
            <a:off x="1331913" y="3068638"/>
            <a:ext cx="3527425" cy="865187"/>
          </a:xfrm>
          <a:prstGeom prst="wedgeRoundRectCallout">
            <a:avLst>
              <a:gd name="adj1" fmla="val 68481"/>
              <a:gd name="adj2" fmla="val 161415"/>
              <a:gd name="adj3" fmla="val 16667"/>
            </a:avLst>
          </a:prstGeom>
          <a:solidFill>
            <a:srgbClr val="FFFF00"/>
          </a:solidFill>
          <a:ln w="28575" algn="ctr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sz="2400" dirty="0" err="1">
                <a:solidFill>
                  <a:schemeClr val="tx1"/>
                </a:solidFill>
                <a:latin typeface="Calibri" pitchFamily="34" charset="0"/>
              </a:rPr>
              <a:t>Waarom</a:t>
            </a:r>
            <a:r>
              <a:rPr lang="en-US" sz="2400" dirty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Calibri" pitchFamily="34" charset="0"/>
              </a:rPr>
              <a:t>geen</a:t>
            </a:r>
            <a:r>
              <a:rPr lang="en-US" sz="2400" dirty="0">
                <a:solidFill>
                  <a:schemeClr val="tx1"/>
                </a:solidFill>
                <a:latin typeface="Calibri" pitchFamily="34" charset="0"/>
              </a:rPr>
              <a:t>:</a:t>
            </a:r>
            <a:br>
              <a:rPr lang="en-US" sz="2400" dirty="0">
                <a:solidFill>
                  <a:schemeClr val="tx1"/>
                </a:solidFill>
                <a:latin typeface="Calibri" pitchFamily="34" charset="0"/>
              </a:rPr>
            </a:br>
            <a:r>
              <a:rPr lang="en-US" sz="2400" dirty="0" err="1">
                <a:latin typeface="Consolas"/>
              </a:rPr>
              <a:t>SintBernard</a:t>
            </a:r>
            <a:r>
              <a:rPr lang="en-US" sz="2400" dirty="0">
                <a:latin typeface="Calibri" pitchFamily="34" charset="0"/>
              </a:rPr>
              <a:t>&amp;</a:t>
            </a:r>
            <a:endParaRPr lang="nl-NL" sz="2400" dirty="0">
              <a:latin typeface="Calibri" pitchFamily="34" charset="0"/>
            </a:endParaRPr>
          </a:p>
        </p:txBody>
      </p:sp>
      <p:sp>
        <p:nvSpPr>
          <p:cNvPr id="736269" name="AutoShape 13"/>
          <p:cNvSpPr>
            <a:spLocks noChangeArrowheads="1"/>
          </p:cNvSpPr>
          <p:nvPr/>
        </p:nvSpPr>
        <p:spPr bwMode="auto">
          <a:xfrm>
            <a:off x="1331913" y="3068638"/>
            <a:ext cx="3527425" cy="865187"/>
          </a:xfrm>
          <a:prstGeom prst="wedgeRoundRectCallout">
            <a:avLst>
              <a:gd name="adj1" fmla="val 69998"/>
              <a:gd name="adj2" fmla="val 229308"/>
              <a:gd name="adj3" fmla="val 16667"/>
            </a:avLst>
          </a:prstGeom>
          <a:solidFill>
            <a:srgbClr val="FFFF00"/>
          </a:solidFill>
          <a:ln w="28575" algn="ctr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sz="2400" dirty="0" err="1">
                <a:solidFill>
                  <a:schemeClr val="tx1"/>
                </a:solidFill>
                <a:latin typeface="Calibri" pitchFamily="34" charset="0"/>
              </a:rPr>
              <a:t>Waarom</a:t>
            </a:r>
            <a:r>
              <a:rPr lang="en-US" sz="2400" dirty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Calibri" pitchFamily="34" charset="0"/>
              </a:rPr>
              <a:t>geen</a:t>
            </a:r>
            <a:r>
              <a:rPr lang="en-US" sz="2400" dirty="0">
                <a:solidFill>
                  <a:schemeClr val="tx1"/>
                </a:solidFill>
                <a:latin typeface="Calibri" pitchFamily="34" charset="0"/>
              </a:rPr>
              <a:t>:</a:t>
            </a:r>
            <a:br>
              <a:rPr lang="en-US" sz="2400" dirty="0">
                <a:solidFill>
                  <a:schemeClr val="tx1"/>
                </a:solidFill>
                <a:latin typeface="Calibri" pitchFamily="34" charset="0"/>
              </a:rPr>
            </a:br>
            <a:r>
              <a:rPr lang="en-US" sz="2400" dirty="0" err="1" smtClean="0">
                <a:latin typeface="Consolas"/>
              </a:rPr>
              <a:t>SintBernard</a:t>
            </a:r>
            <a:r>
              <a:rPr lang="en-US" sz="2400" dirty="0" smtClean="0">
                <a:latin typeface="Consolas"/>
              </a:rPr>
              <a:t>*</a:t>
            </a:r>
            <a:endParaRPr lang="nl-NL" sz="2400" dirty="0">
              <a:latin typeface="Consolas"/>
            </a:endParaRPr>
          </a:p>
        </p:txBody>
      </p:sp>
      <p:sp>
        <p:nvSpPr>
          <p:cNvPr id="736270" name="Text Box 14"/>
          <p:cNvSpPr txBox="1">
            <a:spLocks noChangeArrowheads="1"/>
          </p:cNvSpPr>
          <p:nvPr/>
        </p:nvSpPr>
        <p:spPr bwMode="auto">
          <a:xfrm>
            <a:off x="4211638" y="2997200"/>
            <a:ext cx="576262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sz="6000" b="1" dirty="0">
                <a:solidFill>
                  <a:schemeClr val="tx1"/>
                </a:solidFill>
                <a:latin typeface="Calibri" pitchFamily="34" charset="0"/>
              </a:rPr>
              <a:t>?</a:t>
            </a:r>
            <a:endParaRPr lang="nl-NL" sz="6000" b="1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736271" name="AutoShape 15"/>
          <p:cNvSpPr>
            <a:spLocks noChangeArrowheads="1"/>
          </p:cNvSpPr>
          <p:nvPr/>
        </p:nvSpPr>
        <p:spPr bwMode="auto">
          <a:xfrm>
            <a:off x="2843213" y="5373688"/>
            <a:ext cx="1800225" cy="969962"/>
          </a:xfrm>
          <a:prstGeom prst="wedgeRoundRectCallout">
            <a:avLst>
              <a:gd name="adj1" fmla="val 96864"/>
              <a:gd name="adj2" fmla="val 60384"/>
              <a:gd name="adj3" fmla="val 16667"/>
            </a:avLst>
          </a:prstGeom>
          <a:solidFill>
            <a:srgbClr val="FFFF00"/>
          </a:solidFill>
          <a:ln w="28575" algn="ctr">
            <a:solidFill>
              <a:schemeClr val="tx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sz="2400" dirty="0" err="1">
                <a:solidFill>
                  <a:schemeClr val="tx2"/>
                </a:solidFill>
                <a:latin typeface="Calibri" pitchFamily="34" charset="0"/>
              </a:rPr>
              <a:t>Niet</a:t>
            </a:r>
            <a:endParaRPr lang="en-US" sz="2400" dirty="0">
              <a:solidFill>
                <a:schemeClr val="tx2"/>
              </a:solidFill>
              <a:latin typeface="Calibri" pitchFamily="34" charset="0"/>
            </a:endParaRP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sz="2400" dirty="0" err="1">
                <a:solidFill>
                  <a:schemeClr val="tx2"/>
                </a:solidFill>
                <a:latin typeface="Calibri" pitchFamily="34" charset="0"/>
              </a:rPr>
              <a:t>Polymorf</a:t>
            </a:r>
            <a:r>
              <a:rPr lang="en-US" sz="2400" dirty="0">
                <a:solidFill>
                  <a:schemeClr val="tx2"/>
                </a:solidFill>
                <a:latin typeface="Calibri" pitchFamily="34" charset="0"/>
              </a:rPr>
              <a:t> !</a:t>
            </a:r>
            <a:endParaRPr lang="nl-NL" sz="2400" dirty="0">
              <a:solidFill>
                <a:schemeClr val="tx2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6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6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62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62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6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6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62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6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6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6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6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626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626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6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6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626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2" dur="500" fill="hold"/>
                                        <p:tgtEl>
                                          <p:spTgt spid="73626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C0099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6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6265" grpId="0" animBg="1"/>
      <p:bldP spid="736268" grpId="0"/>
      <p:bldP spid="736268" grpId="1"/>
      <p:bldP spid="736267" grpId="0" animBg="1"/>
      <p:bldP spid="736267" grpId="1" animBg="1"/>
      <p:bldP spid="736269" grpId="0" animBg="1"/>
      <p:bldP spid="736269" grpId="1" animBg="1"/>
      <p:bldP spid="736270" grpId="0"/>
      <p:bldP spid="736270" grpId="1"/>
      <p:bldP spid="736271" grpId="0" animBg="1"/>
    </p:bldLst>
  </p:timing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Tijdelijke aanduiding voor dianumm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4E1C850F-2758-4E99-B5B9-9B895F338AE9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128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1981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Abstract Base Class</a:t>
            </a:r>
          </a:p>
        </p:txBody>
      </p:sp>
      <p:sp>
        <p:nvSpPr>
          <p:cNvPr id="119812" name="Rectangle 3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nl-NL" sz="2500" dirty="0" smtClean="0"/>
              <a:t>Er kunnen </a:t>
            </a:r>
            <a:r>
              <a:rPr lang="nl-NL" sz="2500" dirty="0" smtClean="0">
                <a:solidFill>
                  <a:schemeClr val="hlink"/>
                </a:solidFill>
              </a:rPr>
              <a:t>geen</a:t>
            </a:r>
            <a:r>
              <a:rPr lang="nl-NL" sz="2500" dirty="0" smtClean="0"/>
              <a:t> </a:t>
            </a:r>
            <a:r>
              <a:rPr lang="nl-NL" sz="2500" dirty="0" smtClean="0">
                <a:solidFill>
                  <a:schemeClr val="hlink"/>
                </a:solidFill>
              </a:rPr>
              <a:t>objecten</a:t>
            </a:r>
            <a:r>
              <a:rPr lang="nl-NL" sz="2500" dirty="0" smtClean="0"/>
              <a:t> (variabelen) van een ABC gedefinieerd worden.</a:t>
            </a:r>
          </a:p>
          <a:p>
            <a:r>
              <a:rPr lang="nl-NL" sz="2500" dirty="0" smtClean="0"/>
              <a:t>Een class die overerft van </a:t>
            </a:r>
            <a:r>
              <a:rPr lang="nl-NL" sz="2500" dirty="0" smtClean="0">
                <a:latin typeface="Consolas"/>
              </a:rPr>
              <a:t>Hond</a:t>
            </a:r>
            <a:r>
              <a:rPr lang="nl-NL" sz="2500" dirty="0" smtClean="0"/>
              <a:t> en </a:t>
            </a:r>
            <a:r>
              <a:rPr lang="nl-NL" sz="2500" dirty="0" smtClean="0">
                <a:latin typeface="Consolas"/>
              </a:rPr>
              <a:t>blaf()</a:t>
            </a:r>
            <a:r>
              <a:rPr lang="nl-NL" sz="2500" dirty="0" smtClean="0"/>
              <a:t> </a:t>
            </a:r>
            <a:r>
              <a:rPr lang="nl-NL" sz="2500" dirty="0" err="1" smtClean="0">
                <a:solidFill>
                  <a:schemeClr val="hlink"/>
                </a:solidFill>
              </a:rPr>
              <a:t>override</a:t>
            </a:r>
            <a:r>
              <a:rPr lang="nl-NL" sz="2500" dirty="0" smtClean="0"/>
              <a:t> is </a:t>
            </a:r>
            <a:r>
              <a:rPr lang="nl-NL" sz="2500" dirty="0" smtClean="0">
                <a:solidFill>
                  <a:schemeClr val="hlink"/>
                </a:solidFill>
              </a:rPr>
              <a:t>geen</a:t>
            </a:r>
            <a:r>
              <a:rPr lang="nl-NL" sz="2500" dirty="0" smtClean="0"/>
              <a:t> </a:t>
            </a:r>
            <a:r>
              <a:rPr lang="nl-NL" sz="2500" dirty="0" smtClean="0">
                <a:solidFill>
                  <a:schemeClr val="hlink"/>
                </a:solidFill>
              </a:rPr>
              <a:t>ABC</a:t>
            </a:r>
            <a:r>
              <a:rPr lang="nl-NL" sz="2500" dirty="0" smtClean="0"/>
              <a:t> meer.</a:t>
            </a:r>
          </a:p>
          <a:p>
            <a:r>
              <a:rPr lang="nl-NL" sz="2500" dirty="0" smtClean="0"/>
              <a:t>Een class die overerft van </a:t>
            </a:r>
            <a:r>
              <a:rPr lang="nl-NL" sz="2500" dirty="0" smtClean="0">
                <a:latin typeface="Consolas"/>
              </a:rPr>
              <a:t>Hond</a:t>
            </a:r>
            <a:r>
              <a:rPr lang="nl-NL" sz="2500" dirty="0" smtClean="0"/>
              <a:t> en </a:t>
            </a:r>
            <a:r>
              <a:rPr lang="nl-NL" sz="2500" dirty="0" smtClean="0">
                <a:latin typeface="Consolas"/>
              </a:rPr>
              <a:t>blaf()</a:t>
            </a:r>
            <a:r>
              <a:rPr lang="nl-NL" sz="2500" dirty="0" smtClean="0"/>
              <a:t> </a:t>
            </a:r>
            <a:r>
              <a:rPr lang="nl-NL" sz="2500" dirty="0" smtClean="0">
                <a:solidFill>
                  <a:schemeClr val="hlink"/>
                </a:solidFill>
              </a:rPr>
              <a:t>niet </a:t>
            </a:r>
            <a:r>
              <a:rPr lang="nl-NL" sz="2500" dirty="0" err="1" smtClean="0">
                <a:solidFill>
                  <a:schemeClr val="hlink"/>
                </a:solidFill>
              </a:rPr>
              <a:t>override</a:t>
            </a:r>
            <a:r>
              <a:rPr lang="nl-NL" sz="2500" dirty="0" smtClean="0"/>
              <a:t> is een </a:t>
            </a:r>
            <a:r>
              <a:rPr lang="nl-NL" sz="2500" dirty="0" smtClean="0">
                <a:solidFill>
                  <a:schemeClr val="hlink"/>
                </a:solidFill>
              </a:rPr>
              <a:t>ABC</a:t>
            </a:r>
            <a:r>
              <a:rPr lang="nl-NL" sz="2500" dirty="0" smtClean="0"/>
              <a:t>.</a:t>
            </a:r>
          </a:p>
        </p:txBody>
      </p:sp>
      <p:sp>
        <p:nvSpPr>
          <p:cNvPr id="119813" name="Text Box 4"/>
          <p:cNvSpPr txBox="1">
            <a:spLocks noChangeArrowheads="1"/>
          </p:cNvSpPr>
          <p:nvPr/>
        </p:nvSpPr>
        <p:spPr bwMode="auto">
          <a:xfrm>
            <a:off x="323850" y="1268413"/>
            <a:ext cx="4248150" cy="4308872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Hond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private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8000"/>
                </a:solidFill>
                <a:latin typeface="Consolas"/>
              </a:rPr>
              <a:t>    // ...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Krant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schemeClr val="tx1"/>
                </a:solidFill>
                <a:latin typeface="Consolas"/>
              </a:rPr>
              <a:t>haalKrant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b="1" dirty="0">
                <a:latin typeface="Consolas"/>
              </a:rPr>
              <a:t>virtual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blaf() </a:t>
            </a:r>
            <a:r>
              <a:rPr lang="nl-NL" sz="2000" b="1" dirty="0" smtClean="0">
                <a:solidFill>
                  <a:srgbClr val="000000"/>
                </a:solidFill>
                <a:latin typeface="Consolas"/>
              </a:rPr>
              <a:t>= 0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8000"/>
                </a:solidFill>
                <a:latin typeface="Consolas"/>
              </a:rPr>
              <a:t>    // ...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};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Krant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Hond::</a:t>
            </a:r>
            <a:r>
              <a:rPr lang="nl-NL" sz="2000" dirty="0" err="1">
                <a:solidFill>
                  <a:schemeClr val="tx1"/>
                </a:solidFill>
                <a:latin typeface="Consolas"/>
              </a:rPr>
              <a:t>haalKrant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()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8000"/>
                </a:solidFill>
                <a:latin typeface="Consolas"/>
              </a:rPr>
              <a:t>    // ...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    blaf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();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en-US" sz="2000" dirty="0" smtClean="0">
                <a:solidFill>
                  <a:srgbClr val="0000FF"/>
                </a:solidFill>
                <a:latin typeface="Consolas"/>
              </a:rPr>
              <a:t>return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krant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;</a:t>
            </a: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}</a:t>
            </a:r>
          </a:p>
        </p:txBody>
      </p:sp>
      <p:sp>
        <p:nvSpPr>
          <p:cNvPr id="119814" name="AutoShape 6"/>
          <p:cNvSpPr>
            <a:spLocks noChangeArrowheads="1"/>
          </p:cNvSpPr>
          <p:nvPr/>
        </p:nvSpPr>
        <p:spPr bwMode="auto">
          <a:xfrm>
            <a:off x="2484438" y="1628775"/>
            <a:ext cx="1944687" cy="647700"/>
          </a:xfrm>
          <a:prstGeom prst="wedgeRoundRectCallout">
            <a:avLst>
              <a:gd name="adj1" fmla="val 22511"/>
              <a:gd name="adj2" fmla="val 134616"/>
              <a:gd name="adj3" fmla="val 16667"/>
            </a:avLst>
          </a:prstGeom>
          <a:solidFill>
            <a:srgbClr val="FFFF00"/>
          </a:solidFill>
          <a:ln w="28575" algn="ctr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sz="2400" dirty="0" err="1">
                <a:latin typeface="Calibri" pitchFamily="34" charset="0"/>
              </a:rPr>
              <a:t>Puur</a:t>
            </a:r>
            <a:r>
              <a:rPr lang="en-US" sz="2400" dirty="0">
                <a:latin typeface="Calibri" pitchFamily="34" charset="0"/>
              </a:rPr>
              <a:t> </a:t>
            </a:r>
            <a:r>
              <a:rPr lang="en-US" sz="2400" dirty="0" err="1">
                <a:latin typeface="Calibri" pitchFamily="34" charset="0"/>
              </a:rPr>
              <a:t>virtueel</a:t>
            </a:r>
            <a:endParaRPr lang="nl-NL" sz="2400" dirty="0">
              <a:latin typeface="Calibri" pitchFamily="34" charset="0"/>
            </a:endParaRPr>
          </a:p>
        </p:txBody>
      </p:sp>
      <p:sp>
        <p:nvSpPr>
          <p:cNvPr id="119815" name="Text Box 7"/>
          <p:cNvSpPr txBox="1">
            <a:spLocks noChangeArrowheads="1"/>
          </p:cNvSpPr>
          <p:nvPr/>
        </p:nvSpPr>
        <p:spPr bwMode="auto">
          <a:xfrm>
            <a:off x="1835150" y="5661025"/>
            <a:ext cx="5761038" cy="427038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sz="2800" dirty="0" err="1">
                <a:latin typeface="Calibri" pitchFamily="34" charset="0"/>
              </a:rPr>
              <a:t>Oplossing</a:t>
            </a:r>
            <a:r>
              <a:rPr lang="en-US" sz="2800" dirty="0">
                <a:latin typeface="Calibri" pitchFamily="34" charset="0"/>
              </a:rPr>
              <a:t> </a:t>
            </a:r>
            <a:r>
              <a:rPr lang="en-US" sz="2800" dirty="0" err="1">
                <a:latin typeface="Calibri" pitchFamily="34" charset="0"/>
              </a:rPr>
              <a:t>voor</a:t>
            </a:r>
            <a:r>
              <a:rPr lang="en-US" sz="2800" dirty="0">
                <a:latin typeface="Calibri" pitchFamily="34" charset="0"/>
              </a:rPr>
              <a:t> het Slicing Problem</a:t>
            </a:r>
            <a:endParaRPr lang="nl-NL" sz="28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Slicing problem</a:t>
            </a:r>
          </a:p>
        </p:txBody>
      </p:sp>
      <p:sp>
        <p:nvSpPr>
          <p:cNvPr id="12083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smtClean="0"/>
              <a:t>polymorfisme werkt alleen bij </a:t>
            </a:r>
            <a:r>
              <a:rPr lang="nl-NL" dirty="0" smtClean="0">
                <a:solidFill>
                  <a:schemeClr val="hlink"/>
                </a:solidFill>
                <a:latin typeface="Consolas"/>
              </a:rPr>
              <a:t>*</a:t>
            </a:r>
            <a:r>
              <a:rPr lang="nl-NL" dirty="0" smtClean="0"/>
              <a:t> en </a:t>
            </a:r>
            <a:r>
              <a:rPr lang="nl-NL" dirty="0" smtClean="0">
                <a:solidFill>
                  <a:schemeClr val="hlink"/>
                </a:solidFill>
                <a:latin typeface="Consolas"/>
              </a:rPr>
              <a:t>&amp;</a:t>
            </a:r>
            <a:r>
              <a:rPr lang="nl-NL" dirty="0" smtClean="0"/>
              <a:t>.</a:t>
            </a:r>
          </a:p>
        </p:txBody>
      </p:sp>
      <p:graphicFrame>
        <p:nvGraphicFramePr>
          <p:cNvPr id="120837" name="Object 4"/>
          <p:cNvGraphicFramePr>
            <a:graphicFrameLocks noGrp="1" noChangeAspect="1"/>
          </p:cNvGraphicFramePr>
          <p:nvPr>
            <p:ph sz="half" idx="4294967295"/>
          </p:nvPr>
        </p:nvGraphicFramePr>
        <p:xfrm>
          <a:off x="6443663" y="1196975"/>
          <a:ext cx="2390775" cy="2800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0952" name="Tekening" r:id="rId4" imgW="2400300" imgH="2809875" progId="WPDraw30.Drawing">
                  <p:embed/>
                </p:oleObj>
              </mc:Choice>
              <mc:Fallback>
                <p:oleObj name="Tekening" r:id="rId4" imgW="2400300" imgH="2809875" progId="WPDraw30.Drawing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43663" y="1196975"/>
                        <a:ext cx="2390775" cy="2800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8575" cap="flat" cmpd="sng" algn="ctr">
                            <a:solidFill>
                              <a:schemeClr val="tx1"/>
                            </a:solidFill>
                            <a:prstDash val="solid"/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47526" name="Text Box 6"/>
          <p:cNvSpPr txBox="1">
            <a:spLocks noChangeArrowheads="1"/>
          </p:cNvSpPr>
          <p:nvPr/>
        </p:nvSpPr>
        <p:spPr bwMode="auto">
          <a:xfrm>
            <a:off x="5292725" y="4221163"/>
            <a:ext cx="3743771" cy="2462213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srgbClr val="000000"/>
                </a:solidFill>
                <a:latin typeface="Consolas"/>
              </a:rPr>
              <a:t>main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()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2000" b="1" dirty="0" err="1">
                <a:solidFill>
                  <a:srgbClr val="000000"/>
                </a:solidFill>
                <a:latin typeface="Consolas"/>
              </a:rPr>
              <a:t>SintBernard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srgbClr val="000000"/>
                </a:solidFill>
                <a:latin typeface="Consolas"/>
              </a:rPr>
              <a:t>boris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2000" b="1" dirty="0">
                <a:solidFill>
                  <a:srgbClr val="000000"/>
                </a:solidFill>
                <a:latin typeface="Consolas"/>
              </a:rPr>
              <a:t>Hond&amp;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</a:t>
            </a:r>
            <a:r>
              <a:rPr lang="nl-NL" sz="2000" dirty="0" err="1" smtClean="0">
                <a:solidFill>
                  <a:srgbClr val="000000"/>
                </a:solidFill>
                <a:latin typeface="Consolas"/>
              </a:rPr>
              <a:t>rhond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= </a:t>
            </a:r>
            <a:r>
              <a:rPr lang="nl-NL" sz="2000" dirty="0" err="1" smtClean="0">
                <a:solidFill>
                  <a:srgbClr val="000000"/>
                </a:solidFill>
                <a:latin typeface="Consolas"/>
              </a:rPr>
              <a:t>boris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;</a:t>
            </a:r>
            <a:endParaRPr lang="nl-NL" sz="2000" dirty="0">
              <a:solidFill>
                <a:srgbClr val="000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2000" dirty="0" err="1">
                <a:solidFill>
                  <a:srgbClr val="000000"/>
                </a:solidFill>
                <a:latin typeface="Consolas"/>
              </a:rPr>
              <a:t>rhond.blaf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();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2000" b="1" dirty="0">
                <a:solidFill>
                  <a:srgbClr val="000000"/>
                </a:solidFill>
                <a:latin typeface="Consolas"/>
              </a:rPr>
              <a:t>Hond*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</a:t>
            </a:r>
            <a:r>
              <a:rPr lang="nl-NL" sz="2000" dirty="0" err="1" smtClean="0">
                <a:solidFill>
                  <a:srgbClr val="000000"/>
                </a:solidFill>
                <a:latin typeface="Consolas"/>
              </a:rPr>
              <a:t>phond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= &amp;</a:t>
            </a:r>
            <a:r>
              <a:rPr lang="nl-NL" sz="2000" dirty="0" err="1" smtClean="0">
                <a:solidFill>
                  <a:srgbClr val="000000"/>
                </a:solidFill>
                <a:latin typeface="Consolas"/>
              </a:rPr>
              <a:t>boris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;</a:t>
            </a:r>
            <a:endParaRPr lang="nl-NL" sz="2000" dirty="0">
              <a:solidFill>
                <a:srgbClr val="000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2000" dirty="0" err="1">
                <a:solidFill>
                  <a:srgbClr val="000000"/>
                </a:solidFill>
                <a:latin typeface="Consolas"/>
              </a:rPr>
              <a:t>phond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-&gt;blaf();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2000" b="1" dirty="0">
                <a:solidFill>
                  <a:srgbClr val="000000"/>
                </a:solidFill>
                <a:latin typeface="Consolas"/>
              </a:rPr>
              <a:t>Hond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</a:t>
            </a:r>
            <a:r>
              <a:rPr lang="nl-NL" sz="2000" dirty="0" err="1" smtClean="0">
                <a:solidFill>
                  <a:srgbClr val="000000"/>
                </a:solidFill>
                <a:latin typeface="Consolas"/>
              </a:rPr>
              <a:t>hond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= </a:t>
            </a:r>
            <a:r>
              <a:rPr lang="nl-NL" sz="2000" dirty="0" err="1" smtClean="0">
                <a:solidFill>
                  <a:srgbClr val="000000"/>
                </a:solidFill>
                <a:latin typeface="Consolas"/>
              </a:rPr>
              <a:t>boris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;</a:t>
            </a:r>
            <a:endParaRPr lang="nl-NL" sz="2000" dirty="0">
              <a:solidFill>
                <a:srgbClr val="000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rgbClr val="000000"/>
              </a:solidFill>
              <a:latin typeface="Consolas"/>
            </a:endParaRPr>
          </a:p>
        </p:txBody>
      </p:sp>
      <p:sp>
        <p:nvSpPr>
          <p:cNvPr id="120838" name="Text Box 5"/>
          <p:cNvSpPr txBox="1">
            <a:spLocks noChangeArrowheads="1"/>
          </p:cNvSpPr>
          <p:nvPr/>
        </p:nvSpPr>
        <p:spPr bwMode="auto">
          <a:xfrm>
            <a:off x="323528" y="1844675"/>
            <a:ext cx="4608835" cy="4001095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</a:t>
            </a:r>
            <a:r>
              <a:rPr lang="nl-NL" sz="2000" b="1" dirty="0">
                <a:solidFill>
                  <a:srgbClr val="000000"/>
                </a:solidFill>
                <a:latin typeface="Consolas"/>
              </a:rPr>
              <a:t>Hond 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b="1" dirty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2000" b="1" dirty="0">
                <a:solidFill>
                  <a:srgbClr val="0000FF"/>
                </a:solidFill>
                <a:latin typeface="Consolas"/>
              </a:rPr>
              <a:t>virtual </a:t>
            </a:r>
            <a:r>
              <a:rPr lang="nl-NL" sz="2000" b="1" dirty="0" err="1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000" b="1" dirty="0">
                <a:solidFill>
                  <a:srgbClr val="000000"/>
                </a:solidFill>
                <a:latin typeface="Consolas"/>
              </a:rPr>
              <a:t> blaf() </a:t>
            </a:r>
            <a:r>
              <a:rPr lang="nl-NL" sz="2000" b="1" dirty="0" smtClean="0">
                <a:solidFill>
                  <a:srgbClr val="000000"/>
                </a:solidFill>
                <a:latin typeface="Consolas"/>
              </a:rPr>
              <a:t>= 0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};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rgbClr val="000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</a:t>
            </a:r>
            <a:r>
              <a:rPr lang="nl-NL" sz="2000" b="1" dirty="0" err="1">
                <a:solidFill>
                  <a:srgbClr val="000000"/>
                </a:solidFill>
                <a:latin typeface="Consolas"/>
              </a:rPr>
              <a:t>SintBernard</a:t>
            </a:r>
            <a:r>
              <a:rPr lang="nl-NL" sz="2000" b="1" dirty="0">
                <a:solidFill>
                  <a:srgbClr val="000000"/>
                </a:solidFill>
                <a:latin typeface="Consolas"/>
              </a:rPr>
              <a:t>: public Hond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b="1" dirty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2000" b="1" dirty="0">
                <a:solidFill>
                  <a:srgbClr val="0000FF"/>
                </a:solidFill>
                <a:latin typeface="Consolas"/>
              </a:rPr>
              <a:t>virtual </a:t>
            </a:r>
            <a:r>
              <a:rPr lang="nl-NL" sz="2000" b="1" dirty="0" err="1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000" b="1" dirty="0">
                <a:solidFill>
                  <a:srgbClr val="000000"/>
                </a:solidFill>
                <a:latin typeface="Consolas"/>
              </a:rPr>
              <a:t> blaf()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        </a:t>
            </a:r>
            <a:r>
              <a:rPr lang="nl-NL" sz="2000" dirty="0" err="1" smtClean="0">
                <a:solidFill>
                  <a:srgbClr val="000000"/>
                </a:solidFill>
                <a:latin typeface="Consolas"/>
              </a:rPr>
              <a:t>cout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&lt;&lt; </a:t>
            </a:r>
            <a:r>
              <a:rPr lang="nl-NL" sz="2000" dirty="0" smtClean="0">
                <a:solidFill>
                  <a:srgbClr val="A31515"/>
                </a:solidFill>
                <a:latin typeface="Consolas"/>
              </a:rPr>
              <a:t>"WOEF"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&lt;&lt; </a:t>
            </a:r>
            <a:r>
              <a:rPr lang="nl-NL" sz="2000" dirty="0" err="1" smtClean="0">
                <a:solidFill>
                  <a:srgbClr val="000000"/>
                </a:solidFill>
                <a:latin typeface="Consolas"/>
              </a:rPr>
              <a:t>endl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    }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private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    Whisky vat;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};</a:t>
            </a:r>
          </a:p>
        </p:txBody>
      </p:sp>
      <p:sp>
        <p:nvSpPr>
          <p:cNvPr id="747532" name="AutoShape 12"/>
          <p:cNvSpPr>
            <a:spLocks noChangeArrowheads="1"/>
          </p:cNvSpPr>
          <p:nvPr/>
        </p:nvSpPr>
        <p:spPr bwMode="auto">
          <a:xfrm>
            <a:off x="179388" y="4652963"/>
            <a:ext cx="4392612" cy="1906587"/>
          </a:xfrm>
          <a:prstGeom prst="wedgeRoundRectCallout">
            <a:avLst>
              <a:gd name="adj1" fmla="val 75753"/>
              <a:gd name="adj2" fmla="val 30886"/>
              <a:gd name="adj3" fmla="val 16667"/>
            </a:avLst>
          </a:prstGeom>
          <a:solidFill>
            <a:srgbClr val="FFFF00"/>
          </a:solidFill>
          <a:ln w="28575" algn="ctr">
            <a:solidFill>
              <a:schemeClr val="tx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sz="2400" b="1" dirty="0">
                <a:solidFill>
                  <a:schemeClr val="tx2"/>
                </a:solidFill>
                <a:latin typeface="Calibri" pitchFamily="34" charset="0"/>
              </a:rPr>
              <a:t>Error:</a:t>
            </a:r>
            <a:r>
              <a:rPr lang="en-US" sz="2400" dirty="0">
                <a:solidFill>
                  <a:schemeClr val="tx2"/>
                </a:solidFill>
                <a:latin typeface="Calibri" pitchFamily="34" charset="0"/>
              </a:rPr>
              <a:t> </a:t>
            </a:r>
            <a:r>
              <a:rPr lang="nl-NL" sz="2400" dirty="0">
                <a:latin typeface="Calibri" pitchFamily="34" charset="0"/>
              </a:rPr>
              <a:t>'</a:t>
            </a:r>
            <a:r>
              <a:rPr lang="nl-NL" sz="2400" dirty="0">
                <a:latin typeface="Consolas"/>
              </a:rPr>
              <a:t>Hond</a:t>
            </a:r>
            <a:r>
              <a:rPr lang="nl-NL" sz="2400" dirty="0">
                <a:latin typeface="Calibri" pitchFamily="34" charset="0"/>
              </a:rPr>
              <a:t>' : 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 err="1">
                <a:latin typeface="Calibri" pitchFamily="34" charset="0"/>
              </a:rPr>
              <a:t>cannot</a:t>
            </a:r>
            <a:r>
              <a:rPr lang="nl-NL" sz="2400" dirty="0">
                <a:latin typeface="Calibri" pitchFamily="34" charset="0"/>
              </a:rPr>
              <a:t> </a:t>
            </a:r>
            <a:r>
              <a:rPr lang="nl-NL" sz="2400" dirty="0" err="1">
                <a:latin typeface="Calibri" pitchFamily="34" charset="0"/>
              </a:rPr>
              <a:t>instantiate</a:t>
            </a:r>
            <a:r>
              <a:rPr lang="nl-NL" sz="2400" dirty="0">
                <a:latin typeface="Calibri" pitchFamily="34" charset="0"/>
              </a:rPr>
              <a:t> abstract class </a:t>
            </a:r>
            <a:r>
              <a:rPr lang="nl-NL" sz="2400" dirty="0" err="1">
                <a:latin typeface="Calibri" pitchFamily="34" charset="0"/>
              </a:rPr>
              <a:t>due</a:t>
            </a:r>
            <a:r>
              <a:rPr lang="nl-NL" sz="2400" dirty="0">
                <a:latin typeface="Calibri" pitchFamily="34" charset="0"/>
              </a:rPr>
              <a:t> </a:t>
            </a:r>
            <a:r>
              <a:rPr lang="nl-NL" sz="2400" dirty="0" err="1">
                <a:latin typeface="Calibri" pitchFamily="34" charset="0"/>
              </a:rPr>
              <a:t>to</a:t>
            </a:r>
            <a:r>
              <a:rPr lang="nl-NL" sz="2400" dirty="0">
                <a:latin typeface="Calibri" pitchFamily="34" charset="0"/>
              </a:rPr>
              <a:t> </a:t>
            </a:r>
            <a:r>
              <a:rPr lang="nl-NL" sz="2400" dirty="0" err="1">
                <a:latin typeface="Calibri" pitchFamily="34" charset="0"/>
              </a:rPr>
              <a:t>following</a:t>
            </a:r>
            <a:r>
              <a:rPr lang="nl-NL" sz="2400" dirty="0">
                <a:latin typeface="Calibri" pitchFamily="34" charset="0"/>
              </a:rPr>
              <a:t> members: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alibri" pitchFamily="34" charset="0"/>
              </a:rPr>
              <a:t>'</a:t>
            </a:r>
            <a:r>
              <a:rPr lang="nl-NL" sz="2400" dirty="0" err="1">
                <a:latin typeface="Consolas"/>
              </a:rPr>
              <a:t>void</a:t>
            </a:r>
            <a:r>
              <a:rPr lang="nl-NL" sz="2400" dirty="0">
                <a:latin typeface="Consolas"/>
              </a:rPr>
              <a:t> Hond::</a:t>
            </a:r>
            <a:r>
              <a:rPr lang="nl-NL" sz="2400" dirty="0" smtClean="0">
                <a:latin typeface="Consolas"/>
              </a:rPr>
              <a:t>blaf(</a:t>
            </a:r>
            <a:r>
              <a:rPr lang="nl-NL" sz="2400" dirty="0" err="1" smtClean="0">
                <a:latin typeface="Consolas"/>
              </a:rPr>
              <a:t>void</a:t>
            </a:r>
            <a:r>
              <a:rPr lang="nl-NL" sz="2400" dirty="0" smtClean="0">
                <a:latin typeface="Consolas"/>
              </a:rPr>
              <a:t>)</a:t>
            </a:r>
            <a:r>
              <a:rPr lang="nl-NL" sz="2400" dirty="0" smtClean="0">
                <a:latin typeface="Calibri" pitchFamily="34" charset="0"/>
              </a:rPr>
              <a:t>' </a:t>
            </a:r>
            <a:r>
              <a:rPr lang="nl-NL" sz="2400" dirty="0">
                <a:latin typeface="Calibri" pitchFamily="34" charset="0"/>
              </a:rPr>
              <a:t>: is abstract</a:t>
            </a:r>
            <a:r>
              <a:rPr lang="nl-NL" sz="2800" dirty="0">
                <a:latin typeface="Calibri" pitchFamily="34" charset="0"/>
              </a:rPr>
              <a:t> </a:t>
            </a:r>
          </a:p>
        </p:txBody>
      </p:sp>
      <p:sp>
        <p:nvSpPr>
          <p:cNvPr id="120841" name="AutoShape 13"/>
          <p:cNvSpPr>
            <a:spLocks noChangeArrowheads="1"/>
          </p:cNvSpPr>
          <p:nvPr/>
        </p:nvSpPr>
        <p:spPr bwMode="auto">
          <a:xfrm>
            <a:off x="3635375" y="1700213"/>
            <a:ext cx="1871663" cy="720725"/>
          </a:xfrm>
          <a:prstGeom prst="wedgeRoundRectCallout">
            <a:avLst>
              <a:gd name="adj1" fmla="val -65569"/>
              <a:gd name="adj2" fmla="val 72463"/>
              <a:gd name="adj3" fmla="val 16667"/>
            </a:avLst>
          </a:prstGeom>
          <a:solidFill>
            <a:srgbClr val="FFFF00"/>
          </a:solidFill>
          <a:ln w="28575" algn="ctr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sz="2400" dirty="0" err="1">
                <a:latin typeface="Calibri" pitchFamily="34" charset="0"/>
              </a:rPr>
              <a:t>Hond</a:t>
            </a:r>
            <a:r>
              <a:rPr lang="en-US" sz="2400" dirty="0">
                <a:latin typeface="Calibri" pitchFamily="34" charset="0"/>
              </a:rPr>
              <a:t> </a:t>
            </a:r>
            <a:r>
              <a:rPr lang="en-US" sz="2400" dirty="0">
                <a:solidFill>
                  <a:schemeClr val="tx1"/>
                </a:solidFill>
                <a:latin typeface="Calibri" pitchFamily="34" charset="0"/>
              </a:rPr>
              <a:t>is </a:t>
            </a:r>
            <a:r>
              <a:rPr lang="en-US" sz="2400" dirty="0" err="1">
                <a:solidFill>
                  <a:schemeClr val="tx1"/>
                </a:solidFill>
                <a:latin typeface="Calibri" pitchFamily="34" charset="0"/>
              </a:rPr>
              <a:t>een</a:t>
            </a:r>
            <a:r>
              <a:rPr lang="en-US" sz="2400" dirty="0">
                <a:latin typeface="Calibri" pitchFamily="34" charset="0"/>
              </a:rPr>
              <a:t> ABC</a:t>
            </a:r>
            <a:endParaRPr lang="nl-NL" sz="2400" dirty="0">
              <a:latin typeface="Calibri" pitchFamily="34" charset="0"/>
            </a:endParaRPr>
          </a:p>
        </p:txBody>
      </p:sp>
      <p:sp>
        <p:nvSpPr>
          <p:cNvPr id="11" name="Tijdelijke aanduiding voor dianummer 3"/>
          <p:cNvSpPr>
            <a:spLocks noGrp="1"/>
          </p:cNvSpPr>
          <p:nvPr>
            <p:ph type="sldNum" sz="quarter" idx="10"/>
          </p:nvPr>
        </p:nvSpPr>
        <p:spPr>
          <a:xfrm>
            <a:off x="6877050" y="6165850"/>
            <a:ext cx="2133600" cy="476250"/>
          </a:xfrm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9DB7F5C-867F-4F1A-90AA-426D7501D260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129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500" fill="hold"/>
                                        <p:tgtEl>
                                          <p:spTgt spid="7475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32" grpId="0" animBg="1"/>
    </p:bldLst>
  </p:timing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E0B7BCFE-F366-4F52-8D51-6CA0B94F184A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130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2185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Slicing Problem</a:t>
            </a:r>
          </a:p>
        </p:txBody>
      </p:sp>
      <p:sp>
        <p:nvSpPr>
          <p:cNvPr id="12186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Maak alle base classes </a:t>
            </a:r>
            <a:r>
              <a:rPr lang="en-US" smtClean="0">
                <a:solidFill>
                  <a:schemeClr val="hlink"/>
                </a:solidFill>
              </a:rPr>
              <a:t>abstract</a:t>
            </a:r>
            <a:r>
              <a:rPr lang="en-US" smtClean="0"/>
              <a:t>.</a:t>
            </a:r>
          </a:p>
          <a:p>
            <a:pPr lvl="1"/>
            <a:r>
              <a:rPr lang="en-US" smtClean="0">
                <a:solidFill>
                  <a:srgbClr val="008000"/>
                </a:solidFill>
              </a:rPr>
              <a:t>Compiler</a:t>
            </a:r>
            <a:r>
              <a:rPr lang="en-US" smtClean="0"/>
              <a:t> voorkomt slicing!</a:t>
            </a:r>
          </a:p>
          <a:p>
            <a:r>
              <a:rPr lang="en-US" smtClean="0"/>
              <a:t>Kan </a:t>
            </a:r>
            <a:r>
              <a:rPr lang="en-US" smtClean="0">
                <a:solidFill>
                  <a:schemeClr val="tx2"/>
                </a:solidFill>
              </a:rPr>
              <a:t>niet</a:t>
            </a:r>
            <a:r>
              <a:rPr lang="en-US" smtClean="0"/>
              <a:t> altijd:</a:t>
            </a:r>
          </a:p>
          <a:p>
            <a:pPr lvl="1"/>
            <a:r>
              <a:rPr lang="en-US" smtClean="0">
                <a:solidFill>
                  <a:schemeClr val="hlink"/>
                </a:solidFill>
              </a:rPr>
              <a:t>Hergebruik</a:t>
            </a:r>
            <a:r>
              <a:rPr lang="en-US" smtClean="0"/>
              <a:t> class van een andere programmeur (evt. </a:t>
            </a:r>
            <a:r>
              <a:rPr lang="en-US" smtClean="0">
                <a:solidFill>
                  <a:schemeClr val="hlink"/>
                </a:solidFill>
              </a:rPr>
              <a:t>zonder</a:t>
            </a:r>
            <a:r>
              <a:rPr lang="en-US" smtClean="0"/>
              <a:t> source code).</a:t>
            </a:r>
          </a:p>
          <a:p>
            <a:pPr lvl="1"/>
            <a:r>
              <a:rPr lang="en-US" smtClean="0"/>
              <a:t>Je moet nu </a:t>
            </a:r>
            <a:r>
              <a:rPr lang="en-US" smtClean="0">
                <a:solidFill>
                  <a:schemeClr val="tx2"/>
                </a:solidFill>
              </a:rPr>
              <a:t>zelf</a:t>
            </a:r>
            <a:r>
              <a:rPr lang="en-US" smtClean="0"/>
              <a:t> slicing voorkomen!</a:t>
            </a:r>
            <a:endParaRPr lang="nl-NL" smtClean="0"/>
          </a:p>
        </p:txBody>
      </p:sp>
      <p:pic>
        <p:nvPicPr>
          <p:cNvPr id="121861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4076700"/>
            <a:ext cx="2033587" cy="2089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21862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4149725"/>
            <a:ext cx="2184400" cy="2024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52609A23-3620-43C3-98FF-DEE28094FC8B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131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2902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Huiswerk</a:t>
            </a:r>
            <a:r>
              <a:rPr lang="en-US" dirty="0" smtClean="0"/>
              <a:t>!</a:t>
            </a:r>
            <a:endParaRPr lang="nl-NL" dirty="0" smtClean="0"/>
          </a:p>
        </p:txBody>
      </p:sp>
      <p:sp>
        <p:nvSpPr>
          <p:cNvPr id="12902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8775" y="1268413"/>
            <a:ext cx="8605838" cy="5400675"/>
          </a:xfrm>
        </p:spPr>
        <p:txBody>
          <a:bodyPr/>
          <a:lstStyle/>
          <a:p>
            <a:r>
              <a:rPr lang="en-US" sz="2400" dirty="0" err="1" smtClean="0"/>
              <a:t>Bestudeer</a:t>
            </a:r>
            <a:r>
              <a:rPr lang="en-US" sz="2400" dirty="0" smtClean="0"/>
              <a:t> </a:t>
            </a:r>
            <a:r>
              <a:rPr lang="en-US" sz="2400" dirty="0" err="1" smtClean="0"/>
              <a:t>dictaat</a:t>
            </a:r>
            <a:r>
              <a:rPr lang="en-US" sz="2400" dirty="0" smtClean="0"/>
              <a:t> </a:t>
            </a:r>
            <a:r>
              <a:rPr lang="en-US" sz="2400" dirty="0" err="1" smtClean="0"/>
              <a:t>paragraaf</a:t>
            </a:r>
            <a:r>
              <a:rPr lang="en-US" sz="2400" dirty="0" smtClean="0"/>
              <a:t> 4.3 t/m 4.5 en 4.11.</a:t>
            </a:r>
          </a:p>
          <a:p>
            <a:pPr lvl="1"/>
            <a:r>
              <a:rPr lang="en-US" sz="2000" dirty="0" smtClean="0"/>
              <a:t>4.3: </a:t>
            </a:r>
            <a:r>
              <a:rPr lang="en-US" sz="2000" dirty="0" err="1" smtClean="0"/>
              <a:t>Memberfunctie</a:t>
            </a:r>
            <a:r>
              <a:rPr lang="en-US" sz="2000" dirty="0" smtClean="0"/>
              <a:t> overriding.</a:t>
            </a:r>
            <a:br>
              <a:rPr lang="en-US" sz="2000" dirty="0" smtClean="0"/>
            </a:br>
            <a:r>
              <a:rPr lang="nl-NL" sz="2000" dirty="0" smtClean="0">
                <a:solidFill>
                  <a:schemeClr val="hlink"/>
                </a:solidFill>
              </a:rPr>
              <a:t>Vanuit de in de </a:t>
            </a:r>
            <a:r>
              <a:rPr lang="nl-NL" sz="2000" dirty="0" err="1" smtClean="0">
                <a:solidFill>
                  <a:schemeClr val="hlink"/>
                </a:solidFill>
              </a:rPr>
              <a:t>derived</a:t>
            </a:r>
            <a:r>
              <a:rPr lang="nl-NL" sz="2000" dirty="0" smtClean="0">
                <a:solidFill>
                  <a:schemeClr val="hlink"/>
                </a:solidFill>
              </a:rPr>
              <a:t> class </a:t>
            </a:r>
            <a:r>
              <a:rPr lang="nl-NL" sz="2000" dirty="0" err="1" smtClean="0">
                <a:solidFill>
                  <a:schemeClr val="hlink"/>
                </a:solidFill>
              </a:rPr>
              <a:t>overridden</a:t>
            </a:r>
            <a:r>
              <a:rPr lang="nl-NL" sz="2000" dirty="0" smtClean="0">
                <a:solidFill>
                  <a:schemeClr val="hlink"/>
                </a:solidFill>
              </a:rPr>
              <a:t> memberfunctie kun je de originele functie in de base class aanroepen.</a:t>
            </a:r>
          </a:p>
          <a:p>
            <a:pPr lvl="1"/>
            <a:r>
              <a:rPr lang="nl-NL" sz="2000" dirty="0" smtClean="0">
                <a:solidFill>
                  <a:schemeClr val="accent1"/>
                </a:solidFill>
              </a:rPr>
              <a:t>4.4: Abstract base class.</a:t>
            </a:r>
          </a:p>
          <a:p>
            <a:pPr lvl="1"/>
            <a:r>
              <a:rPr lang="nl-NL" sz="2000" dirty="0" smtClean="0"/>
              <a:t>4.5: </a:t>
            </a:r>
            <a:r>
              <a:rPr lang="nl-NL" sz="2000" dirty="0" err="1" smtClean="0"/>
              <a:t>Constructors</a:t>
            </a:r>
            <a:r>
              <a:rPr lang="nl-NL" sz="2000" dirty="0" smtClean="0"/>
              <a:t> bij </a:t>
            </a:r>
            <a:r>
              <a:rPr lang="nl-NL" sz="2000" dirty="0" err="1" smtClean="0"/>
              <a:t>inheritance</a:t>
            </a:r>
            <a:r>
              <a:rPr lang="nl-NL" sz="2000" dirty="0" smtClean="0"/>
              <a:t>.</a:t>
            </a:r>
            <a:br>
              <a:rPr lang="nl-NL" sz="2000" dirty="0" smtClean="0"/>
            </a:br>
            <a:r>
              <a:rPr lang="nl-NL" sz="2000" dirty="0" smtClean="0">
                <a:solidFill>
                  <a:schemeClr val="hlink"/>
                </a:solidFill>
              </a:rPr>
              <a:t>Vanuit de </a:t>
            </a:r>
            <a:r>
              <a:rPr lang="nl-NL" sz="2000" dirty="0" err="1" smtClean="0">
                <a:solidFill>
                  <a:schemeClr val="hlink"/>
                </a:solidFill>
              </a:rPr>
              <a:t>constructor</a:t>
            </a:r>
            <a:r>
              <a:rPr lang="nl-NL" sz="2000" dirty="0" smtClean="0">
                <a:solidFill>
                  <a:schemeClr val="hlink"/>
                </a:solidFill>
              </a:rPr>
              <a:t> van de </a:t>
            </a:r>
            <a:r>
              <a:rPr lang="nl-NL" sz="2000" dirty="0" err="1" smtClean="0">
                <a:solidFill>
                  <a:schemeClr val="hlink"/>
                </a:solidFill>
              </a:rPr>
              <a:t>derived</a:t>
            </a:r>
            <a:r>
              <a:rPr lang="nl-NL" sz="2000" dirty="0" smtClean="0">
                <a:solidFill>
                  <a:schemeClr val="hlink"/>
                </a:solidFill>
              </a:rPr>
              <a:t> wordt automatisch de </a:t>
            </a:r>
            <a:r>
              <a:rPr lang="nl-NL" sz="2000" dirty="0" err="1" smtClean="0">
                <a:solidFill>
                  <a:schemeClr val="hlink"/>
                </a:solidFill>
              </a:rPr>
              <a:t>constructor</a:t>
            </a:r>
            <a:r>
              <a:rPr lang="nl-NL" sz="2000" dirty="0" smtClean="0">
                <a:solidFill>
                  <a:schemeClr val="hlink"/>
                </a:solidFill>
              </a:rPr>
              <a:t> van de base class aangeroepen. Je kunt ook zelf vanuit de </a:t>
            </a:r>
            <a:r>
              <a:rPr lang="nl-NL" sz="2000" dirty="0" err="1" smtClean="0">
                <a:solidFill>
                  <a:schemeClr val="hlink"/>
                </a:solidFill>
              </a:rPr>
              <a:t>constructor</a:t>
            </a:r>
            <a:r>
              <a:rPr lang="nl-NL" sz="2000" dirty="0" smtClean="0">
                <a:solidFill>
                  <a:schemeClr val="hlink"/>
                </a:solidFill>
              </a:rPr>
              <a:t> van de </a:t>
            </a:r>
            <a:r>
              <a:rPr lang="nl-NL" sz="2000" dirty="0" err="1" smtClean="0">
                <a:solidFill>
                  <a:schemeClr val="hlink"/>
                </a:solidFill>
              </a:rPr>
              <a:t>derived</a:t>
            </a:r>
            <a:r>
              <a:rPr lang="nl-NL" sz="2000" dirty="0" smtClean="0">
                <a:solidFill>
                  <a:schemeClr val="hlink"/>
                </a:solidFill>
              </a:rPr>
              <a:t> class een </a:t>
            </a:r>
            <a:r>
              <a:rPr lang="nl-NL" sz="2000" dirty="0" err="1" smtClean="0">
                <a:solidFill>
                  <a:schemeClr val="hlink"/>
                </a:solidFill>
              </a:rPr>
              <a:t>constructor</a:t>
            </a:r>
            <a:r>
              <a:rPr lang="nl-NL" sz="2000" dirty="0" smtClean="0">
                <a:solidFill>
                  <a:schemeClr val="hlink"/>
                </a:solidFill>
              </a:rPr>
              <a:t> in de base class aanroepen.</a:t>
            </a:r>
          </a:p>
          <a:p>
            <a:pPr lvl="1"/>
            <a:endParaRPr lang="nl-NL" sz="2000" dirty="0" smtClean="0">
              <a:solidFill>
                <a:schemeClr val="hlink"/>
              </a:solidFill>
            </a:endParaRPr>
          </a:p>
          <a:p>
            <a:pPr lvl="1"/>
            <a:r>
              <a:rPr lang="nl-NL" sz="2000" dirty="0">
                <a:solidFill>
                  <a:schemeClr val="accent1"/>
                </a:solidFill>
              </a:rPr>
              <a:t>4.11: </a:t>
            </a:r>
            <a:r>
              <a:rPr lang="nl-NL" sz="2000" dirty="0" err="1">
                <a:solidFill>
                  <a:schemeClr val="accent1"/>
                </a:solidFill>
              </a:rPr>
              <a:t>Slicing</a:t>
            </a:r>
            <a:r>
              <a:rPr lang="nl-NL" sz="2000" dirty="0">
                <a:solidFill>
                  <a:schemeClr val="accent1"/>
                </a:solidFill>
              </a:rPr>
              <a:t> </a:t>
            </a:r>
            <a:r>
              <a:rPr lang="nl-NL" sz="2000" dirty="0" err="1">
                <a:solidFill>
                  <a:schemeClr val="accent1"/>
                </a:solidFill>
              </a:rPr>
              <a:t>problem</a:t>
            </a:r>
            <a:r>
              <a:rPr lang="nl-NL" sz="2000" dirty="0" smtClean="0">
                <a:solidFill>
                  <a:schemeClr val="accent1"/>
                </a:solidFill>
              </a:rPr>
              <a:t>.</a:t>
            </a:r>
            <a:endParaRPr lang="nl-NL" sz="2000" dirty="0">
              <a:solidFill>
                <a:schemeClr val="accent1"/>
              </a:solidFill>
            </a:endParaRPr>
          </a:p>
        </p:txBody>
      </p:sp>
      <p:pic>
        <p:nvPicPr>
          <p:cNvPr id="129029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47625"/>
            <a:ext cx="1395413" cy="928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" name="Tekstvak 2"/>
          <p:cNvSpPr txBox="1"/>
          <p:nvPr/>
        </p:nvSpPr>
        <p:spPr bwMode="auto">
          <a:xfrm>
            <a:off x="4572000" y="4293096"/>
            <a:ext cx="4263431" cy="369332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 rtlCol="0">
            <a:spAutoFit/>
          </a:bodyPr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sz="2400" dirty="0" err="1" smtClean="0">
                <a:latin typeface="Calibri" pitchFamily="34" charset="0"/>
              </a:rPr>
              <a:t>Nodig</a:t>
            </a:r>
            <a:r>
              <a:rPr lang="en-US" sz="2400" dirty="0" smtClean="0">
                <a:latin typeface="Calibri" pitchFamily="34" charset="0"/>
              </a:rPr>
              <a:t> </a:t>
            </a:r>
            <a:r>
              <a:rPr lang="en-US" sz="2400" dirty="0" err="1" smtClean="0">
                <a:latin typeface="Calibri" pitchFamily="34" charset="0"/>
              </a:rPr>
              <a:t>bij</a:t>
            </a:r>
            <a:r>
              <a:rPr lang="en-US" sz="2400" dirty="0" smtClean="0">
                <a:latin typeface="Calibri" pitchFamily="34" charset="0"/>
              </a:rPr>
              <a:t> </a:t>
            </a:r>
            <a:r>
              <a:rPr lang="en-US" sz="2400" dirty="0" err="1" smtClean="0">
                <a:latin typeface="Calibri" pitchFamily="34" charset="0"/>
              </a:rPr>
              <a:t>practicumopdracht</a:t>
            </a:r>
            <a:r>
              <a:rPr lang="en-US" sz="2400" dirty="0" smtClean="0">
                <a:latin typeface="Calibri" pitchFamily="34" charset="0"/>
              </a:rPr>
              <a:t> 3a</a:t>
            </a:r>
            <a:endParaRPr lang="nl-NL" sz="2400" dirty="0" err="1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7882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3" name="Rectangle 3"/>
          <p:cNvSpPr>
            <a:spLocks noGrp="1" noChangeArrowheads="1"/>
          </p:cNvSpPr>
          <p:nvPr>
            <p:ph type="ctrTitle" sz="quarter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tx2"/>
                </a:solidFill>
              </a14:hiddenFill>
            </a:ext>
          </a:extLst>
        </p:spPr>
        <p:txBody>
          <a:bodyPr wrap="none"/>
          <a:lstStyle/>
          <a:p>
            <a:r>
              <a:rPr lang="nl-NL" sz="3600" dirty="0" err="1" smtClean="0"/>
              <a:t>Objectgeoriënteerd</a:t>
            </a:r>
            <a:r>
              <a:rPr lang="nl-NL" sz="3600" dirty="0" smtClean="0"/>
              <a:t> Programmeren in C++ </a:t>
            </a:r>
          </a:p>
        </p:txBody>
      </p:sp>
      <p:sp>
        <p:nvSpPr>
          <p:cNvPr id="112642" name="Rectangle 2"/>
          <p:cNvSpPr>
            <a:spLocks noGrp="1" noChangeArrowheads="1"/>
          </p:cNvSpPr>
          <p:nvPr>
            <p:ph type="subTitle" sz="quarter" idx="1"/>
          </p:nvPr>
        </p:nvSpPr>
        <p:spPr>
          <a:solidFill>
            <a:schemeClr val="bg1"/>
          </a:solidFill>
        </p:spPr>
        <p:txBody>
          <a:bodyPr/>
          <a:lstStyle/>
          <a:p>
            <a:r>
              <a:rPr lang="en-US" sz="3600" dirty="0" smtClean="0"/>
              <a:t>OGOPRG Les 11</a:t>
            </a:r>
            <a:endParaRPr lang="nl-NL" sz="3600" dirty="0" smtClean="0"/>
          </a:p>
        </p:txBody>
      </p:sp>
    </p:spTree>
    <p:extLst>
      <p:ext uri="{BB962C8B-B14F-4D97-AF65-F5344CB8AC3E}">
        <p14:creationId xmlns:p14="http://schemas.microsoft.com/office/powerpoint/2010/main" val="862823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Tijdelijke aanduiding voor dianumm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10DA2768-5035-4EBB-9291-2238E174F86F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133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2288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sz="4400" smtClean="0"/>
              <a:t>Overloading van memberfuncties</a:t>
            </a:r>
          </a:p>
        </p:txBody>
      </p:sp>
      <p:sp>
        <p:nvSpPr>
          <p:cNvPr id="122884" name="Text Box 4"/>
          <p:cNvSpPr txBox="1">
            <a:spLocks noChangeArrowheads="1"/>
          </p:cNvSpPr>
          <p:nvPr/>
        </p:nvSpPr>
        <p:spPr bwMode="auto">
          <a:xfrm>
            <a:off x="395288" y="1309688"/>
            <a:ext cx="6120928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srgbClr val="000000"/>
                </a:solidFill>
                <a:latin typeface="Consolas"/>
              </a:rPr>
              <a:t>Class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2000" dirty="0" err="1" smtClean="0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</a:t>
            </a:r>
            <a:r>
              <a:rPr lang="nl-NL" sz="2000" b="1" dirty="0">
                <a:solidFill>
                  <a:srgbClr val="000000"/>
                </a:solidFill>
                <a:latin typeface="Consolas"/>
              </a:rPr>
              <a:t>f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()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       </a:t>
            </a:r>
            <a:r>
              <a:rPr lang="nl-NL" sz="2000" dirty="0" err="1" smtClean="0">
                <a:solidFill>
                  <a:srgbClr val="000000"/>
                </a:solidFill>
                <a:latin typeface="Consolas"/>
              </a:rPr>
              <a:t>cout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&lt;&lt; </a:t>
            </a:r>
            <a:r>
              <a:rPr lang="nl-NL" sz="20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Ik ben f</a:t>
            </a:r>
            <a:r>
              <a:rPr lang="nl-NL" sz="2000" dirty="0" smtClean="0">
                <a:solidFill>
                  <a:srgbClr val="A31515"/>
                </a:solidFill>
                <a:latin typeface="Consolas"/>
              </a:rPr>
              <a:t>()"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&lt;&lt; </a:t>
            </a:r>
            <a:r>
              <a:rPr lang="nl-NL" sz="2000" dirty="0" err="1" smtClean="0">
                <a:solidFill>
                  <a:srgbClr val="000000"/>
                </a:solidFill>
                <a:latin typeface="Consolas"/>
              </a:rPr>
              <a:t>endl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 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  }</a:t>
            </a:r>
            <a:endParaRPr lang="nl-NL" sz="2000" dirty="0">
              <a:solidFill>
                <a:srgbClr val="000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2000" dirty="0" err="1" smtClean="0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</a:t>
            </a:r>
            <a:r>
              <a:rPr lang="nl-NL" sz="2000" b="1" dirty="0">
                <a:solidFill>
                  <a:srgbClr val="000000"/>
                </a:solidFill>
                <a:latin typeface="Consolas"/>
              </a:rPr>
              <a:t>f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(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i)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{ </a:t>
            </a:r>
            <a:r>
              <a:rPr lang="nl-NL" sz="2000" dirty="0">
                <a:solidFill>
                  <a:srgbClr val="008000"/>
                </a:solidFill>
                <a:latin typeface="Consolas"/>
              </a:rPr>
              <a:t>// </a:t>
            </a:r>
            <a:r>
              <a:rPr lang="nl-NL" sz="2000" dirty="0" err="1">
                <a:solidFill>
                  <a:srgbClr val="008000"/>
                </a:solidFill>
                <a:latin typeface="Consolas"/>
              </a:rPr>
              <a:t>overload</a:t>
            </a:r>
            <a:r>
              <a:rPr lang="nl-NL" sz="2000" dirty="0">
                <a:solidFill>
                  <a:srgbClr val="008000"/>
                </a:solidFill>
                <a:latin typeface="Consolas"/>
              </a:rPr>
              <a:t> f()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       </a:t>
            </a:r>
            <a:r>
              <a:rPr lang="nl-NL" sz="2000" dirty="0" err="1" smtClean="0">
                <a:solidFill>
                  <a:srgbClr val="000000"/>
                </a:solidFill>
                <a:latin typeface="Consolas"/>
              </a:rPr>
              <a:t>cout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&lt;&lt; </a:t>
            </a:r>
            <a:r>
              <a:rPr lang="nl-NL" sz="20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Ik ben f(int</a:t>
            </a:r>
            <a:r>
              <a:rPr lang="nl-NL" sz="2000" dirty="0" smtClean="0">
                <a:solidFill>
                  <a:srgbClr val="A31515"/>
                </a:solidFill>
                <a:latin typeface="Consolas"/>
              </a:rPr>
              <a:t>)"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&lt;&lt; </a:t>
            </a:r>
            <a:r>
              <a:rPr lang="nl-NL" sz="2000" dirty="0" err="1" smtClean="0">
                <a:solidFill>
                  <a:srgbClr val="000000"/>
                </a:solidFill>
                <a:latin typeface="Consolas"/>
              </a:rPr>
              <a:t>endl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   }</a:t>
            </a:r>
            <a:endParaRPr lang="nl-NL" sz="2000" dirty="0">
              <a:solidFill>
                <a:srgbClr val="000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};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rgbClr val="000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srgbClr val="000000"/>
                </a:solidFill>
                <a:latin typeface="Consolas"/>
              </a:rPr>
              <a:t>main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()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   Class 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object;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2000" dirty="0" err="1" smtClean="0">
                <a:solidFill>
                  <a:srgbClr val="000000"/>
                </a:solidFill>
                <a:latin typeface="Consolas"/>
              </a:rPr>
              <a:t>object.</a:t>
            </a:r>
            <a:r>
              <a:rPr lang="nl-NL" sz="2000" b="1" dirty="0" err="1" smtClean="0">
                <a:solidFill>
                  <a:srgbClr val="000000"/>
                </a:solidFill>
                <a:latin typeface="Consolas"/>
              </a:rPr>
              <a:t>f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();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2000" dirty="0" err="1" smtClean="0">
                <a:solidFill>
                  <a:srgbClr val="000000"/>
                </a:solidFill>
                <a:latin typeface="Consolas"/>
              </a:rPr>
              <a:t>object.</a:t>
            </a:r>
            <a:r>
              <a:rPr lang="nl-NL" sz="2000" b="1" dirty="0" err="1" smtClean="0">
                <a:solidFill>
                  <a:srgbClr val="000000"/>
                </a:solidFill>
                <a:latin typeface="Consolas"/>
              </a:rPr>
              <a:t>f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(3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rgbClr val="008000"/>
                </a:solidFill>
                <a:latin typeface="Consolas"/>
              </a:rPr>
              <a:t>// ...</a:t>
            </a:r>
            <a:endParaRPr lang="nl-NL" sz="2000" dirty="0">
              <a:solidFill>
                <a:srgbClr val="008000"/>
              </a:solidFill>
              <a:latin typeface="Consolas"/>
            </a:endParaRPr>
          </a:p>
        </p:txBody>
      </p:sp>
      <p:sp>
        <p:nvSpPr>
          <p:cNvPr id="748549" name="Text Box 5"/>
          <p:cNvSpPr txBox="1">
            <a:spLocks noChangeArrowheads="1"/>
          </p:cNvSpPr>
          <p:nvPr/>
        </p:nvSpPr>
        <p:spPr bwMode="auto">
          <a:xfrm>
            <a:off x="5940152" y="4765675"/>
            <a:ext cx="2159595" cy="92333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FFFF00"/>
                </a:solidFill>
                <a:latin typeface="Lucida Console" pitchFamily="49" charset="0"/>
              </a:rPr>
              <a:t>Uitvoer: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bg1"/>
                </a:solidFill>
                <a:latin typeface="Lucida Console" pitchFamily="49" charset="0"/>
              </a:rPr>
              <a:t>Ik ben f()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bg1"/>
                </a:solidFill>
                <a:latin typeface="Lucida Console" pitchFamily="49" charset="0"/>
              </a:rPr>
              <a:t>Ik ben f(int)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5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5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8" name="Text Box 3"/>
          <p:cNvSpPr txBox="1">
            <a:spLocks noChangeArrowheads="1"/>
          </p:cNvSpPr>
          <p:nvPr/>
        </p:nvSpPr>
        <p:spPr bwMode="auto">
          <a:xfrm>
            <a:off x="395288" y="1309688"/>
            <a:ext cx="8424862" cy="396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US" sz="2000" b="1" dirty="0">
                <a:solidFill>
                  <a:srgbClr val="000000"/>
                </a:solidFill>
                <a:latin typeface="Consolas"/>
              </a:rPr>
              <a:t>Base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rgbClr val="000000"/>
                </a:solidFill>
                <a:latin typeface="Consolas"/>
              </a:rPr>
              <a:t>    </a:t>
            </a:r>
            <a:r>
              <a:rPr lang="en-US" sz="2000" dirty="0">
                <a:solidFill>
                  <a:srgbClr val="0000FF"/>
                </a:solidFill>
                <a:latin typeface="Consolas"/>
              </a:rPr>
              <a:t>void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US" sz="2000" b="1" dirty="0">
                <a:solidFill>
                  <a:srgbClr val="000000"/>
                </a:solidFill>
                <a:latin typeface="Consolas"/>
              </a:rPr>
              <a:t>f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() </a:t>
            </a:r>
            <a:r>
              <a:rPr lang="en-US" sz="2000" dirty="0" err="1" smtClean="0">
                <a:solidFill>
                  <a:srgbClr val="0000FF"/>
                </a:solidFill>
                <a:latin typeface="Consolas"/>
              </a:rPr>
              <a:t>const</a:t>
            </a: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 {</a:t>
            </a:r>
            <a:endParaRPr lang="en-US" sz="2000" dirty="0">
              <a:solidFill>
                <a:srgbClr val="000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rgbClr val="000000"/>
                </a:solidFill>
                <a:latin typeface="Consolas"/>
              </a:rPr>
              <a:t>        </a:t>
            </a:r>
            <a:r>
              <a:rPr lang="en-US" sz="2000" dirty="0" err="1" smtClean="0">
                <a:solidFill>
                  <a:srgbClr val="000000"/>
                </a:solidFill>
                <a:latin typeface="Consolas"/>
              </a:rPr>
              <a:t>cout</a:t>
            </a: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 &lt;&lt; </a:t>
            </a:r>
            <a:r>
              <a:rPr lang="en-US" sz="20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en-US" sz="2000" dirty="0" err="1">
                <a:solidFill>
                  <a:srgbClr val="A31515"/>
                </a:solidFill>
                <a:latin typeface="Consolas"/>
              </a:rPr>
              <a:t>Ik</a:t>
            </a:r>
            <a:r>
              <a:rPr lang="en-US" sz="2000" dirty="0">
                <a:solidFill>
                  <a:srgbClr val="A31515"/>
                </a:solidFill>
                <a:latin typeface="Consolas"/>
              </a:rPr>
              <a:t> ben f</a:t>
            </a:r>
            <a:r>
              <a:rPr lang="en-US" sz="2000" dirty="0" smtClean="0">
                <a:solidFill>
                  <a:srgbClr val="A31515"/>
                </a:solidFill>
                <a:latin typeface="Consolas"/>
              </a:rPr>
              <a:t>()"</a:t>
            </a: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 &lt;&lt; </a:t>
            </a:r>
            <a:r>
              <a:rPr lang="en-US" sz="2000" dirty="0" err="1" smtClean="0">
                <a:solidFill>
                  <a:srgbClr val="000000"/>
                </a:solidFill>
                <a:latin typeface="Consolas"/>
              </a:rPr>
              <a:t>endl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rgbClr val="000000"/>
                </a:solidFill>
                <a:latin typeface="Consolas"/>
              </a:rPr>
              <a:t>    }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rgbClr val="000000"/>
                </a:solidFill>
                <a:latin typeface="Consolas"/>
              </a:rPr>
              <a:t>};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sz="2000" dirty="0">
              <a:solidFill>
                <a:srgbClr val="000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US" sz="2000" b="1" dirty="0">
                <a:solidFill>
                  <a:srgbClr val="000000"/>
                </a:solidFill>
                <a:latin typeface="Consolas"/>
              </a:rPr>
              <a:t>Derived: </a:t>
            </a:r>
            <a:r>
              <a:rPr lang="en-US" sz="2000" b="1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en-US" sz="2000" b="1" dirty="0">
                <a:solidFill>
                  <a:srgbClr val="000000"/>
                </a:solidFill>
                <a:latin typeface="Consolas"/>
              </a:rPr>
              <a:t> Base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rgbClr val="000000"/>
                </a:solidFill>
                <a:latin typeface="Consolas"/>
              </a:rPr>
              <a:t>    </a:t>
            </a:r>
            <a:r>
              <a:rPr lang="en-US" sz="2000" dirty="0">
                <a:solidFill>
                  <a:srgbClr val="0000FF"/>
                </a:solidFill>
                <a:latin typeface="Consolas"/>
              </a:rPr>
              <a:t>void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US" sz="2000" b="1" dirty="0">
                <a:solidFill>
                  <a:srgbClr val="000000"/>
                </a:solidFill>
                <a:latin typeface="Consolas"/>
              </a:rPr>
              <a:t>f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(</a:t>
            </a:r>
            <a:r>
              <a:rPr lang="en-US" sz="2000" dirty="0" err="1">
                <a:solidFill>
                  <a:srgbClr val="0000FF"/>
                </a:solidFill>
                <a:latin typeface="Consolas"/>
              </a:rPr>
              <a:t>int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onsolas"/>
              </a:rPr>
              <a:t>i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) </a:t>
            </a:r>
            <a:r>
              <a:rPr lang="en-US" sz="2000" dirty="0" err="1" smtClean="0">
                <a:solidFill>
                  <a:srgbClr val="0000FF"/>
                </a:solidFill>
                <a:latin typeface="Consolas"/>
              </a:rPr>
              <a:t>const</a:t>
            </a: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 { </a:t>
            </a:r>
            <a:r>
              <a:rPr lang="en-US" sz="2000" dirty="0">
                <a:solidFill>
                  <a:srgbClr val="008000"/>
                </a:solidFill>
                <a:latin typeface="Consolas"/>
              </a:rPr>
              <a:t>// </a:t>
            </a:r>
            <a:r>
              <a:rPr lang="en-US" sz="2000" dirty="0" err="1">
                <a:solidFill>
                  <a:srgbClr val="008000"/>
                </a:solidFill>
                <a:latin typeface="Consolas"/>
              </a:rPr>
              <a:t>Verberg</a:t>
            </a:r>
            <a:r>
              <a:rPr lang="en-US" sz="2000" dirty="0">
                <a:solidFill>
                  <a:srgbClr val="008000"/>
                </a:solidFill>
                <a:latin typeface="Consolas"/>
              </a:rPr>
              <a:t> f</a:t>
            </a:r>
            <a:r>
              <a:rPr lang="en-US" sz="2000" dirty="0" smtClean="0">
                <a:solidFill>
                  <a:srgbClr val="008000"/>
                </a:solidFill>
                <a:latin typeface="Consolas"/>
              </a:rPr>
              <a:t>()</a:t>
            </a:r>
            <a:endParaRPr lang="en-US" sz="2000" dirty="0">
              <a:solidFill>
                <a:srgbClr val="008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rgbClr val="000000"/>
                </a:solidFill>
                <a:latin typeface="Consolas"/>
              </a:rPr>
              <a:t>        </a:t>
            </a:r>
            <a:r>
              <a:rPr lang="en-US" sz="2000" dirty="0" err="1" smtClean="0">
                <a:solidFill>
                  <a:srgbClr val="000000"/>
                </a:solidFill>
                <a:latin typeface="Consolas"/>
              </a:rPr>
              <a:t>cout</a:t>
            </a: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 &lt;&lt; </a:t>
            </a:r>
            <a:r>
              <a:rPr lang="en-US" sz="20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en-US" sz="2000" dirty="0" err="1">
                <a:solidFill>
                  <a:srgbClr val="A31515"/>
                </a:solidFill>
                <a:latin typeface="Consolas"/>
              </a:rPr>
              <a:t>Ik</a:t>
            </a:r>
            <a:r>
              <a:rPr lang="en-US" sz="2000" dirty="0">
                <a:solidFill>
                  <a:srgbClr val="A31515"/>
                </a:solidFill>
                <a:latin typeface="Consolas"/>
              </a:rPr>
              <a:t> ben f(</a:t>
            </a:r>
            <a:r>
              <a:rPr lang="en-US" sz="2000" dirty="0" err="1">
                <a:solidFill>
                  <a:srgbClr val="A31515"/>
                </a:solidFill>
                <a:latin typeface="Consolas"/>
              </a:rPr>
              <a:t>int</a:t>
            </a:r>
            <a:r>
              <a:rPr lang="en-US" sz="2000" dirty="0" smtClean="0">
                <a:solidFill>
                  <a:srgbClr val="A31515"/>
                </a:solidFill>
                <a:latin typeface="Consolas"/>
              </a:rPr>
              <a:t>)"</a:t>
            </a: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 &lt;&lt; </a:t>
            </a:r>
            <a:r>
              <a:rPr lang="en-US" sz="2000" dirty="0" err="1" smtClean="0">
                <a:solidFill>
                  <a:srgbClr val="000000"/>
                </a:solidFill>
                <a:latin typeface="Consolas"/>
              </a:rPr>
              <a:t>endl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rgbClr val="000000"/>
                </a:solidFill>
                <a:latin typeface="Consolas"/>
              </a:rPr>
              <a:t>    }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rgbClr val="000000"/>
                </a:solidFill>
                <a:latin typeface="Consolas"/>
              </a:rPr>
              <a:t>};</a:t>
            </a:r>
            <a:endParaRPr lang="nl-NL" sz="2000" dirty="0">
              <a:solidFill>
                <a:srgbClr val="000000"/>
              </a:solidFill>
              <a:latin typeface="Consolas"/>
            </a:endParaRPr>
          </a:p>
        </p:txBody>
      </p:sp>
      <p:sp>
        <p:nvSpPr>
          <p:cNvPr id="11" name="Rechthoek 10"/>
          <p:cNvSpPr/>
          <p:nvPr/>
        </p:nvSpPr>
        <p:spPr bwMode="auto">
          <a:xfrm>
            <a:off x="8388424" y="6453336"/>
            <a:ext cx="504056" cy="28803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tabLst/>
            </a:pPr>
            <a:endParaRPr kumimoji="1" lang="nl-NL" sz="2500" b="0" i="0" u="none" strike="noStrike" cap="none" normalizeH="0" baseline="0" smtClean="0">
              <a:ln>
                <a:noFill/>
              </a:ln>
              <a:solidFill>
                <a:schemeClr val="hlink"/>
              </a:solidFill>
              <a:effectLst/>
              <a:latin typeface="Univers" pitchFamily="34" charset="0"/>
            </a:endParaRPr>
          </a:p>
        </p:txBody>
      </p:sp>
      <p:sp>
        <p:nvSpPr>
          <p:cNvPr id="12390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Overloading en overerving</a:t>
            </a:r>
          </a:p>
        </p:txBody>
      </p:sp>
      <p:sp>
        <p:nvSpPr>
          <p:cNvPr id="750596" name="Text Box 4"/>
          <p:cNvSpPr txBox="1">
            <a:spLocks noChangeArrowheads="1"/>
          </p:cNvSpPr>
          <p:nvPr/>
        </p:nvSpPr>
        <p:spPr bwMode="auto">
          <a:xfrm>
            <a:off x="3995936" y="5438254"/>
            <a:ext cx="2304256" cy="1231106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FFFF00"/>
                </a:solidFill>
                <a:latin typeface="Lucida Console" pitchFamily="49" charset="0"/>
              </a:rPr>
              <a:t>Uitvoer: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bg1"/>
                </a:solidFill>
                <a:latin typeface="Lucida Console" pitchFamily="49" charset="0"/>
              </a:rPr>
              <a:t>Ik ben f()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bg1"/>
                </a:solidFill>
                <a:latin typeface="Lucida Console" pitchFamily="49" charset="0"/>
              </a:rPr>
              <a:t>Ik ben f(int)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bg1"/>
                </a:solidFill>
                <a:latin typeface="Lucida Console" pitchFamily="49" charset="0"/>
              </a:rPr>
              <a:t>Ik ben f()</a:t>
            </a:r>
          </a:p>
        </p:txBody>
      </p:sp>
      <p:pic>
        <p:nvPicPr>
          <p:cNvPr id="12391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9453" y="1268413"/>
            <a:ext cx="2658147" cy="35287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50599" name="Text Box 7"/>
          <p:cNvSpPr txBox="1">
            <a:spLocks noChangeArrowheads="1"/>
          </p:cNvSpPr>
          <p:nvPr/>
        </p:nvSpPr>
        <p:spPr bwMode="auto">
          <a:xfrm>
            <a:off x="6659562" y="4292600"/>
            <a:ext cx="2376934" cy="2462213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srgbClr val="000000"/>
                </a:solidFill>
                <a:latin typeface="Consolas"/>
              </a:rPr>
              <a:t>main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()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2000" b="1" dirty="0">
                <a:solidFill>
                  <a:srgbClr val="000000"/>
                </a:solidFill>
                <a:latin typeface="Consolas"/>
              </a:rPr>
              <a:t>Base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b;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2000" b="1" dirty="0" err="1">
                <a:solidFill>
                  <a:srgbClr val="000000"/>
                </a:solidFill>
                <a:latin typeface="Consolas"/>
              </a:rPr>
              <a:t>Derived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d;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2000" dirty="0" err="1">
                <a:solidFill>
                  <a:srgbClr val="000000"/>
                </a:solidFill>
                <a:latin typeface="Consolas"/>
              </a:rPr>
              <a:t>b.</a:t>
            </a:r>
            <a:r>
              <a:rPr lang="nl-NL" sz="2000" b="1" dirty="0" err="1">
                <a:solidFill>
                  <a:srgbClr val="000000"/>
                </a:solidFill>
                <a:latin typeface="Consolas"/>
              </a:rPr>
              <a:t>f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();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2000" dirty="0" err="1">
                <a:solidFill>
                  <a:srgbClr val="000000"/>
                </a:solidFill>
                <a:latin typeface="Consolas"/>
              </a:rPr>
              <a:t>d.</a:t>
            </a:r>
            <a:r>
              <a:rPr lang="nl-NL" sz="2000" b="1" dirty="0" err="1">
                <a:solidFill>
                  <a:srgbClr val="000000"/>
                </a:solidFill>
                <a:latin typeface="Consolas"/>
              </a:rPr>
              <a:t>f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(3);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2000" dirty="0" err="1">
                <a:solidFill>
                  <a:srgbClr val="000000"/>
                </a:solidFill>
                <a:latin typeface="Consolas"/>
              </a:rPr>
              <a:t>d.</a:t>
            </a:r>
            <a:r>
              <a:rPr lang="nl-NL" sz="2000" b="1" dirty="0" err="1">
                <a:solidFill>
                  <a:srgbClr val="000000"/>
                </a:solidFill>
                <a:latin typeface="Consolas"/>
              </a:rPr>
              <a:t>f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();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2000" dirty="0" err="1">
                <a:solidFill>
                  <a:srgbClr val="000000"/>
                </a:solidFill>
                <a:latin typeface="Consolas"/>
              </a:rPr>
              <a:t>d.</a:t>
            </a:r>
            <a:r>
              <a:rPr lang="nl-NL" sz="2000" b="1" dirty="0" err="1">
                <a:solidFill>
                  <a:srgbClr val="000000"/>
                </a:solidFill>
                <a:latin typeface="Consolas"/>
              </a:rPr>
              <a:t>Base</a:t>
            </a:r>
            <a:r>
              <a:rPr lang="nl-NL" sz="2000" b="1" dirty="0">
                <a:solidFill>
                  <a:srgbClr val="000000"/>
                </a:solidFill>
                <a:latin typeface="Consolas"/>
              </a:rPr>
              <a:t>::f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();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}</a:t>
            </a:r>
          </a:p>
        </p:txBody>
      </p:sp>
      <p:sp>
        <p:nvSpPr>
          <p:cNvPr id="750600" name="Text Box 8"/>
          <p:cNvSpPr txBox="1">
            <a:spLocks noChangeArrowheads="1"/>
          </p:cNvSpPr>
          <p:nvPr/>
        </p:nvSpPr>
        <p:spPr bwMode="auto">
          <a:xfrm>
            <a:off x="323850" y="5516563"/>
            <a:ext cx="3527425" cy="1107996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b="1" dirty="0">
                <a:latin typeface="Calibri" pitchFamily="34" charset="0"/>
              </a:rPr>
              <a:t>Conclusie: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 err="1">
                <a:latin typeface="Calibri" pitchFamily="34" charset="0"/>
              </a:rPr>
              <a:t>Overloading</a:t>
            </a:r>
            <a:r>
              <a:rPr lang="nl-NL" sz="2400" dirty="0">
                <a:latin typeface="Calibri" pitchFamily="34" charset="0"/>
              </a:rPr>
              <a:t> en overerving gaan </a:t>
            </a:r>
            <a:r>
              <a:rPr lang="nl-NL" sz="2400" dirty="0">
                <a:solidFill>
                  <a:schemeClr val="tx2"/>
                </a:solidFill>
                <a:latin typeface="Calibri" pitchFamily="34" charset="0"/>
              </a:rPr>
              <a:t>niet goed samen</a:t>
            </a:r>
            <a:r>
              <a:rPr lang="nl-NL" sz="2400" dirty="0">
                <a:latin typeface="Calibri" pitchFamily="34" charset="0"/>
              </a:rPr>
              <a:t>!</a:t>
            </a:r>
          </a:p>
        </p:txBody>
      </p:sp>
      <p:sp>
        <p:nvSpPr>
          <p:cNvPr id="750601" name="AutoShape 9"/>
          <p:cNvSpPr>
            <a:spLocks noChangeArrowheads="1"/>
          </p:cNvSpPr>
          <p:nvPr/>
        </p:nvSpPr>
        <p:spPr bwMode="auto">
          <a:xfrm>
            <a:off x="3851275" y="2060575"/>
            <a:ext cx="2808288" cy="1584325"/>
          </a:xfrm>
          <a:prstGeom prst="wedgeRoundRectCallout">
            <a:avLst>
              <a:gd name="adj1" fmla="val 66402"/>
              <a:gd name="adj2" fmla="val 189949"/>
              <a:gd name="adj3" fmla="val 16667"/>
            </a:avLst>
          </a:prstGeom>
          <a:solidFill>
            <a:srgbClr val="FFFF00"/>
          </a:solidFill>
          <a:ln w="28575" algn="ctr">
            <a:solidFill>
              <a:schemeClr val="tx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sz="2400" b="1" dirty="0">
                <a:solidFill>
                  <a:schemeClr val="tx2"/>
                </a:solidFill>
                <a:latin typeface="Calibri" pitchFamily="34" charset="0"/>
              </a:rPr>
              <a:t>Error:</a:t>
            </a:r>
            <a:r>
              <a:rPr lang="en-US" sz="2400" dirty="0">
                <a:solidFill>
                  <a:schemeClr val="tx2"/>
                </a:solidFill>
                <a:latin typeface="Calibri" pitchFamily="34" charset="0"/>
              </a:rPr>
              <a:t> 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sz="2400" dirty="0">
                <a:solidFill>
                  <a:schemeClr val="tx2"/>
                </a:solidFill>
                <a:latin typeface="Calibri" pitchFamily="34" charset="0"/>
              </a:rPr>
              <a:t> </a:t>
            </a:r>
            <a:r>
              <a:rPr lang="nl-NL" sz="2400" dirty="0">
                <a:latin typeface="Calibri" pitchFamily="34" charset="0"/>
              </a:rPr>
              <a:t>'</a:t>
            </a:r>
            <a:r>
              <a:rPr lang="nl-NL" sz="2400" dirty="0" err="1">
                <a:latin typeface="Consolas"/>
              </a:rPr>
              <a:t>Derived</a:t>
            </a:r>
            <a:r>
              <a:rPr lang="nl-NL" sz="2400" dirty="0">
                <a:latin typeface="Consolas"/>
              </a:rPr>
              <a:t>::f</a:t>
            </a:r>
            <a:r>
              <a:rPr lang="nl-NL" sz="2400" dirty="0">
                <a:latin typeface="Calibri" pitchFamily="34" charset="0"/>
              </a:rPr>
              <a:t>' : </a:t>
            </a:r>
            <a:r>
              <a:rPr lang="nl-NL" sz="2400" dirty="0" err="1">
                <a:latin typeface="Calibri" pitchFamily="34" charset="0"/>
              </a:rPr>
              <a:t>function</a:t>
            </a:r>
            <a:r>
              <a:rPr lang="nl-NL" sz="2400" dirty="0">
                <a:latin typeface="Calibri" pitchFamily="34" charset="0"/>
              </a:rPr>
              <a:t> does </a:t>
            </a:r>
            <a:r>
              <a:rPr lang="nl-NL" sz="2400" dirty="0" err="1">
                <a:latin typeface="Calibri" pitchFamily="34" charset="0"/>
              </a:rPr>
              <a:t>not</a:t>
            </a:r>
            <a:r>
              <a:rPr lang="nl-NL" sz="2400" dirty="0">
                <a:latin typeface="Calibri" pitchFamily="34" charset="0"/>
              </a:rPr>
              <a:t> take 0 </a:t>
            </a:r>
            <a:r>
              <a:rPr lang="nl-NL" sz="2400" dirty="0" err="1">
                <a:latin typeface="Calibri" pitchFamily="34" charset="0"/>
              </a:rPr>
              <a:t>arguments</a:t>
            </a:r>
            <a:r>
              <a:rPr lang="nl-NL" sz="2800" dirty="0">
                <a:latin typeface="Calibri" pitchFamily="34" charset="0"/>
              </a:rPr>
              <a:t> </a:t>
            </a:r>
          </a:p>
        </p:txBody>
      </p:sp>
      <p:sp>
        <p:nvSpPr>
          <p:cNvPr id="123914" name="Text Box 10"/>
          <p:cNvSpPr txBox="1">
            <a:spLocks noChangeArrowheads="1"/>
          </p:cNvSpPr>
          <p:nvPr/>
        </p:nvSpPr>
        <p:spPr bwMode="auto">
          <a:xfrm>
            <a:off x="6300192" y="1381125"/>
            <a:ext cx="2238971" cy="369332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 err="1">
                <a:solidFill>
                  <a:schemeClr val="bg1"/>
                </a:solidFill>
                <a:latin typeface="Calibri" pitchFamily="34" charset="0"/>
              </a:rPr>
              <a:t>Hiding-rule</a:t>
            </a:r>
            <a:endParaRPr lang="nl-NL" sz="24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123906" name="Tijdelijke aanduiding voor dianummer 2"/>
          <p:cNvSpPr>
            <a:spLocks noGrp="1"/>
          </p:cNvSpPr>
          <p:nvPr>
            <p:ph type="sldNum" sz="quarter" idx="10"/>
          </p:nvPr>
        </p:nvSpPr>
        <p:spPr>
          <a:xfrm>
            <a:off x="6877050" y="6409134"/>
            <a:ext cx="2133600" cy="476250"/>
          </a:xfrm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4B88C0B1-92C3-41FA-8F92-11B5EA468FBB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134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059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05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05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05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05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05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05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059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05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05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05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05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6" dur="500" fill="hold"/>
                                        <p:tgtEl>
                                          <p:spTgt spid="7505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0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05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05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0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0596" grpId="0" build="allAtOnce" animBg="1"/>
      <p:bldP spid="750599" grpId="0" build="allAtOnce" animBg="1"/>
      <p:bldP spid="750600" grpId="0" animBg="1"/>
      <p:bldP spid="750601" grpId="0" animBg="1"/>
    </p:bldLst>
  </p:timing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Tijdelijke aanduiding voor dianumm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ACD14E82-D436-41FD-8482-B770094A59F1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135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2493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Reden voor de hiding-rule</a:t>
            </a:r>
          </a:p>
        </p:txBody>
      </p:sp>
      <p:sp>
        <p:nvSpPr>
          <p:cNvPr id="124932" name="Text Box 3"/>
          <p:cNvSpPr txBox="1">
            <a:spLocks noChangeArrowheads="1"/>
          </p:cNvSpPr>
          <p:nvPr/>
        </p:nvSpPr>
        <p:spPr bwMode="auto">
          <a:xfrm>
            <a:off x="395288" y="1268760"/>
            <a:ext cx="8424862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rgbClr val="008000"/>
                </a:solidFill>
                <a:latin typeface="Consolas"/>
              </a:rPr>
              <a:t>// Code van Bas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US" sz="2000" b="1" dirty="0">
                <a:solidFill>
                  <a:srgbClr val="000000"/>
                </a:solidFill>
                <a:latin typeface="Consolas"/>
              </a:rPr>
              <a:t>Base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    </a:t>
            </a:r>
            <a:r>
              <a:rPr lang="en-US" sz="2000" dirty="0" smtClean="0">
                <a:solidFill>
                  <a:srgbClr val="008000"/>
                </a:solidFill>
                <a:latin typeface="Consolas"/>
              </a:rPr>
              <a:t>//  </a:t>
            </a:r>
            <a:r>
              <a:rPr lang="en-US" sz="2000" dirty="0" err="1">
                <a:solidFill>
                  <a:srgbClr val="008000"/>
                </a:solidFill>
                <a:latin typeface="Consolas"/>
              </a:rPr>
              <a:t>geen</a:t>
            </a:r>
            <a:r>
              <a:rPr lang="en-US" sz="2000" dirty="0">
                <a:solidFill>
                  <a:srgbClr val="008000"/>
                </a:solidFill>
                <a:latin typeface="Consolas"/>
              </a:rPr>
              <a:t> </a:t>
            </a:r>
            <a:r>
              <a:rPr lang="en-US" sz="2000" b="1" dirty="0">
                <a:solidFill>
                  <a:srgbClr val="008000"/>
                </a:solidFill>
                <a:latin typeface="Consolas"/>
              </a:rPr>
              <a:t>f</a:t>
            </a:r>
            <a:r>
              <a:rPr lang="en-US" sz="2000" dirty="0">
                <a:solidFill>
                  <a:srgbClr val="008000"/>
                </a:solidFill>
                <a:latin typeface="Consolas"/>
              </a:rPr>
              <a:t>(...)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rgbClr val="000000"/>
                </a:solidFill>
                <a:latin typeface="Consolas"/>
              </a:rPr>
              <a:t>};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sz="2000" dirty="0">
              <a:solidFill>
                <a:srgbClr val="000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rgbClr val="008000"/>
                </a:solidFill>
                <a:latin typeface="Consolas"/>
              </a:rPr>
              <a:t>// Code van </a:t>
            </a:r>
            <a:r>
              <a:rPr lang="en-US" sz="2000" dirty="0" err="1">
                <a:solidFill>
                  <a:srgbClr val="008000"/>
                </a:solidFill>
                <a:latin typeface="Consolas"/>
              </a:rPr>
              <a:t>Dewi</a:t>
            </a:r>
            <a:endParaRPr lang="en-US" sz="2000" dirty="0">
              <a:solidFill>
                <a:srgbClr val="008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US" sz="2000" b="1" dirty="0">
                <a:solidFill>
                  <a:srgbClr val="000000"/>
                </a:solidFill>
                <a:latin typeface="Consolas"/>
              </a:rPr>
              <a:t>Derived: </a:t>
            </a:r>
            <a:r>
              <a:rPr lang="en-US" sz="2000" b="1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en-US" sz="2000" b="1" dirty="0">
                <a:solidFill>
                  <a:srgbClr val="000000"/>
                </a:solidFill>
                <a:latin typeface="Consolas"/>
              </a:rPr>
              <a:t> Base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    </a:t>
            </a:r>
            <a:r>
              <a:rPr lang="en-US" sz="2000" dirty="0" smtClean="0">
                <a:solidFill>
                  <a:srgbClr val="0000FF"/>
                </a:solidFill>
                <a:latin typeface="Consolas"/>
              </a:rPr>
              <a:t>void</a:t>
            </a: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 </a:t>
            </a:r>
            <a:r>
              <a:rPr lang="en-US" sz="2000" b="1" dirty="0">
                <a:solidFill>
                  <a:srgbClr val="000000"/>
                </a:solidFill>
                <a:latin typeface="Consolas"/>
              </a:rPr>
              <a:t>f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(</a:t>
            </a:r>
            <a:r>
              <a:rPr lang="en-US" sz="2000" dirty="0">
                <a:solidFill>
                  <a:srgbClr val="0000FF"/>
                </a:solidFill>
                <a:latin typeface="Consolas"/>
              </a:rPr>
              <a:t>double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 d) </a:t>
            </a:r>
            <a:r>
              <a:rPr lang="en-US" sz="20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        </a:t>
            </a:r>
            <a:r>
              <a:rPr lang="en-US" sz="2000" dirty="0" err="1" smtClean="0">
                <a:solidFill>
                  <a:srgbClr val="000000"/>
                </a:solidFill>
                <a:latin typeface="Consolas"/>
              </a:rPr>
              <a:t>cout</a:t>
            </a: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 &lt;&lt; </a:t>
            </a:r>
            <a:r>
              <a:rPr lang="en-US" sz="20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en-US" sz="2000" dirty="0" err="1">
                <a:solidFill>
                  <a:srgbClr val="A31515"/>
                </a:solidFill>
                <a:latin typeface="Consolas"/>
              </a:rPr>
              <a:t>Ik</a:t>
            </a:r>
            <a:r>
              <a:rPr lang="en-US" sz="2000" dirty="0">
                <a:solidFill>
                  <a:srgbClr val="A31515"/>
                </a:solidFill>
                <a:latin typeface="Consolas"/>
              </a:rPr>
              <a:t> ben f(double</a:t>
            </a:r>
            <a:r>
              <a:rPr lang="en-US" sz="2000" dirty="0" smtClean="0">
                <a:solidFill>
                  <a:srgbClr val="A31515"/>
                </a:solidFill>
                <a:latin typeface="Consolas"/>
              </a:rPr>
              <a:t>)"</a:t>
            </a: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 &lt;&lt; </a:t>
            </a:r>
            <a:r>
              <a:rPr lang="en-US" sz="2000" dirty="0" err="1" smtClean="0">
                <a:solidFill>
                  <a:srgbClr val="000000"/>
                </a:solidFill>
                <a:latin typeface="Consolas"/>
              </a:rPr>
              <a:t>endl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    }</a:t>
            </a:r>
            <a:endParaRPr lang="en-US" sz="2000" dirty="0">
              <a:solidFill>
                <a:srgbClr val="000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rgbClr val="000000"/>
                </a:solidFill>
                <a:latin typeface="Consolas"/>
              </a:rPr>
              <a:t>};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sz="2000" dirty="0">
              <a:solidFill>
                <a:srgbClr val="000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err="1">
                <a:solidFill>
                  <a:srgbClr val="0000FF"/>
                </a:solidFill>
                <a:latin typeface="Consolas"/>
              </a:rPr>
              <a:t>int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 main()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    </a:t>
            </a:r>
            <a:r>
              <a:rPr lang="en-US" sz="2000" b="1" dirty="0" smtClean="0">
                <a:solidFill>
                  <a:srgbClr val="000000"/>
                </a:solidFill>
                <a:latin typeface="Consolas"/>
              </a:rPr>
              <a:t>Derived</a:t>
            </a: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 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d;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    </a:t>
            </a:r>
            <a:r>
              <a:rPr lang="en-US" sz="2000" dirty="0" err="1" smtClean="0">
                <a:solidFill>
                  <a:srgbClr val="000000"/>
                </a:solidFill>
                <a:latin typeface="Consolas"/>
              </a:rPr>
              <a:t>d.</a:t>
            </a:r>
            <a:r>
              <a:rPr lang="en-US" sz="2000" b="1" dirty="0" err="1" smtClean="0">
                <a:solidFill>
                  <a:srgbClr val="000000"/>
                </a:solidFill>
                <a:latin typeface="Consolas"/>
              </a:rPr>
              <a:t>f</a:t>
            </a: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(3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    // 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...</a:t>
            </a:r>
            <a:endParaRPr lang="nl-NL" sz="2000" dirty="0">
              <a:solidFill>
                <a:srgbClr val="000000"/>
              </a:solidFill>
              <a:latin typeface="Consolas"/>
            </a:endParaRPr>
          </a:p>
        </p:txBody>
      </p:sp>
      <p:sp>
        <p:nvSpPr>
          <p:cNvPr id="752644" name="Text Box 4"/>
          <p:cNvSpPr txBox="1">
            <a:spLocks noChangeArrowheads="1"/>
          </p:cNvSpPr>
          <p:nvPr/>
        </p:nvSpPr>
        <p:spPr bwMode="auto">
          <a:xfrm>
            <a:off x="3923928" y="5876925"/>
            <a:ext cx="2521050" cy="615553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FFFF00"/>
                </a:solidFill>
                <a:latin typeface="Lucida Console" pitchFamily="49" charset="0"/>
              </a:rPr>
              <a:t>Uitvoer: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bg1"/>
                </a:solidFill>
                <a:latin typeface="Lucida Console" pitchFamily="49" charset="0"/>
              </a:rPr>
              <a:t>Ik ben f(double)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26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Tijdelijke aanduiding voor dianumm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ED6B2437-1DD0-4760-9CBD-F8F7AD87A1B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136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2595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Reden voor de </a:t>
            </a:r>
            <a:r>
              <a:rPr lang="nl-NL" dirty="0" err="1" smtClean="0"/>
              <a:t>hiding-rule</a:t>
            </a:r>
            <a:endParaRPr lang="nl-NL" dirty="0" smtClean="0"/>
          </a:p>
        </p:txBody>
      </p:sp>
      <p:sp>
        <p:nvSpPr>
          <p:cNvPr id="125956" name="Text Box 3"/>
          <p:cNvSpPr txBox="1">
            <a:spLocks noChangeArrowheads="1"/>
          </p:cNvSpPr>
          <p:nvPr/>
        </p:nvSpPr>
        <p:spPr bwMode="auto">
          <a:xfrm>
            <a:off x="395288" y="1309688"/>
            <a:ext cx="8424862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rgbClr val="008000"/>
                </a:solidFill>
                <a:latin typeface="Consolas"/>
              </a:rPr>
              <a:t>// </a:t>
            </a:r>
            <a:r>
              <a:rPr lang="en-US" sz="2000" b="1" dirty="0" err="1">
                <a:solidFill>
                  <a:srgbClr val="008000"/>
                </a:solidFill>
                <a:latin typeface="Consolas"/>
              </a:rPr>
              <a:t>Aangepaste</a:t>
            </a:r>
            <a:r>
              <a:rPr lang="en-US" sz="2000" dirty="0">
                <a:solidFill>
                  <a:srgbClr val="008000"/>
                </a:solidFill>
                <a:latin typeface="Consolas"/>
              </a:rPr>
              <a:t> code van Bas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b="1" dirty="0">
                <a:solidFill>
                  <a:srgbClr val="000000"/>
                </a:solidFill>
                <a:latin typeface="Consolas"/>
              </a:rPr>
              <a:t>Base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en-US" sz="2000" dirty="0" smtClean="0">
                <a:solidFill>
                  <a:srgbClr val="008000"/>
                </a:solidFill>
                <a:latin typeface="Consolas"/>
              </a:rPr>
              <a:t>// </a:t>
            </a:r>
            <a:r>
              <a:rPr lang="en-US" sz="2000" dirty="0">
                <a:solidFill>
                  <a:srgbClr val="008000"/>
                </a:solidFill>
                <a:latin typeface="Consolas"/>
              </a:rPr>
              <a:t>...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en-US" sz="2000" dirty="0" smtClean="0">
                <a:solidFill>
                  <a:srgbClr val="0000FF"/>
                </a:solidFill>
                <a:latin typeface="Consolas"/>
              </a:rPr>
              <a:t>void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b="1" dirty="0">
                <a:solidFill>
                  <a:schemeClr val="tx1"/>
                </a:solidFill>
                <a:latin typeface="Consolas"/>
              </a:rPr>
              <a:t>f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(</a:t>
            </a:r>
            <a:r>
              <a:rPr lang="en-US" sz="2000" dirty="0" err="1">
                <a:solidFill>
                  <a:srgbClr val="0000FF"/>
                </a:solidFill>
                <a:latin typeface="Consolas"/>
              </a:rPr>
              <a:t>int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Consolas"/>
              </a:rPr>
              <a:t>i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) </a:t>
            </a:r>
            <a:r>
              <a:rPr lang="en-US" sz="20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     </a:t>
            </a: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cout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&lt;&lt; </a:t>
            </a:r>
            <a:r>
              <a:rPr lang="en-US" sz="20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en-US" sz="2000" dirty="0" err="1">
                <a:solidFill>
                  <a:srgbClr val="A31515"/>
                </a:solidFill>
                <a:latin typeface="Consolas"/>
              </a:rPr>
              <a:t>Ik</a:t>
            </a:r>
            <a:r>
              <a:rPr lang="en-US" sz="2000" dirty="0">
                <a:solidFill>
                  <a:srgbClr val="A31515"/>
                </a:solidFill>
                <a:latin typeface="Consolas"/>
              </a:rPr>
              <a:t> ben f(</a:t>
            </a:r>
            <a:r>
              <a:rPr lang="en-US" sz="2000" dirty="0" err="1">
                <a:solidFill>
                  <a:srgbClr val="A31515"/>
                </a:solidFill>
                <a:latin typeface="Consolas"/>
              </a:rPr>
              <a:t>int</a:t>
            </a:r>
            <a:r>
              <a:rPr lang="en-US" sz="2000" dirty="0" smtClean="0">
                <a:solidFill>
                  <a:srgbClr val="A31515"/>
                </a:solidFill>
                <a:latin typeface="Consolas"/>
              </a:rPr>
              <a:t>)"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&lt;&lt; </a:t>
            </a: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endl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 }</a:t>
            </a:r>
            <a:endParaRPr lang="en-US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chemeClr val="tx1"/>
                </a:solidFill>
                <a:latin typeface="Consolas"/>
              </a:rPr>
              <a:t>};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rgbClr val="008000"/>
                </a:solidFill>
                <a:latin typeface="Consolas"/>
              </a:rPr>
              <a:t>// Code van </a:t>
            </a:r>
            <a:r>
              <a:rPr lang="en-US" sz="2000" dirty="0" err="1">
                <a:solidFill>
                  <a:srgbClr val="008000"/>
                </a:solidFill>
                <a:latin typeface="Consolas"/>
              </a:rPr>
              <a:t>Dewi</a:t>
            </a:r>
            <a:r>
              <a:rPr lang="en-US" sz="2000" dirty="0">
                <a:solidFill>
                  <a:srgbClr val="008000"/>
                </a:solidFill>
                <a:latin typeface="Consolas"/>
              </a:rPr>
              <a:t> </a:t>
            </a:r>
            <a:r>
              <a:rPr lang="en-US" sz="2000" b="1" dirty="0" err="1">
                <a:solidFill>
                  <a:srgbClr val="008000"/>
                </a:solidFill>
                <a:latin typeface="Consolas"/>
              </a:rPr>
              <a:t>niet</a:t>
            </a:r>
            <a:r>
              <a:rPr lang="en-US" sz="2000" b="1" dirty="0">
                <a:solidFill>
                  <a:srgbClr val="008000"/>
                </a:solidFill>
                <a:latin typeface="Consolas"/>
              </a:rPr>
              <a:t> </a:t>
            </a:r>
            <a:r>
              <a:rPr lang="en-US" sz="2000" b="1" dirty="0" err="1">
                <a:solidFill>
                  <a:srgbClr val="008000"/>
                </a:solidFill>
                <a:latin typeface="Consolas"/>
              </a:rPr>
              <a:t>gewijzigd</a:t>
            </a:r>
            <a:endParaRPr lang="en-US" sz="2000" b="1" dirty="0">
              <a:solidFill>
                <a:srgbClr val="008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err="1">
                <a:solidFill>
                  <a:srgbClr val="0000FF"/>
                </a:solidFill>
                <a:latin typeface="Consolas"/>
              </a:rPr>
              <a:t>int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 main()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en-US" sz="2000" b="1" dirty="0" smtClean="0">
                <a:solidFill>
                  <a:srgbClr val="000000"/>
                </a:solidFill>
                <a:latin typeface="Consolas"/>
              </a:rPr>
              <a:t>Derived</a:t>
            </a: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 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d;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    </a:t>
            </a:r>
            <a:r>
              <a:rPr lang="en-US" sz="2000" dirty="0" err="1" smtClean="0">
                <a:solidFill>
                  <a:srgbClr val="000000"/>
                </a:solidFill>
                <a:latin typeface="Consolas"/>
              </a:rPr>
              <a:t>d.</a:t>
            </a:r>
            <a:r>
              <a:rPr lang="en-US" sz="2000" b="1" dirty="0" err="1" smtClean="0">
                <a:solidFill>
                  <a:srgbClr val="000000"/>
                </a:solidFill>
                <a:latin typeface="Consolas"/>
              </a:rPr>
              <a:t>f</a:t>
            </a: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(3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);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dirty="0">
                <a:solidFill>
                  <a:srgbClr val="008000"/>
                </a:solidFill>
                <a:latin typeface="Consolas"/>
              </a:rPr>
              <a:t>// Base::f(</a:t>
            </a:r>
            <a:r>
              <a:rPr lang="en-US" sz="2000" dirty="0" err="1">
                <a:solidFill>
                  <a:srgbClr val="008000"/>
                </a:solidFill>
                <a:latin typeface="Consolas"/>
              </a:rPr>
              <a:t>int</a:t>
            </a:r>
            <a:r>
              <a:rPr lang="en-US" sz="2000" dirty="0">
                <a:solidFill>
                  <a:srgbClr val="008000"/>
                </a:solidFill>
                <a:latin typeface="Consolas"/>
              </a:rPr>
              <a:t>) is hidden. </a:t>
            </a:r>
            <a:r>
              <a:rPr lang="en-US" sz="2000" b="1" dirty="0" err="1" smtClean="0">
                <a:solidFill>
                  <a:srgbClr val="008000"/>
                </a:solidFill>
                <a:latin typeface="Consolas"/>
              </a:rPr>
              <a:t>Gelukkig</a:t>
            </a:r>
            <a:r>
              <a:rPr lang="en-US" sz="2000" b="1" dirty="0" smtClean="0">
                <a:solidFill>
                  <a:srgbClr val="008000"/>
                </a:solidFill>
                <a:latin typeface="Consolas"/>
              </a:rPr>
              <a:t> maar!</a:t>
            </a:r>
            <a:endParaRPr lang="en-US" sz="2000" b="1" dirty="0">
              <a:solidFill>
                <a:srgbClr val="008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chemeClr val="tx1"/>
                </a:solidFill>
                <a:latin typeface="Consolas"/>
              </a:rPr>
              <a:t>// ...</a:t>
            </a:r>
            <a:endParaRPr lang="nl-NL" sz="2000" dirty="0">
              <a:solidFill>
                <a:schemeClr val="tx1"/>
              </a:solidFill>
              <a:latin typeface="Consolas"/>
            </a:endParaRPr>
          </a:p>
        </p:txBody>
      </p:sp>
      <p:sp>
        <p:nvSpPr>
          <p:cNvPr id="755716" name="Text Box 4"/>
          <p:cNvSpPr txBox="1">
            <a:spLocks noChangeArrowheads="1"/>
          </p:cNvSpPr>
          <p:nvPr/>
        </p:nvSpPr>
        <p:spPr bwMode="auto">
          <a:xfrm>
            <a:off x="3923159" y="5876925"/>
            <a:ext cx="2521049" cy="615553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FFFF00"/>
                </a:solidFill>
                <a:latin typeface="Lucida Console" pitchFamily="49" charset="0"/>
              </a:rPr>
              <a:t>Uitvoer: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bg1"/>
                </a:solidFill>
                <a:latin typeface="Lucida Console" pitchFamily="49" charset="0"/>
              </a:rPr>
              <a:t>Ik ben f(double)</a:t>
            </a:r>
          </a:p>
        </p:txBody>
      </p:sp>
      <p:sp>
        <p:nvSpPr>
          <p:cNvPr id="755717" name="Text Box 5"/>
          <p:cNvSpPr txBox="1">
            <a:spLocks noChangeArrowheads="1"/>
          </p:cNvSpPr>
          <p:nvPr/>
        </p:nvSpPr>
        <p:spPr bwMode="auto">
          <a:xfrm>
            <a:off x="5148064" y="3500438"/>
            <a:ext cx="3527425" cy="1107996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b="1" dirty="0">
                <a:latin typeface="Calibri" pitchFamily="34" charset="0"/>
              </a:rPr>
              <a:t>Conclusie: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solidFill>
                  <a:schemeClr val="tx1"/>
                </a:solidFill>
                <a:latin typeface="Calibri" pitchFamily="34" charset="0"/>
              </a:rPr>
              <a:t>De </a:t>
            </a:r>
            <a:r>
              <a:rPr lang="nl-NL" sz="2400" dirty="0" err="1">
                <a:solidFill>
                  <a:schemeClr val="tx1"/>
                </a:solidFill>
                <a:latin typeface="Calibri" pitchFamily="34" charset="0"/>
              </a:rPr>
              <a:t>hiding-rule</a:t>
            </a:r>
            <a:r>
              <a:rPr lang="nl-NL" sz="2400" dirty="0">
                <a:solidFill>
                  <a:schemeClr val="tx1"/>
                </a:solidFill>
                <a:latin typeface="Calibri" pitchFamily="34" charset="0"/>
              </a:rPr>
              <a:t> verhoogt de </a:t>
            </a:r>
            <a:r>
              <a:rPr lang="nl-NL" sz="2400" b="1" dirty="0" err="1">
                <a:solidFill>
                  <a:schemeClr val="tx1"/>
                </a:solidFill>
                <a:latin typeface="Calibri" pitchFamily="34" charset="0"/>
              </a:rPr>
              <a:t>onderhoudbaarheid</a:t>
            </a:r>
            <a:r>
              <a:rPr lang="nl-NL" sz="2400" dirty="0">
                <a:solidFill>
                  <a:schemeClr val="tx1"/>
                </a:solidFill>
                <a:latin typeface="Calibri" pitchFamily="34" charset="0"/>
              </a:rPr>
              <a:t>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57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5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5717" grpId="0" animBg="1"/>
    </p:bldLst>
  </p:timing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Explicit overriding </a:t>
            </a:r>
            <a:r>
              <a:rPr lang="en-US" dirty="0" smtClean="0">
                <a:solidFill>
                  <a:srgbClr val="FF0000"/>
                </a:solidFill>
              </a:rPr>
              <a:t>C++11</a:t>
            </a:r>
            <a:endParaRPr lang="nl-NL" dirty="0">
              <a:solidFill>
                <a:srgbClr val="FF0000"/>
              </a:solidFill>
            </a:endParaRPr>
          </a:p>
        </p:txBody>
      </p:sp>
      <p:sp>
        <p:nvSpPr>
          <p:cNvPr id="4" name="Tijdelijke aanduiding voor inhoud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Sinds C++11 kun je </a:t>
            </a:r>
            <a:r>
              <a:rPr lang="nl-NL" dirty="0">
                <a:solidFill>
                  <a:srgbClr val="0000FF"/>
                </a:solidFill>
              </a:rPr>
              <a:t>expliciet</a:t>
            </a:r>
            <a:r>
              <a:rPr lang="nl-NL" i="1" dirty="0"/>
              <a:t> </a:t>
            </a:r>
            <a:r>
              <a:rPr lang="nl-NL" dirty="0"/>
              <a:t>aangeven dat je een memberfunctie wilt </a:t>
            </a:r>
            <a:r>
              <a:rPr lang="nl-NL" dirty="0" err="1">
                <a:solidFill>
                  <a:srgbClr val="0000FF"/>
                </a:solidFill>
              </a:rPr>
              <a:t>overridden</a:t>
            </a:r>
            <a:r>
              <a:rPr lang="nl-NL" dirty="0"/>
              <a:t>. Dit voorkomt dat </a:t>
            </a:r>
            <a:r>
              <a:rPr lang="nl-NL" dirty="0" smtClean="0"/>
              <a:t>je een memberfunctie </a:t>
            </a:r>
            <a:r>
              <a:rPr lang="nl-NL" dirty="0"/>
              <a:t>“per ongeluk” </a:t>
            </a:r>
            <a:r>
              <a:rPr lang="nl-NL" dirty="0" err="1"/>
              <a:t>overload</a:t>
            </a:r>
            <a:r>
              <a:rPr lang="nl-NL" dirty="0" smtClean="0"/>
              <a:t>.</a:t>
            </a:r>
          </a:p>
          <a:p>
            <a:r>
              <a:rPr lang="en-US" dirty="0" err="1" smtClean="0"/>
              <a:t>Dit</a:t>
            </a:r>
            <a:r>
              <a:rPr lang="en-US" dirty="0" smtClean="0"/>
              <a:t> doe je door het </a:t>
            </a:r>
            <a:r>
              <a:rPr lang="en-US" dirty="0" err="1" smtClean="0"/>
              <a:t>woord</a:t>
            </a:r>
            <a:r>
              <a:rPr lang="en-US" dirty="0" smtClean="0"/>
              <a:t> </a:t>
            </a:r>
            <a:r>
              <a:rPr lang="en-US" dirty="0" smtClean="0">
                <a:solidFill>
                  <a:srgbClr val="0000FF"/>
                </a:solidFill>
                <a:latin typeface="Consolas"/>
              </a:rPr>
              <a:t>override</a:t>
            </a:r>
            <a:r>
              <a:rPr lang="en-US" dirty="0" smtClean="0"/>
              <a:t> </a:t>
            </a:r>
            <a:r>
              <a:rPr lang="en-US" dirty="0" err="1" smtClean="0"/>
              <a:t>achter</a:t>
            </a:r>
            <a:r>
              <a:rPr lang="en-US" dirty="0" smtClean="0"/>
              <a:t> de </a:t>
            </a:r>
            <a:r>
              <a:rPr lang="en-US" dirty="0" err="1" smtClean="0"/>
              <a:t>memberfunctie</a:t>
            </a:r>
            <a:r>
              <a:rPr lang="en-US" dirty="0" smtClean="0"/>
              <a:t> </a:t>
            </a:r>
            <a:r>
              <a:rPr lang="en-US" dirty="0" err="1" smtClean="0"/>
              <a:t>te</a:t>
            </a:r>
            <a:r>
              <a:rPr lang="en-US" dirty="0" smtClean="0"/>
              <a:t> </a:t>
            </a:r>
            <a:r>
              <a:rPr lang="en-US" dirty="0" err="1" smtClean="0"/>
              <a:t>plaatsen</a:t>
            </a:r>
            <a:r>
              <a:rPr lang="en-US" dirty="0" smtClean="0"/>
              <a:t>.</a:t>
            </a:r>
          </a:p>
          <a:p>
            <a:r>
              <a:rPr lang="en-US" dirty="0" smtClean="0"/>
              <a:t>De compiler </a:t>
            </a:r>
            <a:r>
              <a:rPr lang="en-US" dirty="0" err="1" smtClean="0"/>
              <a:t>geeft</a:t>
            </a:r>
            <a:r>
              <a:rPr lang="en-US" dirty="0" smtClean="0"/>
              <a:t> nu </a:t>
            </a:r>
            <a:r>
              <a:rPr lang="en-US" dirty="0" err="1" smtClean="0"/>
              <a:t>een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rgbClr val="FF0000"/>
                </a:solidFill>
              </a:rPr>
              <a:t>foutmelding</a:t>
            </a:r>
            <a:r>
              <a:rPr lang="en-US" dirty="0" smtClean="0"/>
              <a:t> </a:t>
            </a:r>
            <a:r>
              <a:rPr lang="en-US" dirty="0" err="1" smtClean="0"/>
              <a:t>als</a:t>
            </a:r>
            <a:r>
              <a:rPr lang="en-US" dirty="0" smtClean="0"/>
              <a:t> </a:t>
            </a:r>
            <a:r>
              <a:rPr lang="en-US" dirty="0" err="1" smtClean="0"/>
              <a:t>er</a:t>
            </a:r>
            <a:r>
              <a:rPr lang="en-US" dirty="0" smtClean="0"/>
              <a:t> </a:t>
            </a:r>
            <a:r>
              <a:rPr lang="en-US" dirty="0" err="1" smtClean="0"/>
              <a:t>geen</a:t>
            </a:r>
            <a:r>
              <a:rPr lang="en-US" dirty="0" smtClean="0"/>
              <a:t> overriding </a:t>
            </a:r>
            <a:r>
              <a:rPr lang="en-US" dirty="0" err="1" smtClean="0"/>
              <a:t>wordt</a:t>
            </a:r>
            <a:r>
              <a:rPr lang="en-US" dirty="0" smtClean="0"/>
              <a:t> </a:t>
            </a:r>
            <a:r>
              <a:rPr lang="en-US" dirty="0" err="1" smtClean="0"/>
              <a:t>gebruikt</a:t>
            </a:r>
            <a:r>
              <a:rPr lang="en-US" dirty="0" smtClean="0"/>
              <a:t>.</a:t>
            </a:r>
            <a:endParaRPr lang="nl-NL" dirty="0"/>
          </a:p>
        </p:txBody>
      </p:sp>
      <p:sp>
        <p:nvSpPr>
          <p:cNvPr id="3" name="Tijdelijke aanduiding voor dianumm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39383D3-B8E0-475E-B312-B5A74E378F47}" type="slidenum">
              <a:rPr lang="en-US" smtClean="0"/>
              <a:pPr>
                <a:defRPr/>
              </a:pPr>
              <a:t>137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6431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6" name="Text Box 3"/>
          <p:cNvSpPr txBox="1">
            <a:spLocks noChangeArrowheads="1"/>
          </p:cNvSpPr>
          <p:nvPr/>
        </p:nvSpPr>
        <p:spPr bwMode="auto">
          <a:xfrm>
            <a:off x="395288" y="1309688"/>
            <a:ext cx="8424862" cy="55399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Base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err="1" smtClean="0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f(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i)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    </a:t>
            </a: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cout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&lt;&lt; 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"Base::f(int) </a:t>
            </a:r>
            <a:r>
              <a:rPr lang="nl-NL" sz="2000" dirty="0" err="1">
                <a:solidFill>
                  <a:srgbClr val="A31515"/>
                </a:solidFill>
                <a:latin typeface="Consolas"/>
              </a:rPr>
              <a:t>called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."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&lt;&lt; </a:t>
            </a:r>
            <a:r>
              <a:rPr lang="nl-NL" sz="2000" dirty="0" err="1">
                <a:solidFill>
                  <a:schemeClr val="tx1"/>
                </a:solidFill>
                <a:latin typeface="Consolas"/>
              </a:rPr>
              <a:t>endl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}</a:t>
            </a: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virtual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g(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i)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    </a:t>
            </a: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cout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&lt;&lt; 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"Base::g(int) </a:t>
            </a:r>
            <a:r>
              <a:rPr lang="nl-NL" sz="2000" dirty="0" err="1">
                <a:solidFill>
                  <a:srgbClr val="A31515"/>
                </a:solidFill>
                <a:latin typeface="Consolas"/>
              </a:rPr>
              <a:t>called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."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&lt;&lt; </a:t>
            </a:r>
            <a:r>
              <a:rPr lang="nl-NL" sz="2000" dirty="0" err="1">
                <a:solidFill>
                  <a:schemeClr val="tx1"/>
                </a:solidFill>
                <a:latin typeface="Consolas"/>
              </a:rPr>
              <a:t>endl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}</a:t>
            </a: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};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class </a:t>
            </a:r>
            <a:r>
              <a:rPr lang="nl-NL" sz="2000" dirty="0" err="1">
                <a:solidFill>
                  <a:schemeClr val="tx1"/>
                </a:solidFill>
                <a:latin typeface="Consolas"/>
              </a:rPr>
              <a:t>Derived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: 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Base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err="1" smtClean="0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f(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i)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b="1" dirty="0" err="1">
                <a:solidFill>
                  <a:srgbClr val="0000FF"/>
                </a:solidFill>
                <a:latin typeface="Consolas"/>
              </a:rPr>
              <a:t>override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    </a:t>
            </a: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cout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&lt;&lt; </a:t>
            </a:r>
            <a:r>
              <a:rPr lang="nl-NL" sz="20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2000" dirty="0" err="1" smtClean="0">
                <a:solidFill>
                  <a:srgbClr val="A31515"/>
                </a:solidFill>
                <a:latin typeface="Consolas"/>
              </a:rPr>
              <a:t>Derived</a:t>
            </a:r>
            <a:r>
              <a:rPr lang="nl-NL" sz="2000" dirty="0" smtClean="0">
                <a:solidFill>
                  <a:srgbClr val="A31515"/>
                </a:solidFill>
                <a:latin typeface="Consolas"/>
              </a:rPr>
              <a:t>::f(int) </a:t>
            </a:r>
            <a:r>
              <a:rPr lang="nl-NL" sz="2000" dirty="0" err="1" smtClean="0">
                <a:solidFill>
                  <a:srgbClr val="A31515"/>
                </a:solidFill>
                <a:latin typeface="Consolas"/>
              </a:rPr>
              <a:t>called</a:t>
            </a:r>
            <a:r>
              <a:rPr lang="nl-NL" sz="2000" dirty="0" smtClean="0">
                <a:solidFill>
                  <a:srgbClr val="A31515"/>
                </a:solidFill>
                <a:latin typeface="Consolas"/>
              </a:rPr>
              <a:t>."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&lt;&lt; </a:t>
            </a:r>
            <a:r>
              <a:rPr lang="nl-NL" sz="2000" dirty="0" err="1">
                <a:solidFill>
                  <a:schemeClr val="tx1"/>
                </a:solidFill>
                <a:latin typeface="Consolas"/>
              </a:rPr>
              <a:t>endl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}</a:t>
            </a: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virtual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g(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i) </a:t>
            </a:r>
            <a:r>
              <a:rPr lang="nl-NL" sz="2000" b="1" dirty="0" err="1">
                <a:solidFill>
                  <a:srgbClr val="0000FF"/>
                </a:solidFill>
                <a:latin typeface="Consolas"/>
              </a:rPr>
              <a:t>override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    </a:t>
            </a: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cout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&lt;&lt; 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2000" dirty="0" err="1">
                <a:solidFill>
                  <a:srgbClr val="A31515"/>
                </a:solidFill>
                <a:latin typeface="Consolas"/>
              </a:rPr>
              <a:t>Derived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::g(int) </a:t>
            </a:r>
            <a:r>
              <a:rPr lang="nl-NL" sz="2000" dirty="0" err="1">
                <a:solidFill>
                  <a:srgbClr val="A31515"/>
                </a:solidFill>
                <a:latin typeface="Consolas"/>
              </a:rPr>
              <a:t>called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."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&lt;&lt; </a:t>
            </a:r>
            <a:r>
              <a:rPr lang="nl-NL" sz="2000" dirty="0" err="1">
                <a:solidFill>
                  <a:schemeClr val="tx1"/>
                </a:solidFill>
                <a:latin typeface="Consolas"/>
              </a:rPr>
              <a:t>endl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}</a:t>
            </a: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};</a:t>
            </a:r>
          </a:p>
        </p:txBody>
      </p:sp>
      <p:sp>
        <p:nvSpPr>
          <p:cNvPr id="125954" name="Tijdelijke aanduiding voor dianumm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ED6B2437-1DD0-4760-9CBD-F8F7AD87A1B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138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2595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Explicit overriding </a:t>
            </a:r>
            <a:r>
              <a:rPr lang="en-US" dirty="0">
                <a:solidFill>
                  <a:srgbClr val="FF0000"/>
                </a:solidFill>
              </a:rPr>
              <a:t>C++11</a:t>
            </a:r>
            <a:endParaRPr lang="nl-NL" dirty="0" smtClean="0"/>
          </a:p>
        </p:txBody>
      </p:sp>
      <p:sp>
        <p:nvSpPr>
          <p:cNvPr id="2" name="Toelichting met afgeronde rechthoek 1"/>
          <p:cNvSpPr/>
          <p:nvPr/>
        </p:nvSpPr>
        <p:spPr bwMode="auto">
          <a:xfrm>
            <a:off x="3419737" y="3453273"/>
            <a:ext cx="5400278" cy="1224136"/>
          </a:xfrm>
          <a:prstGeom prst="wedgeRoundRectCallout">
            <a:avLst>
              <a:gd name="adj1" fmla="val -14106"/>
              <a:gd name="adj2" fmla="val 61789"/>
              <a:gd name="adj3" fmla="val 16667"/>
            </a:avLst>
          </a:prstGeom>
          <a:solidFill>
            <a:srgbClr val="FFFF00"/>
          </a:solidFill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>
              <a:buNone/>
            </a:pPr>
            <a:r>
              <a:rPr lang="en-US" sz="2400" dirty="0" smtClean="0">
                <a:solidFill>
                  <a:schemeClr val="tx2"/>
                </a:solidFill>
                <a:latin typeface="+mn-lt"/>
              </a:rPr>
              <a:t>Error:</a:t>
            </a:r>
            <a:r>
              <a:rPr lang="en-US" sz="2400" dirty="0" smtClean="0">
                <a:latin typeface="+mn-lt"/>
              </a:rPr>
              <a:t> '</a:t>
            </a:r>
            <a:r>
              <a:rPr lang="en-US" sz="2400" dirty="0" smtClean="0">
                <a:latin typeface="Consolas"/>
              </a:rPr>
              <a:t>Derived</a:t>
            </a:r>
            <a:r>
              <a:rPr lang="en-US" sz="2400" dirty="0">
                <a:latin typeface="Consolas"/>
              </a:rPr>
              <a:t>::f</a:t>
            </a:r>
            <a:r>
              <a:rPr lang="en-US" sz="2400" dirty="0">
                <a:latin typeface="+mn-lt"/>
              </a:rPr>
              <a:t>' : method with override </a:t>
            </a:r>
            <a:r>
              <a:rPr lang="en-US" sz="2400" dirty="0" err="1">
                <a:latin typeface="+mn-lt"/>
              </a:rPr>
              <a:t>specifier</a:t>
            </a:r>
            <a:r>
              <a:rPr lang="en-US" sz="2400" dirty="0">
                <a:latin typeface="+mn-lt"/>
              </a:rPr>
              <a:t> '</a:t>
            </a:r>
            <a:r>
              <a:rPr lang="en-US" sz="2400" dirty="0">
                <a:latin typeface="Consolas"/>
              </a:rPr>
              <a:t>override</a:t>
            </a:r>
            <a:r>
              <a:rPr lang="en-US" sz="2400" dirty="0">
                <a:latin typeface="+mn-lt"/>
              </a:rPr>
              <a:t>' did not override any base class </a:t>
            </a:r>
            <a:r>
              <a:rPr lang="en-US" sz="2400" dirty="0" smtClean="0">
                <a:latin typeface="+mn-lt"/>
              </a:rPr>
              <a:t>methods</a:t>
            </a:r>
            <a:endParaRPr kumimoji="1" lang="nl-NL" sz="2400" b="0" i="0" u="none" strike="noStrike" cap="none" normalizeH="0" baseline="0" dirty="0" smtClean="0">
              <a:ln>
                <a:noFill/>
              </a:ln>
              <a:solidFill>
                <a:schemeClr val="hlink"/>
              </a:solidFill>
              <a:effectLst/>
              <a:latin typeface="+mn-lt"/>
            </a:endParaRPr>
          </a:p>
        </p:txBody>
      </p:sp>
      <p:sp>
        <p:nvSpPr>
          <p:cNvPr id="9" name="Toelichting met afgeronde rechthoek 8"/>
          <p:cNvSpPr/>
          <p:nvPr/>
        </p:nvSpPr>
        <p:spPr bwMode="auto">
          <a:xfrm>
            <a:off x="3419737" y="4293096"/>
            <a:ext cx="5400278" cy="1224136"/>
          </a:xfrm>
          <a:prstGeom prst="wedgeRoundRectCallout">
            <a:avLst>
              <a:gd name="adj1" fmla="val -10695"/>
              <a:gd name="adj2" fmla="val 68872"/>
              <a:gd name="adj3" fmla="val 16667"/>
            </a:avLst>
          </a:prstGeom>
          <a:solidFill>
            <a:srgbClr val="FFFF00"/>
          </a:solidFill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>
              <a:buNone/>
            </a:pPr>
            <a:r>
              <a:rPr lang="en-US" sz="2400" dirty="0" smtClean="0">
                <a:solidFill>
                  <a:schemeClr val="tx2"/>
                </a:solidFill>
                <a:latin typeface="+mn-lt"/>
              </a:rPr>
              <a:t>Error:</a:t>
            </a:r>
            <a:r>
              <a:rPr lang="en-US" sz="2400" dirty="0" smtClean="0">
                <a:latin typeface="+mn-lt"/>
              </a:rPr>
              <a:t> '</a:t>
            </a:r>
            <a:r>
              <a:rPr lang="en-US" sz="2400" dirty="0" smtClean="0">
                <a:latin typeface="Consolas"/>
              </a:rPr>
              <a:t>Derived::g</a:t>
            </a:r>
            <a:r>
              <a:rPr lang="en-US" sz="2400" dirty="0" smtClean="0">
                <a:latin typeface="+mn-lt"/>
              </a:rPr>
              <a:t>' </a:t>
            </a:r>
            <a:r>
              <a:rPr lang="en-US" sz="2400" dirty="0">
                <a:latin typeface="+mn-lt"/>
              </a:rPr>
              <a:t>: method with override </a:t>
            </a:r>
            <a:r>
              <a:rPr lang="en-US" sz="2400" dirty="0" err="1">
                <a:latin typeface="+mn-lt"/>
              </a:rPr>
              <a:t>specifier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smtClean="0">
                <a:latin typeface="+mn-lt"/>
              </a:rPr>
              <a:t>'</a:t>
            </a:r>
            <a:r>
              <a:rPr lang="en-US" sz="2400" dirty="0" smtClean="0">
                <a:latin typeface="Consolas"/>
              </a:rPr>
              <a:t>override</a:t>
            </a:r>
            <a:r>
              <a:rPr lang="en-US" sz="2400" dirty="0" smtClean="0">
                <a:latin typeface="+mn-lt"/>
              </a:rPr>
              <a:t>' </a:t>
            </a:r>
            <a:r>
              <a:rPr lang="en-US" sz="2400" dirty="0">
                <a:latin typeface="+mn-lt"/>
              </a:rPr>
              <a:t>did not override any base class </a:t>
            </a:r>
            <a:r>
              <a:rPr lang="en-US" sz="2400" dirty="0" smtClean="0">
                <a:latin typeface="+mn-lt"/>
              </a:rPr>
              <a:t>methods</a:t>
            </a:r>
            <a:endParaRPr kumimoji="1" lang="nl-NL" sz="2400" b="0" i="0" u="none" strike="noStrike" cap="none" normalizeH="0" baseline="0" dirty="0" smtClean="0">
              <a:ln>
                <a:noFill/>
              </a:ln>
              <a:solidFill>
                <a:schemeClr val="hlink"/>
              </a:solidFill>
              <a:effectLst/>
              <a:latin typeface="+mn-lt"/>
            </a:endParaRPr>
          </a:p>
        </p:txBody>
      </p:sp>
      <p:sp>
        <p:nvSpPr>
          <p:cNvPr id="4" name="Toelichting met afgeronde rechthoek 3"/>
          <p:cNvSpPr/>
          <p:nvPr/>
        </p:nvSpPr>
        <p:spPr bwMode="auto">
          <a:xfrm>
            <a:off x="2411760" y="1196752"/>
            <a:ext cx="3240360" cy="520846"/>
          </a:xfrm>
          <a:prstGeom prst="wedgeRoundRectCallout">
            <a:avLst>
              <a:gd name="adj1" fmla="val -94334"/>
              <a:gd name="adj2" fmla="val 110230"/>
              <a:gd name="adj3" fmla="val 16667"/>
            </a:avLst>
          </a:prstGeom>
          <a:solidFill>
            <a:srgbClr val="FFFF00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R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None/>
              <a:tabLst/>
            </a:pPr>
            <a:r>
              <a:rPr kumimoji="1" lang="en-US" sz="24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+mn-lt"/>
              </a:rPr>
              <a:t>OOPS</a:t>
            </a:r>
            <a:r>
              <a:rPr kumimoji="1" lang="en-US" sz="2400" b="0" i="0" u="none" strike="noStrike" cap="none" normalizeH="0" baseline="0" dirty="0" smtClean="0">
                <a:ln>
                  <a:noFill/>
                </a:ln>
                <a:solidFill>
                  <a:schemeClr val="hlink"/>
                </a:solidFill>
                <a:effectLst/>
                <a:latin typeface="+mn-lt"/>
              </a:rPr>
              <a:t>: </a:t>
            </a:r>
            <a:r>
              <a:rPr kumimoji="1" lang="en-US" sz="2400" b="1" i="0" u="none" strike="noStrike" cap="none" normalizeH="0" baseline="0" dirty="0" smtClean="0">
                <a:ln>
                  <a:noFill/>
                </a:ln>
                <a:solidFill>
                  <a:schemeClr val="hlink"/>
                </a:solidFill>
                <a:effectLst/>
                <a:latin typeface="+mn-lt"/>
              </a:rPr>
              <a:t>virtual</a:t>
            </a:r>
            <a:r>
              <a:rPr kumimoji="1" lang="en-US" sz="2400" b="0" i="0" u="none" strike="noStrike" cap="none" normalizeH="0" dirty="0" smtClean="0">
                <a:ln>
                  <a:noFill/>
                </a:ln>
                <a:solidFill>
                  <a:schemeClr val="hlink"/>
                </a:solidFill>
                <a:effectLst/>
                <a:latin typeface="+mn-lt"/>
              </a:rPr>
              <a:t> </a:t>
            </a:r>
            <a:r>
              <a:rPr kumimoji="1" lang="en-US" sz="2400" b="0" i="0" u="none" strike="noStrike" cap="none" normalizeH="0" dirty="0" err="1" smtClean="0">
                <a:ln>
                  <a:noFill/>
                </a:ln>
                <a:solidFill>
                  <a:schemeClr val="hlink"/>
                </a:solidFill>
                <a:effectLst/>
                <a:latin typeface="+mn-lt"/>
              </a:rPr>
              <a:t>vergeten</a:t>
            </a:r>
            <a:r>
              <a:rPr kumimoji="1" lang="en-US" sz="2400" b="0" i="0" u="none" strike="noStrike" cap="none" normalizeH="0" dirty="0" smtClean="0">
                <a:ln>
                  <a:noFill/>
                </a:ln>
                <a:solidFill>
                  <a:schemeClr val="hlink"/>
                </a:solidFill>
                <a:effectLst/>
                <a:latin typeface="+mn-lt"/>
              </a:rPr>
              <a:t>!</a:t>
            </a:r>
            <a:endParaRPr kumimoji="1" lang="nl-NL" sz="2400" b="0" i="0" u="none" strike="noStrike" cap="none" normalizeH="0" baseline="0" dirty="0" smtClean="0">
              <a:ln>
                <a:noFill/>
              </a:ln>
              <a:solidFill>
                <a:schemeClr val="hlink"/>
              </a:solidFill>
              <a:effectLst/>
              <a:latin typeface="+mn-lt"/>
            </a:endParaRPr>
          </a:p>
        </p:txBody>
      </p:sp>
      <p:sp>
        <p:nvSpPr>
          <p:cNvPr id="11" name="Toelichting met afgeronde rechthoek 10"/>
          <p:cNvSpPr/>
          <p:nvPr/>
        </p:nvSpPr>
        <p:spPr bwMode="auto">
          <a:xfrm>
            <a:off x="208856" y="4581128"/>
            <a:ext cx="3080590" cy="540060"/>
          </a:xfrm>
          <a:prstGeom prst="wedgeRoundRectCallout">
            <a:avLst>
              <a:gd name="adj1" fmla="val 69980"/>
              <a:gd name="adj2" fmla="val 166330"/>
              <a:gd name="adj3" fmla="val 16667"/>
            </a:avLst>
          </a:prstGeom>
          <a:solidFill>
            <a:srgbClr val="FFFF00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R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None/>
              <a:tabLst/>
            </a:pPr>
            <a:r>
              <a:rPr kumimoji="1" lang="en-US" sz="24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+mn-lt"/>
              </a:rPr>
              <a:t>OOPS</a:t>
            </a:r>
            <a:r>
              <a:rPr kumimoji="1" lang="en-US" sz="2400" b="0" i="0" u="none" strike="noStrike" cap="none" normalizeH="0" baseline="0" dirty="0" smtClean="0">
                <a:ln>
                  <a:noFill/>
                </a:ln>
                <a:solidFill>
                  <a:schemeClr val="hlink"/>
                </a:solidFill>
                <a:effectLst/>
                <a:latin typeface="+mn-lt"/>
              </a:rPr>
              <a:t>: </a:t>
            </a:r>
            <a:r>
              <a:rPr kumimoji="1" lang="en-US" sz="2400" b="1" i="0" u="none" strike="noStrike" cap="none" normalizeH="0" baseline="0" dirty="0" err="1" smtClean="0">
                <a:ln>
                  <a:noFill/>
                </a:ln>
                <a:solidFill>
                  <a:schemeClr val="hlink"/>
                </a:solidFill>
                <a:effectLst/>
                <a:latin typeface="+mn-lt"/>
              </a:rPr>
              <a:t>const</a:t>
            </a:r>
            <a:r>
              <a:rPr kumimoji="1" lang="en-US" sz="2400" b="0" i="0" u="none" strike="noStrike" cap="none" normalizeH="0" dirty="0" smtClean="0">
                <a:ln>
                  <a:noFill/>
                </a:ln>
                <a:solidFill>
                  <a:schemeClr val="hlink"/>
                </a:solidFill>
                <a:effectLst/>
                <a:latin typeface="+mn-lt"/>
              </a:rPr>
              <a:t> </a:t>
            </a:r>
            <a:r>
              <a:rPr kumimoji="1" lang="en-US" sz="2400" b="0" i="0" u="none" strike="noStrike" cap="none" normalizeH="0" dirty="0" err="1" smtClean="0">
                <a:ln>
                  <a:noFill/>
                </a:ln>
                <a:solidFill>
                  <a:schemeClr val="hlink"/>
                </a:solidFill>
                <a:effectLst/>
                <a:latin typeface="+mn-lt"/>
              </a:rPr>
              <a:t>vergeten</a:t>
            </a:r>
            <a:r>
              <a:rPr kumimoji="1" lang="en-US" sz="2400" b="0" i="0" u="none" strike="noStrike" cap="none" normalizeH="0" dirty="0" smtClean="0">
                <a:ln>
                  <a:noFill/>
                </a:ln>
                <a:solidFill>
                  <a:schemeClr val="hlink"/>
                </a:solidFill>
                <a:effectLst/>
                <a:latin typeface="+mn-lt"/>
              </a:rPr>
              <a:t>!</a:t>
            </a:r>
            <a:endParaRPr kumimoji="1" lang="nl-NL" sz="2400" b="0" i="0" u="none" strike="noStrike" cap="none" normalizeH="0" baseline="0" dirty="0" smtClean="0">
              <a:ln>
                <a:noFill/>
              </a:ln>
              <a:solidFill>
                <a:schemeClr val="hlink"/>
              </a:solidFill>
              <a:effectLst/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52854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  <p:bldP spid="4" grpId="0" animBg="1"/>
      <p:bldP spid="11" grpId="0" animBg="1"/>
    </p:bldLst>
  </p:timing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Final overriding </a:t>
            </a:r>
            <a:r>
              <a:rPr lang="en-US" dirty="0" smtClean="0">
                <a:solidFill>
                  <a:srgbClr val="FF0000"/>
                </a:solidFill>
              </a:rPr>
              <a:t>C++11</a:t>
            </a:r>
            <a:endParaRPr lang="nl-NL" dirty="0">
              <a:solidFill>
                <a:srgbClr val="FF0000"/>
              </a:solidFill>
            </a:endParaRPr>
          </a:p>
        </p:txBody>
      </p:sp>
      <p:sp>
        <p:nvSpPr>
          <p:cNvPr id="6" name="Tijdelijke aanduiding voor inhoud 5"/>
          <p:cNvSpPr>
            <a:spLocks noGrp="1"/>
          </p:cNvSpPr>
          <p:nvPr>
            <p:ph idx="1"/>
          </p:nvPr>
        </p:nvSpPr>
        <p:spPr>
          <a:xfrm>
            <a:off x="5868144" y="1772816"/>
            <a:ext cx="2912318" cy="3888432"/>
          </a:xfrm>
        </p:spPr>
        <p:txBody>
          <a:bodyPr/>
          <a:lstStyle/>
          <a:p>
            <a:pPr marL="0" indent="0" algn="ctr">
              <a:buNone/>
            </a:pPr>
            <a:r>
              <a:rPr lang="en-US" dirty="0">
                <a:latin typeface="Calibri" pitchFamily="34" charset="0"/>
              </a:rPr>
              <a:t>Je </a:t>
            </a:r>
            <a:r>
              <a:rPr lang="en-US" dirty="0" err="1">
                <a:latin typeface="Calibri" pitchFamily="34" charset="0"/>
              </a:rPr>
              <a:t>hebt</a:t>
            </a:r>
            <a:r>
              <a:rPr lang="en-US" dirty="0">
                <a:latin typeface="Calibri" pitchFamily="34" charset="0"/>
              </a:rPr>
              <a:t> </a:t>
            </a:r>
            <a:r>
              <a:rPr lang="en-US" dirty="0" err="1" smtClean="0">
                <a:latin typeface="Consolas"/>
              </a:rPr>
              <a:t>blaf</a:t>
            </a:r>
            <a:r>
              <a:rPr lang="en-US" dirty="0" smtClean="0">
                <a:latin typeface="Consolas"/>
              </a:rPr>
              <a:t>()</a:t>
            </a:r>
            <a:r>
              <a:rPr lang="en-US" dirty="0" smtClean="0">
                <a:latin typeface="Calibri" pitchFamily="34" charset="0"/>
              </a:rPr>
              <a:t> </a:t>
            </a:r>
            <a:r>
              <a:rPr lang="en-US" dirty="0">
                <a:latin typeface="Calibri" pitchFamily="34" charset="0"/>
              </a:rPr>
              <a:t>in </a:t>
            </a:r>
            <a:r>
              <a:rPr lang="en-US" dirty="0" err="1" smtClean="0">
                <a:latin typeface="Consolas"/>
              </a:rPr>
              <a:t>Herdershond</a:t>
            </a:r>
            <a:r>
              <a:rPr lang="en-US" dirty="0" smtClean="0">
                <a:latin typeface="Calibri" pitchFamily="34" charset="0"/>
              </a:rPr>
              <a:t> </a:t>
            </a:r>
            <a:r>
              <a:rPr lang="en-US" dirty="0">
                <a:solidFill>
                  <a:srgbClr val="0000FF"/>
                </a:solidFill>
                <a:latin typeface="Calibri" pitchFamily="34" charset="0"/>
              </a:rPr>
              <a:t>overridden</a:t>
            </a:r>
            <a:r>
              <a:rPr lang="en-US" dirty="0">
                <a:latin typeface="Calibri" pitchFamily="34" charset="0"/>
              </a:rPr>
              <a:t> maar je wilt </a:t>
            </a:r>
            <a:r>
              <a:rPr lang="en-US" dirty="0" err="1">
                <a:solidFill>
                  <a:srgbClr val="FF0000"/>
                </a:solidFill>
                <a:latin typeface="Calibri" pitchFamily="34" charset="0"/>
              </a:rPr>
              <a:t>niet</a:t>
            </a:r>
            <a:r>
              <a:rPr lang="en-US" dirty="0">
                <a:latin typeface="Calibri" pitchFamily="34" charset="0"/>
              </a:rPr>
              <a:t> </a:t>
            </a:r>
            <a:r>
              <a:rPr lang="en-US" dirty="0" err="1">
                <a:latin typeface="Calibri" pitchFamily="34" charset="0"/>
              </a:rPr>
              <a:t>dat</a:t>
            </a:r>
            <a:r>
              <a:rPr lang="en-US" dirty="0">
                <a:latin typeface="Calibri" pitchFamily="34" charset="0"/>
              </a:rPr>
              <a:t> </a:t>
            </a:r>
            <a:r>
              <a:rPr lang="en-US" dirty="0" err="1" smtClean="0">
                <a:latin typeface="Consolas"/>
              </a:rPr>
              <a:t>blaf</a:t>
            </a:r>
            <a:r>
              <a:rPr lang="en-US" dirty="0" smtClean="0">
                <a:latin typeface="Consolas"/>
              </a:rPr>
              <a:t>()</a:t>
            </a:r>
            <a:r>
              <a:rPr lang="en-US" dirty="0" smtClean="0">
                <a:latin typeface="Calibri" pitchFamily="34" charset="0"/>
              </a:rPr>
              <a:t> </a:t>
            </a:r>
            <a:r>
              <a:rPr lang="en-US" dirty="0">
                <a:latin typeface="Calibri" pitchFamily="34" charset="0"/>
              </a:rPr>
              <a:t>in classes die </a:t>
            </a:r>
            <a:r>
              <a:rPr lang="en-US" dirty="0" err="1">
                <a:latin typeface="Calibri" pitchFamily="34" charset="0"/>
              </a:rPr>
              <a:t>afgeleid</a:t>
            </a:r>
            <a:r>
              <a:rPr lang="en-US" dirty="0">
                <a:latin typeface="Calibri" pitchFamily="34" charset="0"/>
              </a:rPr>
              <a:t> </a:t>
            </a:r>
            <a:r>
              <a:rPr lang="en-US" dirty="0" err="1">
                <a:latin typeface="Calibri" pitchFamily="34" charset="0"/>
              </a:rPr>
              <a:t>zijn</a:t>
            </a:r>
            <a:r>
              <a:rPr lang="en-US" dirty="0">
                <a:latin typeface="Calibri" pitchFamily="34" charset="0"/>
              </a:rPr>
              <a:t> van </a:t>
            </a:r>
            <a:r>
              <a:rPr lang="en-US" dirty="0" err="1" smtClean="0">
                <a:latin typeface="Consolas"/>
              </a:rPr>
              <a:t>Herdershond</a:t>
            </a:r>
            <a:r>
              <a:rPr lang="en-US" dirty="0" smtClean="0">
                <a:latin typeface="Calibri" pitchFamily="34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Calibri" pitchFamily="34" charset="0"/>
              </a:rPr>
              <a:t>opnieuw</a:t>
            </a:r>
            <a:r>
              <a:rPr lang="en-US" dirty="0">
                <a:latin typeface="Calibri" pitchFamily="34" charset="0"/>
              </a:rPr>
              <a:t> </a:t>
            </a:r>
            <a:r>
              <a:rPr lang="en-US" dirty="0">
                <a:solidFill>
                  <a:srgbClr val="0000FF"/>
                </a:solidFill>
                <a:latin typeface="Calibri" pitchFamily="34" charset="0"/>
              </a:rPr>
              <a:t>overridden</a:t>
            </a:r>
            <a:r>
              <a:rPr lang="en-US" dirty="0">
                <a:latin typeface="Calibri" pitchFamily="34" charset="0"/>
              </a:rPr>
              <a:t> </a:t>
            </a:r>
            <a:r>
              <a:rPr lang="en-US" dirty="0" err="1">
                <a:latin typeface="Calibri" pitchFamily="34" charset="0"/>
              </a:rPr>
              <a:t>wordt</a:t>
            </a:r>
            <a:r>
              <a:rPr lang="en-US" dirty="0">
                <a:latin typeface="Calibri" pitchFamily="34" charset="0"/>
              </a:rPr>
              <a:t>. </a:t>
            </a:r>
          </a:p>
          <a:p>
            <a:pPr algn="ctr"/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2A42F0C-68A5-4EB1-91AA-70DE4C54FB1B}" type="slidenum">
              <a:rPr lang="en-US" smtClean="0"/>
              <a:pPr>
                <a:defRPr/>
              </a:pPr>
              <a:t>139</a:t>
            </a:fld>
            <a:endParaRPr lang="en-US"/>
          </a:p>
        </p:txBody>
      </p:sp>
      <p:pic>
        <p:nvPicPr>
          <p:cNvPr id="22528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268760"/>
            <a:ext cx="5082857" cy="52371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92914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Final overriding </a:t>
            </a:r>
            <a:r>
              <a:rPr lang="en-US" dirty="0" smtClean="0">
                <a:solidFill>
                  <a:srgbClr val="FF0000"/>
                </a:solidFill>
              </a:rPr>
              <a:t>C++11</a:t>
            </a:r>
            <a:endParaRPr lang="nl-NL" dirty="0">
              <a:solidFill>
                <a:srgbClr val="FF0000"/>
              </a:solidFill>
            </a:endParaRP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2A42F0C-68A5-4EB1-91AA-70DE4C54FB1B}" type="slidenum">
              <a:rPr lang="en-US" smtClean="0"/>
              <a:pPr>
                <a:defRPr/>
              </a:pPr>
              <a:t>140</a:t>
            </a:fld>
            <a:endParaRPr lang="en-US"/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327059" y="1309688"/>
            <a:ext cx="8424862" cy="338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rgbClr val="0000FF"/>
                </a:solidFill>
                <a:latin typeface="Consolas"/>
              </a:rPr>
              <a:t>class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Herdershond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: </a:t>
            </a:r>
            <a:r>
              <a:rPr lang="en-US" sz="2000" dirty="0" smtClean="0">
                <a:solidFill>
                  <a:srgbClr val="0000FF"/>
                </a:solidFill>
                <a:latin typeface="Consolas"/>
              </a:rPr>
              <a:t>public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Hond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en-US" sz="2000" dirty="0" smtClean="0">
                <a:solidFill>
                  <a:srgbClr val="0000FF"/>
                </a:solidFill>
                <a:latin typeface="Consolas"/>
              </a:rPr>
              <a:t>virtual void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blaf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() </a:t>
            </a:r>
            <a:r>
              <a:rPr lang="en-US" sz="2000" b="1" dirty="0" smtClean="0">
                <a:solidFill>
                  <a:srgbClr val="0000FF"/>
                </a:solidFill>
                <a:latin typeface="Consolas"/>
              </a:rPr>
              <a:t>final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rgbClr val="008000"/>
                </a:solidFill>
                <a:latin typeface="Consolas"/>
              </a:rPr>
              <a:t>//  ...</a:t>
            </a:r>
            <a:endParaRPr lang="en-US" sz="2000" dirty="0">
              <a:solidFill>
                <a:srgbClr val="008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chemeClr val="tx1"/>
                </a:solidFill>
                <a:latin typeface="Consolas"/>
              </a:rPr>
              <a:t>};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sz="2000" dirty="0" smtClean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rgbClr val="0000FF"/>
                </a:solidFill>
                <a:latin typeface="Consolas"/>
              </a:rPr>
              <a:t>c</a:t>
            </a:r>
            <a:r>
              <a:rPr lang="en-US" sz="2000" dirty="0" smtClean="0">
                <a:solidFill>
                  <a:srgbClr val="0000FF"/>
                </a:solidFill>
                <a:latin typeface="Consolas"/>
              </a:rPr>
              <a:t>lass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DuitseHerder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: </a:t>
            </a:r>
            <a:r>
              <a:rPr lang="en-US" sz="2000" dirty="0" smtClean="0">
                <a:solidFill>
                  <a:srgbClr val="0000FF"/>
                </a:solidFill>
                <a:latin typeface="Consolas"/>
              </a:rPr>
              <a:t>public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Herdershond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rgbClr val="0000FF"/>
                </a:solidFill>
                <a:latin typeface="Consolas"/>
              </a:rPr>
              <a:t>p</a:t>
            </a:r>
            <a:r>
              <a:rPr lang="en-US" sz="2000" dirty="0" smtClean="0">
                <a:solidFill>
                  <a:srgbClr val="0000FF"/>
                </a:solidFill>
                <a:latin typeface="Consolas"/>
              </a:rPr>
              <a:t>ublic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en-US" sz="2000" dirty="0" smtClean="0">
                <a:solidFill>
                  <a:srgbClr val="0000FF"/>
                </a:solidFill>
                <a:latin typeface="Consolas"/>
              </a:rPr>
              <a:t>virtual void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blaf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();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rgbClr val="008000"/>
                </a:solidFill>
                <a:latin typeface="Consolas"/>
              </a:rPr>
              <a:t>//  ...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};</a:t>
            </a:r>
            <a:endParaRPr lang="en-US" sz="2000" dirty="0">
              <a:solidFill>
                <a:schemeClr val="tx1"/>
              </a:solidFill>
              <a:latin typeface="Consolas"/>
            </a:endParaRPr>
          </a:p>
        </p:txBody>
      </p:sp>
      <p:sp>
        <p:nvSpPr>
          <p:cNvPr id="8" name="Toelichting met afgeronde rechthoek 7"/>
          <p:cNvSpPr/>
          <p:nvPr/>
        </p:nvSpPr>
        <p:spPr bwMode="auto">
          <a:xfrm>
            <a:off x="1907704" y="4797152"/>
            <a:ext cx="5328592" cy="1224136"/>
          </a:xfrm>
          <a:prstGeom prst="wedgeRoundRectCallout">
            <a:avLst>
              <a:gd name="adj1" fmla="val -14858"/>
              <a:gd name="adj2" fmla="val -116910"/>
              <a:gd name="adj3" fmla="val 16667"/>
            </a:avLst>
          </a:prstGeom>
          <a:solidFill>
            <a:srgbClr val="FFFF00"/>
          </a:solidFill>
          <a:ln w="28575" cap="flat" cmpd="sng" algn="ctr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sz="2400" dirty="0" smtClean="0">
                <a:solidFill>
                  <a:schemeClr val="tx2"/>
                </a:solidFill>
                <a:latin typeface="Calibri" pitchFamily="34" charset="0"/>
              </a:rPr>
              <a:t>Error</a:t>
            </a:r>
            <a:r>
              <a:rPr lang="en-US" sz="2400" dirty="0">
                <a:latin typeface="Calibri" pitchFamily="34" charset="0"/>
              </a:rPr>
              <a:t>: </a:t>
            </a:r>
            <a:r>
              <a:rPr lang="en-US" sz="2400" dirty="0" smtClean="0">
                <a:latin typeface="Calibri" pitchFamily="34" charset="0"/>
              </a:rPr>
              <a:t>'</a:t>
            </a:r>
            <a:r>
              <a:rPr lang="en-US" sz="2400" dirty="0" err="1" smtClean="0">
                <a:latin typeface="Consolas"/>
              </a:rPr>
              <a:t>Herdershond</a:t>
            </a:r>
            <a:r>
              <a:rPr lang="en-US" sz="2400" dirty="0">
                <a:latin typeface="Consolas"/>
              </a:rPr>
              <a:t>::</a:t>
            </a:r>
            <a:r>
              <a:rPr lang="en-US" sz="2400" dirty="0" err="1">
                <a:latin typeface="Consolas"/>
              </a:rPr>
              <a:t>blaf</a:t>
            </a:r>
            <a:r>
              <a:rPr lang="en-US" sz="2400" dirty="0" smtClean="0">
                <a:latin typeface="Consolas"/>
              </a:rPr>
              <a:t>()</a:t>
            </a:r>
            <a:r>
              <a:rPr lang="en-US" sz="2400" dirty="0" smtClean="0">
                <a:latin typeface="Calibri" pitchFamily="34" charset="0"/>
              </a:rPr>
              <a:t>': declared </a:t>
            </a:r>
            <a:r>
              <a:rPr lang="en-US" sz="2400" dirty="0">
                <a:latin typeface="Calibri" pitchFamily="34" charset="0"/>
              </a:rPr>
              <a:t>as </a:t>
            </a:r>
            <a:r>
              <a:rPr lang="en-US" sz="2400" dirty="0">
                <a:latin typeface="Consolas"/>
              </a:rPr>
              <a:t>'final'</a:t>
            </a:r>
            <a:r>
              <a:rPr lang="en-US" sz="2400" dirty="0">
                <a:latin typeface="Calibri" pitchFamily="34" charset="0"/>
              </a:rPr>
              <a:t> </a:t>
            </a:r>
            <a:r>
              <a:rPr lang="en-US" sz="2400" dirty="0" smtClean="0">
                <a:latin typeface="Calibri" pitchFamily="34" charset="0"/>
              </a:rPr>
              <a:t>cannot be overridden by '</a:t>
            </a:r>
            <a:r>
              <a:rPr lang="en-US" sz="2400" dirty="0" err="1" smtClean="0">
                <a:latin typeface="Consolas"/>
              </a:rPr>
              <a:t>DuitseHerder</a:t>
            </a:r>
            <a:r>
              <a:rPr lang="en-US" sz="2400" dirty="0">
                <a:latin typeface="Consolas"/>
              </a:rPr>
              <a:t>::</a:t>
            </a:r>
            <a:r>
              <a:rPr lang="en-US" sz="2400" dirty="0" err="1" smtClean="0">
                <a:latin typeface="Consolas"/>
              </a:rPr>
              <a:t>blaf</a:t>
            </a:r>
            <a:r>
              <a:rPr lang="en-US" sz="2400" dirty="0" smtClean="0">
                <a:latin typeface="Calibri" pitchFamily="34" charset="0"/>
              </a:rPr>
              <a:t>'</a:t>
            </a:r>
            <a:endParaRPr lang="nl-NL" sz="2400" dirty="0" err="1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118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D4460D7-C821-43E6-B3B3-2E2DF015A877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141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269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smtClean="0"/>
              <a:t>private:</a:t>
            </a:r>
          </a:p>
          <a:p>
            <a:pPr lvl="1"/>
            <a:r>
              <a:rPr lang="nl-NL" dirty="0" smtClean="0"/>
              <a:t>alleen bereikbaar in member functies van de class zelf</a:t>
            </a:r>
          </a:p>
          <a:p>
            <a:pPr>
              <a:buFont typeface="Wingdings" pitchFamily="2" charset="2"/>
              <a:buNone/>
            </a:pPr>
            <a:endParaRPr lang="nl-NL" dirty="0" smtClean="0"/>
          </a:p>
          <a:p>
            <a:r>
              <a:rPr lang="nl-NL" dirty="0" err="1" smtClean="0">
                <a:solidFill>
                  <a:schemeClr val="hlink"/>
                </a:solidFill>
              </a:rPr>
              <a:t>protected</a:t>
            </a:r>
            <a:r>
              <a:rPr lang="nl-NL" dirty="0" smtClean="0"/>
              <a:t>:</a:t>
            </a:r>
          </a:p>
          <a:p>
            <a:pPr lvl="1"/>
            <a:r>
              <a:rPr lang="nl-NL" dirty="0" smtClean="0"/>
              <a:t>alleen bereikbaar in member functies van de class en in member functies van "nakomelingen" van de class</a:t>
            </a:r>
          </a:p>
          <a:p>
            <a:endParaRPr lang="nl-NL" dirty="0" smtClean="0"/>
          </a:p>
          <a:p>
            <a:r>
              <a:rPr lang="nl-NL" dirty="0" smtClean="0"/>
              <a:t>public:</a:t>
            </a:r>
          </a:p>
          <a:p>
            <a:pPr lvl="1"/>
            <a:r>
              <a:rPr lang="nl-NL" dirty="0" smtClean="0"/>
              <a:t>altijd bereikbaar via object</a:t>
            </a:r>
          </a:p>
        </p:txBody>
      </p:sp>
      <p:pic>
        <p:nvPicPr>
          <p:cNvPr id="126980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127000"/>
            <a:ext cx="863600" cy="86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2698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Afscherming</a:t>
            </a:r>
          </a:p>
        </p:txBody>
      </p:sp>
      <p:sp>
        <p:nvSpPr>
          <p:cNvPr id="126982" name="Text Box 6"/>
          <p:cNvSpPr txBox="1">
            <a:spLocks noChangeArrowheads="1"/>
          </p:cNvSpPr>
          <p:nvPr/>
        </p:nvSpPr>
        <p:spPr bwMode="auto">
          <a:xfrm>
            <a:off x="4427538" y="4292600"/>
            <a:ext cx="3609975" cy="430887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sz="2800" dirty="0" err="1">
                <a:latin typeface="Calibri" pitchFamily="34" charset="0"/>
              </a:rPr>
              <a:t>Zie</a:t>
            </a:r>
            <a:r>
              <a:rPr lang="en-US" sz="2800" dirty="0">
                <a:latin typeface="Calibri" pitchFamily="34" charset="0"/>
              </a:rPr>
              <a:t> </a:t>
            </a:r>
            <a:r>
              <a:rPr lang="en-US" sz="2800" dirty="0" err="1">
                <a:latin typeface="Calibri" pitchFamily="34" charset="0"/>
              </a:rPr>
              <a:t>dictaat</a:t>
            </a:r>
            <a:r>
              <a:rPr lang="en-US" sz="2800" dirty="0">
                <a:latin typeface="Calibri" pitchFamily="34" charset="0"/>
              </a:rPr>
              <a:t> </a:t>
            </a:r>
            <a:r>
              <a:rPr lang="en-US" sz="2800" dirty="0" err="1">
                <a:latin typeface="Calibri" pitchFamily="34" charset="0"/>
              </a:rPr>
              <a:t>paragraaf</a:t>
            </a:r>
            <a:r>
              <a:rPr lang="en-US" sz="2800" dirty="0">
                <a:latin typeface="Calibri" pitchFamily="34" charset="0"/>
              </a:rPr>
              <a:t> 4.6. </a:t>
            </a:r>
            <a:endParaRPr lang="nl-NL" sz="28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5318E69B-9E70-4908-89E5-48DF737E2B4F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142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2800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Proeftentamen</a:t>
            </a:r>
            <a:endParaRPr lang="nl-NL" smtClean="0"/>
          </a:p>
        </p:txBody>
      </p:sp>
      <p:sp>
        <p:nvSpPr>
          <p:cNvPr id="12800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Tentamenopgaven over de tot nu toe behandelde stof.</a:t>
            </a:r>
            <a:endParaRPr lang="nl-NL" smtClean="0"/>
          </a:p>
        </p:txBody>
      </p:sp>
      <p:pic>
        <p:nvPicPr>
          <p:cNvPr id="128005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2205038"/>
            <a:ext cx="5545137" cy="3919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52609A23-3620-43C3-98FF-DEE28094FC8B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143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2902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Huiswerk</a:t>
            </a:r>
            <a:r>
              <a:rPr lang="en-US" dirty="0" smtClean="0"/>
              <a:t>!</a:t>
            </a:r>
            <a:endParaRPr lang="nl-NL" dirty="0" smtClean="0"/>
          </a:p>
        </p:txBody>
      </p:sp>
      <p:sp>
        <p:nvSpPr>
          <p:cNvPr id="12902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8775" y="1268413"/>
            <a:ext cx="8605838" cy="5400675"/>
          </a:xfrm>
        </p:spPr>
        <p:txBody>
          <a:bodyPr/>
          <a:lstStyle/>
          <a:p>
            <a:r>
              <a:rPr lang="en-US" sz="2400" dirty="0" err="1" smtClean="0"/>
              <a:t>Bestudeer</a:t>
            </a:r>
            <a:r>
              <a:rPr lang="en-US" sz="2400" dirty="0" smtClean="0"/>
              <a:t> </a:t>
            </a:r>
            <a:r>
              <a:rPr lang="en-US" sz="2400" dirty="0" err="1" smtClean="0"/>
              <a:t>dictaat</a:t>
            </a:r>
            <a:r>
              <a:rPr lang="en-US" sz="2400" dirty="0" smtClean="0"/>
              <a:t> </a:t>
            </a:r>
            <a:r>
              <a:rPr lang="en-US" sz="2400" dirty="0" err="1" smtClean="0"/>
              <a:t>paragraaf</a:t>
            </a:r>
            <a:r>
              <a:rPr lang="en-US" sz="2400" dirty="0" smtClean="0"/>
              <a:t> 4.6 t/m 4.10, 4.12 en 4.13.</a:t>
            </a:r>
          </a:p>
          <a:p>
            <a:pPr lvl="1"/>
            <a:r>
              <a:rPr lang="nl-NL" sz="2000" dirty="0" smtClean="0">
                <a:solidFill>
                  <a:schemeClr val="accent1"/>
                </a:solidFill>
              </a:rPr>
              <a:t>4.6: </a:t>
            </a:r>
            <a:r>
              <a:rPr lang="nl-NL" sz="2000" dirty="0" err="1" smtClean="0">
                <a:solidFill>
                  <a:schemeClr val="accent1"/>
                </a:solidFill>
              </a:rPr>
              <a:t>protected</a:t>
            </a:r>
            <a:r>
              <a:rPr lang="nl-NL" sz="2000" dirty="0" smtClean="0">
                <a:solidFill>
                  <a:schemeClr val="accent1"/>
                </a:solidFill>
              </a:rPr>
              <a:t> members.</a:t>
            </a:r>
          </a:p>
          <a:p>
            <a:pPr lvl="1"/>
            <a:r>
              <a:rPr lang="nl-NL" sz="2000" dirty="0" smtClean="0"/>
              <a:t>4.7: Voorbeeld:</a:t>
            </a:r>
            <a:r>
              <a:rPr lang="nl-NL" sz="2000" dirty="0" smtClean="0">
                <a:solidFill>
                  <a:schemeClr val="hlink"/>
                </a:solidFill>
              </a:rPr>
              <a:t> ADC kaarten.</a:t>
            </a:r>
          </a:p>
          <a:p>
            <a:pPr lvl="1"/>
            <a:r>
              <a:rPr lang="nl-NL" sz="2000" dirty="0" smtClean="0">
                <a:solidFill>
                  <a:schemeClr val="accent1"/>
                </a:solidFill>
              </a:rPr>
              <a:t>4.8: </a:t>
            </a:r>
            <a:r>
              <a:rPr lang="nl-NL" sz="2000" dirty="0" err="1" smtClean="0">
                <a:solidFill>
                  <a:schemeClr val="accent1"/>
                </a:solidFill>
              </a:rPr>
              <a:t>Overloading</a:t>
            </a:r>
            <a:r>
              <a:rPr lang="nl-NL" sz="2000" dirty="0" smtClean="0">
                <a:solidFill>
                  <a:schemeClr val="accent1"/>
                </a:solidFill>
              </a:rPr>
              <a:t> en </a:t>
            </a:r>
            <a:r>
              <a:rPr lang="nl-NL" sz="2000" dirty="0" err="1" smtClean="0">
                <a:solidFill>
                  <a:schemeClr val="accent1"/>
                </a:solidFill>
              </a:rPr>
              <a:t>overriding</a:t>
            </a:r>
            <a:r>
              <a:rPr lang="nl-NL" sz="2000" dirty="0" smtClean="0">
                <a:solidFill>
                  <a:schemeClr val="accent1"/>
                </a:solidFill>
              </a:rPr>
              <a:t> van memberfuncties.</a:t>
            </a:r>
          </a:p>
          <a:p>
            <a:pPr lvl="1"/>
            <a:r>
              <a:rPr lang="en-US" sz="2000" dirty="0" smtClean="0">
                <a:solidFill>
                  <a:schemeClr val="accent1"/>
                </a:solidFill>
              </a:rPr>
              <a:t>4.9: </a:t>
            </a:r>
            <a:r>
              <a:rPr lang="en-US" sz="2000" dirty="0" err="1" smtClean="0">
                <a:solidFill>
                  <a:schemeClr val="accent1"/>
                </a:solidFill>
              </a:rPr>
              <a:t>Expliciet</a:t>
            </a:r>
            <a:r>
              <a:rPr lang="en-US" sz="2000" dirty="0" smtClean="0">
                <a:solidFill>
                  <a:schemeClr val="accent1"/>
                </a:solidFill>
              </a:rPr>
              <a:t> overridden van </a:t>
            </a:r>
            <a:r>
              <a:rPr lang="en-US" sz="2000" dirty="0" err="1" smtClean="0">
                <a:solidFill>
                  <a:schemeClr val="accent1"/>
                </a:solidFill>
              </a:rPr>
              <a:t>memberfuncties</a:t>
            </a:r>
            <a:r>
              <a:rPr lang="en-US" sz="2000" dirty="0" smtClean="0">
                <a:solidFill>
                  <a:schemeClr val="accent1"/>
                </a:solidFill>
              </a:rPr>
              <a:t>.</a:t>
            </a:r>
            <a:endParaRPr lang="nl-NL" sz="2000" dirty="0" smtClean="0">
              <a:solidFill>
                <a:schemeClr val="accent1"/>
              </a:solidFill>
            </a:endParaRPr>
          </a:p>
          <a:p>
            <a:pPr lvl="1"/>
            <a:r>
              <a:rPr lang="en-US" sz="2000" dirty="0" smtClean="0">
                <a:solidFill>
                  <a:schemeClr val="accent1"/>
                </a:solidFill>
              </a:rPr>
              <a:t>4.10: Final overridden van </a:t>
            </a:r>
            <a:r>
              <a:rPr lang="en-US" sz="2000" dirty="0" err="1" smtClean="0">
                <a:solidFill>
                  <a:schemeClr val="accent1"/>
                </a:solidFill>
              </a:rPr>
              <a:t>memberfuncties</a:t>
            </a:r>
            <a:r>
              <a:rPr lang="en-US" sz="2000" dirty="0">
                <a:solidFill>
                  <a:schemeClr val="accent1"/>
                </a:solidFill>
              </a:rPr>
              <a:t>.</a:t>
            </a:r>
            <a:endParaRPr lang="nl-NL" sz="2000" dirty="0" smtClean="0">
              <a:solidFill>
                <a:schemeClr val="accent1"/>
              </a:solidFill>
            </a:endParaRPr>
          </a:p>
          <a:p>
            <a:pPr lvl="1"/>
            <a:r>
              <a:rPr lang="nl-NL" sz="2000" dirty="0" smtClean="0">
                <a:solidFill>
                  <a:srgbClr val="000000"/>
                </a:solidFill>
              </a:rPr>
              <a:t>4.12 </a:t>
            </a:r>
            <a:r>
              <a:rPr lang="nl-NL" sz="2000" dirty="0">
                <a:solidFill>
                  <a:srgbClr val="000000"/>
                </a:solidFill>
              </a:rPr>
              <a:t>Voorbeeld: </a:t>
            </a:r>
            <a:r>
              <a:rPr lang="nl-NL" sz="2000" dirty="0">
                <a:solidFill>
                  <a:srgbClr val="0000FF"/>
                </a:solidFill>
              </a:rPr>
              <a:t>Opslaan van polymorfe objecten in een 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vector</a:t>
            </a:r>
            <a:r>
              <a:rPr lang="nl-NL" sz="2000" dirty="0" smtClean="0">
                <a:solidFill>
                  <a:srgbClr val="0000FF"/>
                </a:solidFill>
              </a:rPr>
              <a:t>.</a:t>
            </a:r>
          </a:p>
          <a:p>
            <a:pPr lvl="1"/>
            <a:endParaRPr lang="nl-NL" sz="2000" dirty="0" smtClean="0">
              <a:solidFill>
                <a:srgbClr val="0000FF"/>
              </a:solidFill>
            </a:endParaRPr>
          </a:p>
          <a:p>
            <a:pPr lvl="1"/>
            <a:r>
              <a:rPr lang="nl-NL" sz="2000" dirty="0" smtClean="0">
                <a:solidFill>
                  <a:srgbClr val="000000"/>
                </a:solidFill>
              </a:rPr>
              <a:t>4.13 </a:t>
            </a:r>
            <a:r>
              <a:rPr lang="nl-NL" sz="2000" dirty="0">
                <a:solidFill>
                  <a:srgbClr val="000000"/>
                </a:solidFill>
              </a:rPr>
              <a:t>Voorbeeld:</a:t>
            </a:r>
            <a:r>
              <a:rPr lang="nl-NL" sz="2000" dirty="0">
                <a:solidFill>
                  <a:srgbClr val="0000FF"/>
                </a:solidFill>
              </a:rPr>
              <a:t> Impedantie calculator.</a:t>
            </a:r>
            <a:endParaRPr lang="nl-NL" sz="2000" dirty="0" smtClean="0">
              <a:solidFill>
                <a:srgbClr val="0000FF"/>
              </a:solidFill>
            </a:endParaRPr>
          </a:p>
        </p:txBody>
      </p:sp>
      <p:pic>
        <p:nvPicPr>
          <p:cNvPr id="129029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47625"/>
            <a:ext cx="1395413" cy="928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" name="Tekstvak 6"/>
          <p:cNvSpPr txBox="1"/>
          <p:nvPr/>
        </p:nvSpPr>
        <p:spPr bwMode="auto">
          <a:xfrm>
            <a:off x="4661824" y="3861048"/>
            <a:ext cx="4263431" cy="369332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 rtlCol="0">
            <a:spAutoFit/>
          </a:bodyPr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sz="2400" dirty="0" err="1" smtClean="0">
                <a:latin typeface="Calibri" pitchFamily="34" charset="0"/>
              </a:rPr>
              <a:t>Nodig</a:t>
            </a:r>
            <a:r>
              <a:rPr lang="en-US" sz="2400" dirty="0" smtClean="0">
                <a:latin typeface="Calibri" pitchFamily="34" charset="0"/>
              </a:rPr>
              <a:t> </a:t>
            </a:r>
            <a:r>
              <a:rPr lang="en-US" sz="2400" dirty="0" err="1" smtClean="0">
                <a:latin typeface="Calibri" pitchFamily="34" charset="0"/>
              </a:rPr>
              <a:t>bij</a:t>
            </a:r>
            <a:r>
              <a:rPr lang="en-US" sz="2400" dirty="0" smtClean="0">
                <a:latin typeface="Calibri" pitchFamily="34" charset="0"/>
              </a:rPr>
              <a:t> </a:t>
            </a:r>
            <a:r>
              <a:rPr lang="en-US" sz="2400" dirty="0" err="1" smtClean="0">
                <a:latin typeface="Calibri" pitchFamily="34" charset="0"/>
              </a:rPr>
              <a:t>practicumopdracht</a:t>
            </a:r>
            <a:r>
              <a:rPr lang="en-US" sz="2400" dirty="0" smtClean="0">
                <a:latin typeface="Calibri" pitchFamily="34" charset="0"/>
              </a:rPr>
              <a:t> 3c</a:t>
            </a:r>
            <a:endParaRPr lang="nl-NL" sz="2400" dirty="0" err="1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52609A23-3620-43C3-98FF-DEE28094FC8B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144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2902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Huiswerk</a:t>
            </a:r>
            <a:r>
              <a:rPr lang="en-US" dirty="0" smtClean="0"/>
              <a:t>!</a:t>
            </a:r>
            <a:endParaRPr lang="nl-NL" dirty="0" smtClean="0"/>
          </a:p>
        </p:txBody>
      </p:sp>
      <p:sp>
        <p:nvSpPr>
          <p:cNvPr id="12902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8775" y="1268413"/>
            <a:ext cx="8605838" cy="5400675"/>
          </a:xfrm>
        </p:spPr>
        <p:txBody>
          <a:bodyPr/>
          <a:lstStyle/>
          <a:p>
            <a:r>
              <a:rPr lang="en-US" sz="2400" b="1" dirty="0" err="1" smtClean="0"/>
              <a:t>Maak</a:t>
            </a:r>
            <a:r>
              <a:rPr lang="en-US" sz="2400" b="1" dirty="0" smtClean="0"/>
              <a:t> het </a:t>
            </a:r>
            <a:r>
              <a:rPr lang="en-US" sz="2400" b="1" dirty="0" err="1" smtClean="0"/>
              <a:t>proeftentamen</a:t>
            </a:r>
            <a:r>
              <a:rPr lang="en-US" sz="2400" b="1" dirty="0" smtClean="0"/>
              <a:t>.</a:t>
            </a:r>
            <a:r>
              <a:rPr lang="en-US" sz="2400" dirty="0" smtClean="0"/>
              <a:t> </a:t>
            </a:r>
            <a:endParaRPr lang="nl-NL" sz="2400" dirty="0" smtClean="0"/>
          </a:p>
        </p:txBody>
      </p:sp>
      <p:pic>
        <p:nvPicPr>
          <p:cNvPr id="129029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47625"/>
            <a:ext cx="1395413" cy="928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2630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99818"/>
            <a:ext cx="8020294" cy="18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hthoek 1"/>
          <p:cNvSpPr/>
          <p:nvPr/>
        </p:nvSpPr>
        <p:spPr>
          <a:xfrm>
            <a:off x="611560" y="3672026"/>
            <a:ext cx="8020294" cy="477054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nl-NL" dirty="0">
                <a:latin typeface="+mn-lt"/>
                <a:hlinkClick r:id="rId5"/>
              </a:rPr>
              <a:t>http://</a:t>
            </a:r>
            <a:r>
              <a:rPr lang="nl-NL" dirty="0" smtClean="0">
                <a:latin typeface="+mn-lt"/>
                <a:hlinkClick r:id="rId5"/>
              </a:rPr>
              <a:t>bd.eduweb.hhs.nl/ogoprg/pdf/proeftentamen_1.pdf</a:t>
            </a:r>
            <a:r>
              <a:rPr lang="nl-NL" dirty="0" smtClean="0">
                <a:latin typeface="+mn-lt"/>
              </a:rPr>
              <a:t> </a:t>
            </a:r>
            <a:endParaRPr lang="nl-NL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32450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1" name="Rectangle 3"/>
          <p:cNvSpPr>
            <a:spLocks noGrp="1" noChangeArrowheads="1"/>
          </p:cNvSpPr>
          <p:nvPr>
            <p:ph type="ctrTitle" sz="quarter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tx2"/>
                </a:solidFill>
              </a14:hiddenFill>
            </a:ext>
          </a:extLst>
        </p:spPr>
        <p:txBody>
          <a:bodyPr wrap="none"/>
          <a:lstStyle/>
          <a:p>
            <a:r>
              <a:rPr lang="nl-NL" sz="3600" dirty="0" err="1" smtClean="0"/>
              <a:t>Objectgeoriënteerd</a:t>
            </a:r>
            <a:r>
              <a:rPr lang="nl-NL" sz="3600" dirty="0" smtClean="0"/>
              <a:t> Programmeren in C++ </a:t>
            </a:r>
          </a:p>
        </p:txBody>
      </p:sp>
      <p:sp>
        <p:nvSpPr>
          <p:cNvPr id="130050" name="Rectangle 2"/>
          <p:cNvSpPr>
            <a:spLocks noGrp="1" noChangeArrowheads="1"/>
          </p:cNvSpPr>
          <p:nvPr>
            <p:ph type="subTitle" sz="quarter" idx="1"/>
          </p:nvPr>
        </p:nvSpPr>
        <p:spPr>
          <a:solidFill>
            <a:schemeClr val="bg1"/>
          </a:solidFill>
        </p:spPr>
        <p:txBody>
          <a:bodyPr/>
          <a:lstStyle/>
          <a:p>
            <a:r>
              <a:rPr lang="en-US" sz="3600" smtClean="0"/>
              <a:t>OGOPRG Les 12</a:t>
            </a:r>
            <a:endParaRPr lang="nl-NL" sz="36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55EA461D-C5E4-4AA4-82CD-B996FDB829AB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146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3107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Huiswerk!</a:t>
            </a:r>
            <a:endParaRPr lang="nl-NL" smtClean="0"/>
          </a:p>
        </p:txBody>
      </p:sp>
      <p:sp>
        <p:nvSpPr>
          <p:cNvPr id="1310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8775" y="1268413"/>
            <a:ext cx="8605838" cy="5400675"/>
          </a:xfrm>
        </p:spPr>
        <p:txBody>
          <a:bodyPr/>
          <a:lstStyle/>
          <a:p>
            <a:r>
              <a:rPr lang="en-US" dirty="0" err="1" smtClean="0"/>
              <a:t>Bestudeer</a:t>
            </a:r>
            <a:r>
              <a:rPr lang="en-US" dirty="0" smtClean="0"/>
              <a:t> </a:t>
            </a:r>
            <a:r>
              <a:rPr lang="en-US" dirty="0" err="1" smtClean="0"/>
              <a:t>boek</a:t>
            </a:r>
            <a:r>
              <a:rPr lang="en-US" dirty="0" smtClean="0"/>
              <a:t>:</a:t>
            </a:r>
            <a:br>
              <a:rPr lang="en-US" dirty="0" smtClean="0"/>
            </a:br>
            <a:r>
              <a:rPr lang="nl-NL" dirty="0" smtClean="0"/>
              <a:t>Warmer &amp; </a:t>
            </a:r>
            <a:r>
              <a:rPr lang="nl-NL" dirty="0" err="1" smtClean="0"/>
              <a:t>Kleppe</a:t>
            </a:r>
            <a:r>
              <a:rPr lang="nl-NL" dirty="0" smtClean="0"/>
              <a:t>, </a:t>
            </a:r>
            <a:r>
              <a:rPr lang="nl-NL" dirty="0" smtClean="0">
                <a:solidFill>
                  <a:schemeClr val="hlink"/>
                </a:solidFill>
              </a:rPr>
              <a:t>Praktisch UML</a:t>
            </a:r>
            <a:r>
              <a:rPr lang="nl-NL" dirty="0" smtClean="0"/>
              <a:t>, 5</a:t>
            </a:r>
            <a:r>
              <a:rPr lang="nl-NL" baseline="30000" dirty="0" smtClean="0"/>
              <a:t>de</a:t>
            </a:r>
            <a:r>
              <a:rPr lang="nl-NL" dirty="0" smtClean="0"/>
              <a:t> editie</a:t>
            </a:r>
            <a:r>
              <a:rPr lang="en-US" dirty="0" smtClean="0"/>
              <a:t>.</a:t>
            </a:r>
          </a:p>
          <a:p>
            <a:pPr lvl="1"/>
            <a:r>
              <a:rPr lang="nl-NL" sz="2800" dirty="0" smtClean="0"/>
              <a:t>H1 en H2</a:t>
            </a:r>
          </a:p>
          <a:p>
            <a:pPr lvl="1"/>
            <a:r>
              <a:rPr lang="nl-NL" sz="2800" dirty="0" smtClean="0"/>
              <a:t>H4 t/m 4.3</a:t>
            </a:r>
          </a:p>
        </p:txBody>
      </p:sp>
      <p:pic>
        <p:nvPicPr>
          <p:cNvPr id="131077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47625"/>
            <a:ext cx="1395413" cy="928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5" y="2636912"/>
            <a:ext cx="2075681" cy="29562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9" name="Rectangle 3"/>
          <p:cNvSpPr>
            <a:spLocks noGrp="1" noChangeArrowheads="1"/>
          </p:cNvSpPr>
          <p:nvPr>
            <p:ph type="ctrTitle" sz="quarter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tx2"/>
                </a:solidFill>
              </a14:hiddenFill>
            </a:ext>
          </a:extLst>
        </p:spPr>
        <p:txBody>
          <a:bodyPr wrap="none"/>
          <a:lstStyle/>
          <a:p>
            <a:r>
              <a:rPr lang="nl-NL" sz="3600" dirty="0" err="1" smtClean="0"/>
              <a:t>Objectgeoriënteerd</a:t>
            </a:r>
            <a:r>
              <a:rPr lang="nl-NL" sz="3600" dirty="0" smtClean="0"/>
              <a:t> Programmeren in C++ </a:t>
            </a:r>
          </a:p>
        </p:txBody>
      </p:sp>
      <p:sp>
        <p:nvSpPr>
          <p:cNvPr id="132098" name="Rectangle 2"/>
          <p:cNvSpPr>
            <a:spLocks noGrp="1" noChangeArrowheads="1"/>
          </p:cNvSpPr>
          <p:nvPr>
            <p:ph type="subTitle" sz="quarter" idx="1"/>
          </p:nvPr>
        </p:nvSpPr>
        <p:spPr>
          <a:solidFill>
            <a:schemeClr val="bg1"/>
          </a:solidFill>
        </p:spPr>
        <p:txBody>
          <a:bodyPr/>
          <a:lstStyle/>
          <a:p>
            <a:r>
              <a:rPr lang="en-US" sz="3600" dirty="0" smtClean="0"/>
              <a:t>OGOPRG Les 13</a:t>
            </a:r>
            <a:endParaRPr lang="nl-NL" sz="36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hthoek 8"/>
          <p:cNvSpPr/>
          <p:nvPr/>
        </p:nvSpPr>
        <p:spPr bwMode="auto">
          <a:xfrm>
            <a:off x="8388424" y="6453336"/>
            <a:ext cx="504056" cy="28803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tabLst/>
            </a:pPr>
            <a:endParaRPr kumimoji="1" lang="nl-NL" sz="2500" b="0" i="0" u="none" strike="noStrike" cap="none" normalizeH="0" baseline="0" smtClean="0">
              <a:ln>
                <a:noFill/>
              </a:ln>
              <a:solidFill>
                <a:schemeClr val="hlink"/>
              </a:solidFill>
              <a:effectLst/>
              <a:latin typeface="Univers" pitchFamily="34" charset="0"/>
            </a:endParaRPr>
          </a:p>
        </p:txBody>
      </p:sp>
      <p:sp>
        <p:nvSpPr>
          <p:cNvPr id="133122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36E469D2-8690-4F10-9995-5113BAC61088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148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pic>
        <p:nvPicPr>
          <p:cNvPr id="765961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3663" y="2133600"/>
            <a:ext cx="2228850" cy="3357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312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dirty="0" smtClean="0"/>
              <a:t>Software Engineering Fases</a:t>
            </a:r>
          </a:p>
        </p:txBody>
      </p:sp>
      <p:sp>
        <p:nvSpPr>
          <p:cNvPr id="7659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nl-NL" smtClean="0"/>
              <a:t>Wat wil de klant?</a:t>
            </a:r>
          </a:p>
          <a:p>
            <a:pPr lvl="1" eaLnBrk="1" hangingPunct="1"/>
            <a:r>
              <a:rPr lang="en-US" smtClean="0"/>
              <a:t>Analyse (find the requirements).</a:t>
            </a:r>
          </a:p>
          <a:p>
            <a:pPr eaLnBrk="1" hangingPunct="1"/>
            <a:r>
              <a:rPr lang="nl-NL" smtClean="0"/>
              <a:t>Hoe kun je het maken?</a:t>
            </a:r>
          </a:p>
          <a:p>
            <a:pPr lvl="1" eaLnBrk="1" hangingPunct="1"/>
            <a:r>
              <a:rPr lang="en-US" smtClean="0"/>
              <a:t>Design (structured or OO).</a:t>
            </a:r>
          </a:p>
          <a:p>
            <a:pPr eaLnBrk="1" hangingPunct="1"/>
            <a:r>
              <a:rPr lang="nl-NL" smtClean="0"/>
              <a:t>Waarmee kun je het maken?</a:t>
            </a:r>
          </a:p>
          <a:p>
            <a:pPr lvl="1" eaLnBrk="1" hangingPunct="1"/>
            <a:r>
              <a:rPr lang="en-US" smtClean="0"/>
              <a:t>Implement (write the code).</a:t>
            </a:r>
          </a:p>
          <a:p>
            <a:pPr eaLnBrk="1" hangingPunct="1"/>
            <a:r>
              <a:rPr lang="nl-NL" smtClean="0"/>
              <a:t>Werkt het?</a:t>
            </a:r>
          </a:p>
          <a:p>
            <a:pPr lvl="1" eaLnBrk="1" hangingPunct="1"/>
            <a:r>
              <a:rPr lang="en-US" smtClean="0"/>
              <a:t>Test (verify and validate). </a:t>
            </a:r>
          </a:p>
        </p:txBody>
      </p:sp>
      <p:sp>
        <p:nvSpPr>
          <p:cNvPr id="765957" name="AutoShape 5"/>
          <p:cNvSpPr>
            <a:spLocks noChangeArrowheads="1"/>
          </p:cNvSpPr>
          <p:nvPr/>
        </p:nvSpPr>
        <p:spPr bwMode="auto">
          <a:xfrm>
            <a:off x="323850" y="5373688"/>
            <a:ext cx="3816101" cy="1295400"/>
          </a:xfrm>
          <a:prstGeom prst="wedgeRoundRectCallout">
            <a:avLst>
              <a:gd name="adj1" fmla="val -2755"/>
              <a:gd name="adj2" fmla="val -75981"/>
              <a:gd name="adj3" fmla="val 16667"/>
            </a:avLst>
          </a:prstGeom>
          <a:solidFill>
            <a:srgbClr val="FFFF00"/>
          </a:solidFill>
          <a:ln w="28575" algn="ctr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latin typeface="Calibri" pitchFamily="34" charset="0"/>
              </a:rPr>
              <a:t>Verification: 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latin typeface="Calibri" pitchFamily="34" charset="0"/>
              </a:rPr>
              <a:t>Have we </a:t>
            </a:r>
            <a:r>
              <a:rPr lang="en-US" sz="2000" b="1" dirty="0">
                <a:latin typeface="Calibri" pitchFamily="34" charset="0"/>
              </a:rPr>
              <a:t>built the system right</a:t>
            </a:r>
            <a:r>
              <a:rPr lang="en-US" sz="2000" dirty="0">
                <a:latin typeface="Calibri" pitchFamily="34" charset="0"/>
              </a:rPr>
              <a:t>?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latin typeface="Calibri" pitchFamily="34" charset="0"/>
              </a:rPr>
              <a:t>Does the system satisfy its specification?</a:t>
            </a:r>
            <a:endParaRPr lang="nl-NL" sz="2000" dirty="0">
              <a:latin typeface="Calibri" pitchFamily="34" charset="0"/>
            </a:endParaRPr>
          </a:p>
        </p:txBody>
      </p:sp>
      <p:sp>
        <p:nvSpPr>
          <p:cNvPr id="765958" name="AutoShape 6"/>
          <p:cNvSpPr>
            <a:spLocks noChangeArrowheads="1"/>
          </p:cNvSpPr>
          <p:nvPr/>
        </p:nvSpPr>
        <p:spPr bwMode="auto">
          <a:xfrm>
            <a:off x="4355307" y="5373688"/>
            <a:ext cx="4176712" cy="1295400"/>
          </a:xfrm>
          <a:prstGeom prst="wedgeRoundRectCallout">
            <a:avLst>
              <a:gd name="adj1" fmla="val -64977"/>
              <a:gd name="adj2" fmla="val -78676"/>
              <a:gd name="adj3" fmla="val 16667"/>
            </a:avLst>
          </a:prstGeom>
          <a:solidFill>
            <a:srgbClr val="FFFF00"/>
          </a:solidFill>
          <a:ln w="28575" algn="ctr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latin typeface="Calibri" pitchFamily="34" charset="0"/>
              </a:rPr>
              <a:t>Validation: 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latin typeface="Calibri" pitchFamily="34" charset="0"/>
              </a:rPr>
              <a:t>have we </a:t>
            </a:r>
            <a:r>
              <a:rPr lang="en-US" sz="2000" b="1" dirty="0">
                <a:latin typeface="Calibri" pitchFamily="34" charset="0"/>
              </a:rPr>
              <a:t>built the right system</a:t>
            </a:r>
            <a:r>
              <a:rPr lang="en-US" sz="2000" dirty="0">
                <a:latin typeface="Calibri" pitchFamily="34" charset="0"/>
              </a:rPr>
              <a:t>?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latin typeface="Calibri" pitchFamily="34" charset="0"/>
              </a:rPr>
              <a:t>Does the specification satisfy the customer's expectation?</a:t>
            </a:r>
            <a:endParaRPr lang="nl-NL" sz="2000" dirty="0">
              <a:latin typeface="Calibri" pitchFamily="34" charset="0"/>
            </a:endParaRPr>
          </a:p>
        </p:txBody>
      </p:sp>
      <p:pic>
        <p:nvPicPr>
          <p:cNvPr id="22016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455413"/>
            <a:ext cx="4237200" cy="2342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59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59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59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59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59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5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59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59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59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5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5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5955" grpId="0" uiExpand="1" build="p"/>
      <p:bldP spid="765957" grpId="0" animBg="1"/>
      <p:bldP spid="765958" grpId="0" animBg="1"/>
    </p:bldLst>
  </p:timing>
</p:sld>
</file>

<file path=ppt/slides/slide1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6DEE60B4-18D0-44ED-A0F2-292AF80F6F45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149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3414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smtClean="0"/>
              <a:t>Software Engineering</a:t>
            </a:r>
          </a:p>
        </p:txBody>
      </p:sp>
      <p:sp>
        <p:nvSpPr>
          <p:cNvPr id="13414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nl-NL" smtClean="0">
                <a:solidFill>
                  <a:schemeClr val="hlink"/>
                </a:solidFill>
              </a:rPr>
              <a:t>Waterval</a:t>
            </a:r>
            <a:r>
              <a:rPr lang="nl-NL" smtClean="0"/>
              <a:t> methode</a:t>
            </a:r>
          </a:p>
          <a:p>
            <a:pPr lvl="1" eaLnBrk="1" hangingPunct="1"/>
            <a:r>
              <a:rPr lang="nl-NL" smtClean="0"/>
              <a:t>Traditionele methode.</a:t>
            </a:r>
          </a:p>
          <a:p>
            <a:pPr lvl="1" eaLnBrk="1" hangingPunct="1"/>
            <a:r>
              <a:rPr lang="nl-NL" smtClean="0"/>
              <a:t>Geschikt voor projecten met weinig risico.</a:t>
            </a:r>
          </a:p>
          <a:p>
            <a:pPr lvl="1" eaLnBrk="1" hangingPunct="1"/>
            <a:r>
              <a:rPr lang="nl-NL" smtClean="0"/>
              <a:t>Past goed bij gestructureerde aanpak.</a:t>
            </a:r>
          </a:p>
          <a:p>
            <a:pPr eaLnBrk="1" hangingPunct="1"/>
            <a:r>
              <a:rPr lang="nl-NL" smtClean="0">
                <a:solidFill>
                  <a:schemeClr val="hlink"/>
                </a:solidFill>
              </a:rPr>
              <a:t>Spiraal</a:t>
            </a:r>
            <a:r>
              <a:rPr lang="nl-NL" smtClean="0"/>
              <a:t> methode (Evolutionaire methode.)</a:t>
            </a:r>
          </a:p>
          <a:p>
            <a:pPr lvl="1" eaLnBrk="1" hangingPunct="1"/>
            <a:r>
              <a:rPr lang="nl-NL" smtClean="0"/>
              <a:t>Moderne methode.</a:t>
            </a:r>
          </a:p>
          <a:p>
            <a:pPr lvl="1" eaLnBrk="1" hangingPunct="1"/>
            <a:r>
              <a:rPr lang="nl-NL" smtClean="0"/>
              <a:t>Geschikt voor projecten met veel risico (onzekerheid).</a:t>
            </a:r>
          </a:p>
          <a:p>
            <a:pPr lvl="1" eaLnBrk="1" hangingPunct="1"/>
            <a:r>
              <a:rPr lang="nl-NL" smtClean="0"/>
              <a:t>Past goed bij OO aanpak.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hthoek 15"/>
          <p:cNvSpPr/>
          <p:nvPr/>
        </p:nvSpPr>
        <p:spPr bwMode="auto">
          <a:xfrm>
            <a:off x="8388424" y="6453336"/>
            <a:ext cx="504056" cy="28803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tabLst/>
            </a:pPr>
            <a:endParaRPr kumimoji="1" lang="nl-NL" sz="2500" b="0" i="0" u="none" strike="noStrike" cap="none" normalizeH="0" baseline="0" smtClean="0">
              <a:ln>
                <a:noFill/>
              </a:ln>
              <a:solidFill>
                <a:schemeClr val="hlink"/>
              </a:solidFill>
              <a:effectLst/>
              <a:latin typeface="Univers" pitchFamily="34" charset="0"/>
            </a:endParaRPr>
          </a:p>
        </p:txBody>
      </p:sp>
      <p:sp>
        <p:nvSpPr>
          <p:cNvPr id="135171" name="Rectangle 6"/>
          <p:cNvSpPr>
            <a:spLocks noChangeArrowheads="1"/>
          </p:cNvSpPr>
          <p:nvPr/>
        </p:nvSpPr>
        <p:spPr bwMode="auto">
          <a:xfrm>
            <a:off x="6083300" y="5567362"/>
            <a:ext cx="2449512" cy="1196975"/>
          </a:xfrm>
          <a:prstGeom prst="rect">
            <a:avLst/>
          </a:prstGeom>
          <a:solidFill>
            <a:schemeClr val="bg1"/>
          </a:solidFill>
          <a:ln w="28575" algn="ctr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latin typeface="Calibri" pitchFamily="34" charset="0"/>
            </a:endParaRPr>
          </a:p>
        </p:txBody>
      </p:sp>
      <p:pic>
        <p:nvPicPr>
          <p:cNvPr id="13517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125538"/>
            <a:ext cx="7559675" cy="5481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5170" name="Tijdelijke aanduiding voor dianumm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8CE526EB-94D6-4215-8FCF-9D4C944520A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150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3517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smtClean="0"/>
              <a:t>Waterval = sequentieel</a:t>
            </a:r>
          </a:p>
        </p:txBody>
      </p:sp>
      <p:sp>
        <p:nvSpPr>
          <p:cNvPr id="135174" name="Text Box 7"/>
          <p:cNvSpPr txBox="1">
            <a:spLocks noChangeArrowheads="1"/>
          </p:cNvSpPr>
          <p:nvPr/>
        </p:nvSpPr>
        <p:spPr bwMode="auto">
          <a:xfrm>
            <a:off x="1547813" y="3716338"/>
            <a:ext cx="808748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latin typeface="Calibri" pitchFamily="34" charset="0"/>
              </a:rPr>
              <a:t>Analyse</a:t>
            </a:r>
          </a:p>
        </p:txBody>
      </p:sp>
      <p:sp>
        <p:nvSpPr>
          <p:cNvPr id="135175" name="Text Box 8"/>
          <p:cNvSpPr txBox="1">
            <a:spLocks noChangeArrowheads="1"/>
          </p:cNvSpPr>
          <p:nvPr/>
        </p:nvSpPr>
        <p:spPr bwMode="auto">
          <a:xfrm>
            <a:off x="2700338" y="4508500"/>
            <a:ext cx="70051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latin typeface="Calibri" pitchFamily="34" charset="0"/>
              </a:rPr>
              <a:t>Design</a:t>
            </a:r>
          </a:p>
        </p:txBody>
      </p:sp>
      <p:sp>
        <p:nvSpPr>
          <p:cNvPr id="135176" name="Text Box 9"/>
          <p:cNvSpPr txBox="1">
            <a:spLocks noChangeArrowheads="1"/>
          </p:cNvSpPr>
          <p:nvPr/>
        </p:nvSpPr>
        <p:spPr bwMode="auto">
          <a:xfrm>
            <a:off x="3492500" y="5300663"/>
            <a:ext cx="1143775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err="1">
                <a:latin typeface="Calibri" pitchFamily="34" charset="0"/>
              </a:rPr>
              <a:t>Implement</a:t>
            </a:r>
            <a:endParaRPr lang="nl-NL" sz="2000" dirty="0">
              <a:latin typeface="Calibri" pitchFamily="34" charset="0"/>
            </a:endParaRPr>
          </a:p>
        </p:txBody>
      </p:sp>
      <p:sp>
        <p:nvSpPr>
          <p:cNvPr id="135177" name="Text Box 10"/>
          <p:cNvSpPr txBox="1">
            <a:spLocks noChangeArrowheads="1"/>
          </p:cNvSpPr>
          <p:nvPr/>
        </p:nvSpPr>
        <p:spPr bwMode="auto">
          <a:xfrm>
            <a:off x="5148263" y="6021388"/>
            <a:ext cx="415178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latin typeface="Calibri" pitchFamily="34" charset="0"/>
              </a:rPr>
              <a:t>Test</a:t>
            </a:r>
          </a:p>
        </p:txBody>
      </p:sp>
      <p:sp>
        <p:nvSpPr>
          <p:cNvPr id="135178" name="Line 14"/>
          <p:cNvSpPr>
            <a:spLocks noChangeShapeType="1"/>
          </p:cNvSpPr>
          <p:nvPr/>
        </p:nvSpPr>
        <p:spPr bwMode="auto">
          <a:xfrm flipV="1">
            <a:off x="2484438" y="3429000"/>
            <a:ext cx="287337" cy="287338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nl-NL" dirty="0">
              <a:latin typeface="Calibri" pitchFamily="34" charset="0"/>
            </a:endParaRPr>
          </a:p>
        </p:txBody>
      </p:sp>
      <p:sp>
        <p:nvSpPr>
          <p:cNvPr id="135179" name="Line 15"/>
          <p:cNvSpPr>
            <a:spLocks noChangeShapeType="1"/>
          </p:cNvSpPr>
          <p:nvPr/>
        </p:nvSpPr>
        <p:spPr bwMode="auto">
          <a:xfrm flipV="1">
            <a:off x="3635375" y="4292600"/>
            <a:ext cx="287338" cy="288925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nl-NL" dirty="0">
              <a:latin typeface="Calibri" pitchFamily="34" charset="0"/>
            </a:endParaRPr>
          </a:p>
        </p:txBody>
      </p:sp>
      <p:sp>
        <p:nvSpPr>
          <p:cNvPr id="135180" name="Line 17"/>
          <p:cNvSpPr>
            <a:spLocks noChangeShapeType="1"/>
          </p:cNvSpPr>
          <p:nvPr/>
        </p:nvSpPr>
        <p:spPr bwMode="auto">
          <a:xfrm flipV="1">
            <a:off x="5795963" y="5876925"/>
            <a:ext cx="287337" cy="288925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nl-NL" dirty="0">
              <a:latin typeface="Calibri" pitchFamily="34" charset="0"/>
            </a:endParaRPr>
          </a:p>
        </p:txBody>
      </p:sp>
      <p:sp>
        <p:nvSpPr>
          <p:cNvPr id="135181" name="Line 18"/>
          <p:cNvSpPr>
            <a:spLocks noChangeShapeType="1"/>
          </p:cNvSpPr>
          <p:nvPr/>
        </p:nvSpPr>
        <p:spPr bwMode="auto">
          <a:xfrm>
            <a:off x="3708400" y="4652963"/>
            <a:ext cx="647700" cy="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nl-NL" dirty="0">
              <a:latin typeface="Calibri" pitchFamily="34" charset="0"/>
            </a:endParaRPr>
          </a:p>
        </p:txBody>
      </p:sp>
      <p:sp>
        <p:nvSpPr>
          <p:cNvPr id="135182" name="Line 19"/>
          <p:cNvSpPr>
            <a:spLocks noChangeShapeType="1"/>
          </p:cNvSpPr>
          <p:nvPr/>
        </p:nvSpPr>
        <p:spPr bwMode="auto">
          <a:xfrm>
            <a:off x="4932363" y="5445125"/>
            <a:ext cx="647700" cy="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nl-NL" dirty="0">
              <a:latin typeface="Calibri" pitchFamily="34" charset="0"/>
            </a:endParaRPr>
          </a:p>
        </p:txBody>
      </p:sp>
      <p:sp>
        <p:nvSpPr>
          <p:cNvPr id="135183" name="Line 20"/>
          <p:cNvSpPr>
            <a:spLocks noChangeShapeType="1"/>
          </p:cNvSpPr>
          <p:nvPr/>
        </p:nvSpPr>
        <p:spPr bwMode="auto">
          <a:xfrm>
            <a:off x="6011863" y="6165850"/>
            <a:ext cx="647700" cy="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nl-NL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hthoek 7"/>
          <p:cNvSpPr/>
          <p:nvPr/>
        </p:nvSpPr>
        <p:spPr bwMode="auto">
          <a:xfrm>
            <a:off x="8388424" y="6453336"/>
            <a:ext cx="504056" cy="28803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tabLst/>
            </a:pPr>
            <a:endParaRPr kumimoji="1" lang="nl-NL" sz="2500" b="0" i="0" u="none" strike="noStrike" cap="none" normalizeH="0" baseline="0" smtClean="0">
              <a:ln>
                <a:noFill/>
              </a:ln>
              <a:solidFill>
                <a:schemeClr val="hlink"/>
              </a:solidFill>
              <a:effectLst/>
              <a:latin typeface="Univers" pitchFamily="34" charset="0"/>
            </a:endParaRPr>
          </a:p>
        </p:txBody>
      </p:sp>
      <p:sp>
        <p:nvSpPr>
          <p:cNvPr id="136194" name="Tijdelijke aanduiding voor dianumm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7F63346B-658D-40EC-980A-09D91DC9863F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151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36195" name="Rectangle 7"/>
          <p:cNvSpPr>
            <a:spLocks noChangeArrowheads="1"/>
          </p:cNvSpPr>
          <p:nvPr/>
        </p:nvSpPr>
        <p:spPr bwMode="auto">
          <a:xfrm>
            <a:off x="6084168" y="5585134"/>
            <a:ext cx="2449512" cy="1196975"/>
          </a:xfrm>
          <a:prstGeom prst="rect">
            <a:avLst/>
          </a:prstGeom>
          <a:solidFill>
            <a:schemeClr val="bg1"/>
          </a:solidFill>
          <a:ln w="28575" algn="ctr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latin typeface="Calibri" pitchFamily="34" charset="0"/>
            </a:endParaRPr>
          </a:p>
        </p:txBody>
      </p:sp>
      <p:sp>
        <p:nvSpPr>
          <p:cNvPr id="13619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err="1" smtClean="0"/>
              <a:t>Tijdsdruk</a:t>
            </a:r>
            <a:r>
              <a:rPr lang="en-US" dirty="0" smtClean="0"/>
              <a:t>...</a:t>
            </a:r>
            <a:endParaRPr lang="nl-NL" dirty="0" smtClean="0"/>
          </a:p>
        </p:txBody>
      </p:sp>
      <p:pic>
        <p:nvPicPr>
          <p:cNvPr id="136197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268413"/>
            <a:ext cx="7489825" cy="541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36198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2349500"/>
            <a:ext cx="2735262" cy="2052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71080" name="Text Box 8"/>
          <p:cNvSpPr txBox="1">
            <a:spLocks noChangeArrowheads="1"/>
          </p:cNvSpPr>
          <p:nvPr/>
        </p:nvSpPr>
        <p:spPr bwMode="auto">
          <a:xfrm>
            <a:off x="5292725" y="2060575"/>
            <a:ext cx="2663825" cy="92333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latin typeface="Calibri" pitchFamily="34" charset="0"/>
              </a:rPr>
              <a:t>Versnellen door in elkaar schuiven van waterval model geeft </a:t>
            </a:r>
            <a:r>
              <a:rPr lang="nl-NL" sz="2000" dirty="0">
                <a:solidFill>
                  <a:schemeClr val="tx2"/>
                </a:solidFill>
                <a:latin typeface="Calibri" pitchFamily="34" charset="0"/>
              </a:rPr>
              <a:t>problemen</a:t>
            </a:r>
            <a:r>
              <a:rPr lang="nl-NL" sz="2000" dirty="0">
                <a:latin typeface="Calibri" pitchFamily="34" charset="0"/>
              </a:rPr>
              <a:t>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1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1080" grpId="0" animBg="1"/>
    </p:bldLst>
  </p:timing>
</p:sld>
</file>

<file path=ppt/slides/slide1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Tijdelijke aanduiding voor dianumm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35A5D49D-B731-4273-BB41-A8AF2DA8B05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152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37219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smtClean="0"/>
              <a:t>Spiraal = cyclisch</a:t>
            </a:r>
          </a:p>
        </p:txBody>
      </p:sp>
      <p:pic>
        <p:nvPicPr>
          <p:cNvPr id="137220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1412875"/>
            <a:ext cx="4524375" cy="4686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7221" name="Text Box 6"/>
          <p:cNvSpPr txBox="1">
            <a:spLocks noChangeArrowheads="1"/>
          </p:cNvSpPr>
          <p:nvPr/>
        </p:nvSpPr>
        <p:spPr bwMode="auto">
          <a:xfrm>
            <a:off x="7524750" y="1773238"/>
            <a:ext cx="808748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latin typeface="Calibri" pitchFamily="34" charset="0"/>
              </a:rPr>
              <a:t>Analyse</a:t>
            </a:r>
          </a:p>
        </p:txBody>
      </p:sp>
      <p:sp>
        <p:nvSpPr>
          <p:cNvPr id="137222" name="Line 7"/>
          <p:cNvSpPr>
            <a:spLocks noChangeShapeType="1"/>
          </p:cNvSpPr>
          <p:nvPr/>
        </p:nvSpPr>
        <p:spPr bwMode="auto">
          <a:xfrm flipH="1">
            <a:off x="7164388" y="2133600"/>
            <a:ext cx="431800" cy="287338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nl-NL" dirty="0">
              <a:latin typeface="Calibri" pitchFamily="34" charset="0"/>
            </a:endParaRPr>
          </a:p>
        </p:txBody>
      </p:sp>
      <p:sp>
        <p:nvSpPr>
          <p:cNvPr id="137223" name="Text Box 8"/>
          <p:cNvSpPr txBox="1">
            <a:spLocks noChangeArrowheads="1"/>
          </p:cNvSpPr>
          <p:nvPr/>
        </p:nvSpPr>
        <p:spPr bwMode="auto">
          <a:xfrm>
            <a:off x="7740650" y="5516563"/>
            <a:ext cx="70051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latin typeface="Calibri" pitchFamily="34" charset="0"/>
              </a:rPr>
              <a:t>Design</a:t>
            </a:r>
          </a:p>
        </p:txBody>
      </p:sp>
      <p:sp>
        <p:nvSpPr>
          <p:cNvPr id="137224" name="Line 9"/>
          <p:cNvSpPr>
            <a:spLocks noChangeShapeType="1"/>
          </p:cNvSpPr>
          <p:nvPr/>
        </p:nvSpPr>
        <p:spPr bwMode="auto">
          <a:xfrm flipH="1" flipV="1">
            <a:off x="7235825" y="5157788"/>
            <a:ext cx="504825" cy="288925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nl-NL" dirty="0">
              <a:latin typeface="Calibri" pitchFamily="34" charset="0"/>
            </a:endParaRPr>
          </a:p>
        </p:txBody>
      </p:sp>
      <p:sp>
        <p:nvSpPr>
          <p:cNvPr id="137225" name="Text Box 10"/>
          <p:cNvSpPr txBox="1">
            <a:spLocks noChangeArrowheads="1"/>
          </p:cNvSpPr>
          <p:nvPr/>
        </p:nvSpPr>
        <p:spPr bwMode="auto">
          <a:xfrm>
            <a:off x="395288" y="5516563"/>
            <a:ext cx="1143775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err="1">
                <a:latin typeface="Calibri" pitchFamily="34" charset="0"/>
              </a:rPr>
              <a:t>Implement</a:t>
            </a:r>
            <a:endParaRPr lang="nl-NL" sz="2000" dirty="0">
              <a:latin typeface="Calibri" pitchFamily="34" charset="0"/>
            </a:endParaRPr>
          </a:p>
        </p:txBody>
      </p:sp>
      <p:sp>
        <p:nvSpPr>
          <p:cNvPr id="137226" name="Line 11"/>
          <p:cNvSpPr>
            <a:spLocks noChangeShapeType="1"/>
          </p:cNvSpPr>
          <p:nvPr/>
        </p:nvSpPr>
        <p:spPr bwMode="auto">
          <a:xfrm flipV="1">
            <a:off x="1547813" y="5157788"/>
            <a:ext cx="576262" cy="287337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nl-NL" dirty="0">
              <a:latin typeface="Calibri" pitchFamily="34" charset="0"/>
            </a:endParaRPr>
          </a:p>
        </p:txBody>
      </p:sp>
      <p:sp>
        <p:nvSpPr>
          <p:cNvPr id="137227" name="Text Box 12"/>
          <p:cNvSpPr txBox="1">
            <a:spLocks noChangeArrowheads="1"/>
          </p:cNvSpPr>
          <p:nvPr/>
        </p:nvSpPr>
        <p:spPr bwMode="auto">
          <a:xfrm>
            <a:off x="684213" y="1844675"/>
            <a:ext cx="415178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latin typeface="Calibri" pitchFamily="34" charset="0"/>
              </a:rPr>
              <a:t>Test</a:t>
            </a:r>
          </a:p>
        </p:txBody>
      </p:sp>
      <p:sp>
        <p:nvSpPr>
          <p:cNvPr id="137228" name="Line 13"/>
          <p:cNvSpPr>
            <a:spLocks noChangeShapeType="1"/>
          </p:cNvSpPr>
          <p:nvPr/>
        </p:nvSpPr>
        <p:spPr bwMode="auto">
          <a:xfrm>
            <a:off x="1403350" y="2060575"/>
            <a:ext cx="504825" cy="287338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nl-NL" dirty="0">
              <a:latin typeface="Calibri" pitchFamily="34" charset="0"/>
            </a:endParaRPr>
          </a:p>
        </p:txBody>
      </p:sp>
      <p:sp>
        <p:nvSpPr>
          <p:cNvPr id="769038" name="Text Box 14"/>
          <p:cNvSpPr txBox="1">
            <a:spLocks noChangeArrowheads="1"/>
          </p:cNvSpPr>
          <p:nvPr/>
        </p:nvSpPr>
        <p:spPr bwMode="auto">
          <a:xfrm>
            <a:off x="6948488" y="3284538"/>
            <a:ext cx="2087562" cy="91440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latin typeface="Calibri" pitchFamily="34" charset="0"/>
              </a:rPr>
              <a:t>Typische duur van één cyclus:</a:t>
            </a:r>
            <a:br>
              <a:rPr lang="nl-NL" sz="2000" dirty="0">
                <a:latin typeface="Calibri" pitchFamily="34" charset="0"/>
              </a:rPr>
            </a:br>
            <a:r>
              <a:rPr lang="nl-NL" sz="2000" dirty="0">
                <a:latin typeface="Calibri" pitchFamily="34" charset="0"/>
              </a:rPr>
              <a:t>3 weken!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9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9038" grpId="0" animBg="1"/>
    </p:bldLst>
  </p:timing>
</p:sld>
</file>

<file path=ppt/slides/slide1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Tijdelijke aanduiding voor dianumm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FAEBA8FE-37D1-44BF-98BB-9FCB64BBAFAC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153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3824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smtClean="0"/>
              <a:t>Modelleren</a:t>
            </a:r>
          </a:p>
        </p:txBody>
      </p:sp>
      <p:graphicFrame>
        <p:nvGraphicFramePr>
          <p:cNvPr id="138244" name="Object 4"/>
          <p:cNvGraphicFramePr>
            <a:graphicFrameLocks noGrp="1" noChangeAspect="1"/>
          </p:cNvGraphicFramePr>
          <p:nvPr>
            <p:ph sz="half" idx="1"/>
          </p:nvPr>
        </p:nvGraphicFramePr>
        <p:xfrm>
          <a:off x="395288" y="1196975"/>
          <a:ext cx="5545137" cy="2725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8452" name="Tekening" r:id="rId3" imgW="6810375" imgH="3352800" progId="WPDraw30.Drawing">
                  <p:embed/>
                </p:oleObj>
              </mc:Choice>
              <mc:Fallback>
                <p:oleObj name="Tekening" r:id="rId3" imgW="6810375" imgH="3352800" progId="WPDraw30.Drawing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288" y="1196975"/>
                        <a:ext cx="5545137" cy="2725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8575" cap="flat" cmpd="sng" algn="ctr">
                            <a:solidFill>
                              <a:schemeClr val="tx1"/>
                            </a:solidFill>
                            <a:prstDash val="solid"/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8245" name="Object 6"/>
          <p:cNvGraphicFramePr>
            <a:graphicFrameLocks noGrp="1" noChangeAspect="1"/>
          </p:cNvGraphicFramePr>
          <p:nvPr>
            <p:ph sz="half" idx="2"/>
          </p:nvPr>
        </p:nvGraphicFramePr>
        <p:xfrm>
          <a:off x="5148263" y="3598863"/>
          <a:ext cx="3467100" cy="2892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8453" name="Tekening" r:id="rId5" imgW="2828925" imgH="2362200" progId="WPDraw30.Drawing">
                  <p:embed/>
                </p:oleObj>
              </mc:Choice>
              <mc:Fallback>
                <p:oleObj name="Tekening" r:id="rId5" imgW="2828925" imgH="2362200" progId="WPDraw30.Drawing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48263" y="3598863"/>
                        <a:ext cx="3467100" cy="2892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8575" cap="flat" cmpd="sng" algn="ctr">
                            <a:solidFill>
                              <a:schemeClr val="tx1"/>
                            </a:solidFill>
                            <a:prstDash val="solid"/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8246" name="Text Box 8"/>
          <p:cNvSpPr txBox="1">
            <a:spLocks noChangeArrowheads="1"/>
          </p:cNvSpPr>
          <p:nvPr/>
        </p:nvSpPr>
        <p:spPr bwMode="auto">
          <a:xfrm>
            <a:off x="395288" y="4044950"/>
            <a:ext cx="142667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latin typeface="Calibri" pitchFamily="34" charset="0"/>
              </a:rPr>
              <a:t>Werkelijkheid</a:t>
            </a:r>
          </a:p>
        </p:txBody>
      </p:sp>
      <p:sp>
        <p:nvSpPr>
          <p:cNvPr id="138247" name="Text Box 9"/>
          <p:cNvSpPr txBox="1">
            <a:spLocks noChangeArrowheads="1"/>
          </p:cNvSpPr>
          <p:nvPr/>
        </p:nvSpPr>
        <p:spPr bwMode="auto">
          <a:xfrm>
            <a:off x="8027988" y="5445125"/>
            <a:ext cx="662041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latin typeface="Calibri" pitchFamily="34" charset="0"/>
              </a:rPr>
              <a:t>model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B4B68CCE-2BC2-49D5-99E5-6713201ACF0D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154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3926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smtClean="0"/>
              <a:t>Wat modelleren we?</a:t>
            </a:r>
          </a:p>
        </p:txBody>
      </p:sp>
      <p:sp>
        <p:nvSpPr>
          <p:cNvPr id="13926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nl-NL" smtClean="0"/>
              <a:t>Analyse</a:t>
            </a:r>
          </a:p>
          <a:p>
            <a:pPr lvl="1" eaLnBrk="1" hangingPunct="1"/>
            <a:r>
              <a:rPr lang="nl-NL" smtClean="0"/>
              <a:t>Maak een model van de te automatiseren </a:t>
            </a:r>
            <a:r>
              <a:rPr lang="nl-NL" smtClean="0">
                <a:solidFill>
                  <a:schemeClr val="hlink"/>
                </a:solidFill>
              </a:rPr>
              <a:t>werkelijkheid</a:t>
            </a:r>
            <a:r>
              <a:rPr lang="nl-NL" smtClean="0"/>
              <a:t> of van het op te lossen </a:t>
            </a:r>
            <a:r>
              <a:rPr lang="nl-NL" smtClean="0">
                <a:solidFill>
                  <a:schemeClr val="hlink"/>
                </a:solidFill>
              </a:rPr>
              <a:t>probleem</a:t>
            </a:r>
            <a:r>
              <a:rPr lang="nl-NL" smtClean="0"/>
              <a:t>.</a:t>
            </a:r>
          </a:p>
          <a:p>
            <a:pPr lvl="2" eaLnBrk="1" hangingPunct="1"/>
            <a:r>
              <a:rPr lang="nl-NL" smtClean="0"/>
              <a:t>Domeinkennis </a:t>
            </a:r>
            <a:r>
              <a:rPr lang="nl-NL" smtClean="0">
                <a:sym typeface="Wingdings" pitchFamily="2" charset="2"/>
              </a:rPr>
              <a:t></a:t>
            </a:r>
            <a:r>
              <a:rPr lang="nl-NL" smtClean="0"/>
              <a:t> structuur.</a:t>
            </a:r>
          </a:p>
          <a:p>
            <a:pPr lvl="2" eaLnBrk="1" hangingPunct="1"/>
            <a:r>
              <a:rPr lang="nl-NL" smtClean="0"/>
              <a:t>Functionele eisen </a:t>
            </a:r>
            <a:r>
              <a:rPr lang="nl-NL" smtClean="0">
                <a:sym typeface="Wingdings" pitchFamily="2" charset="2"/>
              </a:rPr>
              <a:t></a:t>
            </a:r>
            <a:r>
              <a:rPr lang="nl-NL" smtClean="0"/>
              <a:t> gedrag.</a:t>
            </a:r>
          </a:p>
          <a:p>
            <a:pPr eaLnBrk="1" hangingPunct="1"/>
            <a:r>
              <a:rPr lang="nl-NL" smtClean="0"/>
              <a:t>Ontwerp</a:t>
            </a:r>
          </a:p>
          <a:p>
            <a:pPr lvl="1" eaLnBrk="1" hangingPunct="1"/>
            <a:r>
              <a:rPr lang="nl-NL" smtClean="0"/>
              <a:t>Maak een model van de </a:t>
            </a:r>
            <a:r>
              <a:rPr lang="nl-NL" smtClean="0">
                <a:solidFill>
                  <a:schemeClr val="hlink"/>
                </a:solidFill>
              </a:rPr>
              <a:t>oplossing</a:t>
            </a:r>
            <a:r>
              <a:rPr lang="nl-NL" smtClean="0"/>
              <a:t>.</a:t>
            </a:r>
          </a:p>
          <a:p>
            <a:pPr eaLnBrk="1" hangingPunct="1"/>
            <a:r>
              <a:rPr lang="nl-NL" smtClean="0"/>
              <a:t>Implementatie</a:t>
            </a:r>
          </a:p>
          <a:p>
            <a:pPr lvl="1" eaLnBrk="1" hangingPunct="1"/>
            <a:r>
              <a:rPr lang="nl-NL" smtClean="0"/>
              <a:t>Maak een model van het </a:t>
            </a:r>
            <a:r>
              <a:rPr lang="nl-NL" smtClean="0">
                <a:solidFill>
                  <a:schemeClr val="hlink"/>
                </a:solidFill>
              </a:rPr>
              <a:t>programma</a:t>
            </a:r>
            <a:r>
              <a:rPr lang="nl-NL" smtClean="0"/>
              <a:t>.</a:t>
            </a:r>
          </a:p>
        </p:txBody>
      </p:sp>
      <p:sp>
        <p:nvSpPr>
          <p:cNvPr id="139269" name="Text Box 4"/>
          <p:cNvSpPr txBox="1">
            <a:spLocks noChangeArrowheads="1"/>
          </p:cNvSpPr>
          <p:nvPr/>
        </p:nvSpPr>
        <p:spPr bwMode="auto">
          <a:xfrm>
            <a:off x="2771775" y="5516563"/>
            <a:ext cx="3671888" cy="91440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latin typeface="Calibri" pitchFamily="34" charset="0"/>
              </a:rPr>
              <a:t>Bij OOA+OOD+OOP werken we steeds aan </a:t>
            </a:r>
            <a:r>
              <a:rPr lang="nl-NL" sz="2000" b="1" dirty="0">
                <a:latin typeface="Calibri" pitchFamily="34" charset="0"/>
              </a:rPr>
              <a:t>hetzelfde</a:t>
            </a:r>
            <a:r>
              <a:rPr lang="nl-NL" sz="2000" dirty="0">
                <a:latin typeface="Calibri" pitchFamily="34" charset="0"/>
              </a:rPr>
              <a:t> model  (</a:t>
            </a:r>
            <a:r>
              <a:rPr lang="nl-NL" sz="2000" dirty="0" err="1">
                <a:latin typeface="Calibri" pitchFamily="34" charset="0"/>
              </a:rPr>
              <a:t>seamless</a:t>
            </a:r>
            <a:r>
              <a:rPr lang="nl-NL" sz="2000" dirty="0">
                <a:latin typeface="Calibri" pitchFamily="34" charset="0"/>
              </a:rPr>
              <a:t> </a:t>
            </a:r>
            <a:r>
              <a:rPr lang="nl-NL" sz="2000" dirty="0" err="1">
                <a:latin typeface="Calibri" pitchFamily="34" charset="0"/>
              </a:rPr>
              <a:t>development</a:t>
            </a:r>
            <a:r>
              <a:rPr lang="nl-NL" sz="2000" dirty="0">
                <a:latin typeface="Calibri" pitchFamily="34" charset="0"/>
              </a:rPr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47727B5C-605B-4E86-8F56-B66223E32435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155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4029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Unified Modeling Language</a:t>
            </a:r>
            <a:endParaRPr lang="nl-NL" smtClean="0"/>
          </a:p>
        </p:txBody>
      </p:sp>
      <p:sp>
        <p:nvSpPr>
          <p:cNvPr id="14029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nl-NL" dirty="0" smtClean="0"/>
              <a:t>UML inleiding.</a:t>
            </a:r>
          </a:p>
          <a:p>
            <a:pPr lvl="1" eaLnBrk="1" hangingPunct="1">
              <a:lnSpc>
                <a:spcPct val="90000"/>
              </a:lnSpc>
            </a:pPr>
            <a:r>
              <a:rPr lang="nl-NL" dirty="0" smtClean="0"/>
              <a:t>Hoofdstuk 1 en 2.</a:t>
            </a:r>
          </a:p>
          <a:p>
            <a:pPr eaLnBrk="1" hangingPunct="1">
              <a:lnSpc>
                <a:spcPct val="90000"/>
              </a:lnSpc>
            </a:pPr>
            <a:r>
              <a:rPr lang="nl-NL" dirty="0" smtClean="0"/>
              <a:t>UML </a:t>
            </a:r>
            <a:r>
              <a:rPr lang="nl-NL" dirty="0" smtClean="0">
                <a:solidFill>
                  <a:schemeClr val="hlink"/>
                </a:solidFill>
              </a:rPr>
              <a:t>Klasse- en objectdiagram</a:t>
            </a:r>
            <a:r>
              <a:rPr lang="nl-NL" dirty="0" smtClean="0"/>
              <a:t> (1).</a:t>
            </a:r>
          </a:p>
          <a:p>
            <a:pPr lvl="1" eaLnBrk="1" hangingPunct="1">
              <a:lnSpc>
                <a:spcPct val="90000"/>
              </a:lnSpc>
            </a:pPr>
            <a:r>
              <a:rPr lang="nl-NL" dirty="0" smtClean="0"/>
              <a:t>Paragraaf 4.1 t/m 4.3, 4.4.2, 4.4.8, 4.4.9 en 4.4.17.</a:t>
            </a:r>
          </a:p>
          <a:p>
            <a:pPr eaLnBrk="1" hangingPunct="1">
              <a:lnSpc>
                <a:spcPct val="90000"/>
              </a:lnSpc>
            </a:pPr>
            <a:r>
              <a:rPr lang="nl-NL" dirty="0" smtClean="0"/>
              <a:t>UML </a:t>
            </a:r>
            <a:r>
              <a:rPr lang="nl-NL" dirty="0" err="1" smtClean="0">
                <a:solidFill>
                  <a:schemeClr val="hlink"/>
                </a:solidFill>
              </a:rPr>
              <a:t>Use</a:t>
            </a:r>
            <a:r>
              <a:rPr lang="nl-NL" dirty="0" smtClean="0">
                <a:solidFill>
                  <a:schemeClr val="hlink"/>
                </a:solidFill>
              </a:rPr>
              <a:t>-case-diagram</a:t>
            </a:r>
            <a:r>
              <a:rPr lang="nl-NL" dirty="0" smtClean="0"/>
              <a:t>.</a:t>
            </a:r>
          </a:p>
          <a:p>
            <a:pPr lvl="1" eaLnBrk="1" hangingPunct="1">
              <a:lnSpc>
                <a:spcPct val="90000"/>
              </a:lnSpc>
            </a:pPr>
            <a:r>
              <a:rPr lang="nl-NL" dirty="0" smtClean="0"/>
              <a:t>Paragraaf 8.1 t/m 8.6.</a:t>
            </a:r>
          </a:p>
          <a:p>
            <a:pPr eaLnBrk="1" hangingPunct="1">
              <a:lnSpc>
                <a:spcPct val="90000"/>
              </a:lnSpc>
            </a:pPr>
            <a:r>
              <a:rPr lang="nl-NL" dirty="0" smtClean="0"/>
              <a:t>UML </a:t>
            </a:r>
            <a:r>
              <a:rPr lang="nl-NL" dirty="0" smtClean="0">
                <a:solidFill>
                  <a:schemeClr val="hlink"/>
                </a:solidFill>
              </a:rPr>
              <a:t>Sequentie- en communicatiediagram</a:t>
            </a:r>
            <a:r>
              <a:rPr lang="nl-NL" dirty="0" smtClean="0"/>
              <a:t>.</a:t>
            </a:r>
          </a:p>
          <a:p>
            <a:pPr lvl="1" eaLnBrk="1" hangingPunct="1">
              <a:lnSpc>
                <a:spcPct val="90000"/>
              </a:lnSpc>
            </a:pPr>
            <a:r>
              <a:rPr lang="nl-NL" dirty="0" smtClean="0"/>
              <a:t>Paragraaf 10.1 t/m 10.4. </a:t>
            </a:r>
          </a:p>
          <a:p>
            <a:pPr eaLnBrk="1" hangingPunct="1">
              <a:lnSpc>
                <a:spcPct val="90000"/>
              </a:lnSpc>
            </a:pPr>
            <a:r>
              <a:rPr lang="nl-NL" dirty="0" smtClean="0"/>
              <a:t>UML </a:t>
            </a:r>
            <a:r>
              <a:rPr lang="nl-NL" dirty="0" smtClean="0">
                <a:solidFill>
                  <a:schemeClr val="hlink"/>
                </a:solidFill>
              </a:rPr>
              <a:t>Toestands- en </a:t>
            </a:r>
            <a:r>
              <a:rPr lang="nl-NL" dirty="0" err="1" smtClean="0">
                <a:solidFill>
                  <a:schemeClr val="hlink"/>
                </a:solidFill>
              </a:rPr>
              <a:t>Activiteitsdiagram</a:t>
            </a:r>
            <a:r>
              <a:rPr lang="nl-NL" dirty="0" smtClean="0"/>
              <a:t>.</a:t>
            </a:r>
          </a:p>
          <a:p>
            <a:pPr lvl="1" eaLnBrk="1" hangingPunct="1">
              <a:lnSpc>
                <a:spcPct val="90000"/>
              </a:lnSpc>
            </a:pPr>
            <a:r>
              <a:rPr lang="nl-NL" dirty="0" smtClean="0"/>
              <a:t>Paragraaf 12.1 t/m 12.3 en H15.1 t/m 15.3.</a:t>
            </a:r>
          </a:p>
          <a:p>
            <a:pPr eaLnBrk="1" hangingPunct="1">
              <a:lnSpc>
                <a:spcPct val="90000"/>
              </a:lnSpc>
            </a:pPr>
            <a:r>
              <a:rPr lang="nl-NL" dirty="0" smtClean="0"/>
              <a:t>UML </a:t>
            </a:r>
            <a:r>
              <a:rPr lang="nl-NL" dirty="0" err="1" smtClean="0">
                <a:solidFill>
                  <a:schemeClr val="hlink"/>
                </a:solidFill>
              </a:rPr>
              <a:t>Klassediagram</a:t>
            </a:r>
            <a:r>
              <a:rPr lang="nl-NL" dirty="0" smtClean="0"/>
              <a:t> (2)</a:t>
            </a:r>
          </a:p>
          <a:p>
            <a:pPr lvl="1" eaLnBrk="1" hangingPunct="1">
              <a:lnSpc>
                <a:spcPct val="90000"/>
              </a:lnSpc>
            </a:pPr>
            <a:r>
              <a:rPr lang="nl-NL" dirty="0" smtClean="0"/>
              <a:t>Paragraaf 4.4.4, 4.4.10 en 4.4.12.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E90439A8-D322-4175-8D2C-410D20166507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156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41315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Visual Paradigm for UML</a:t>
            </a:r>
            <a:endParaRPr lang="nl-NL" dirty="0" smtClean="0"/>
          </a:p>
        </p:txBody>
      </p:sp>
      <p:sp>
        <p:nvSpPr>
          <p:cNvPr id="141316" name="Rectangle 10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nl-NL" dirty="0" smtClean="0"/>
              <a:t>Tekenen van UML diagrammen.</a:t>
            </a:r>
          </a:p>
          <a:p>
            <a:pPr eaLnBrk="1" hangingPunct="1"/>
            <a:r>
              <a:rPr lang="nl-NL" dirty="0" smtClean="0"/>
              <a:t>Omzetten UML naar C++ (of Java, C#, Python </a:t>
            </a:r>
            <a:r>
              <a:rPr lang="nl-NL" dirty="0" err="1" smtClean="0"/>
              <a:t>enz</a:t>
            </a:r>
            <a:r>
              <a:rPr lang="nl-NL" dirty="0" smtClean="0"/>
              <a:t>).</a:t>
            </a:r>
          </a:p>
          <a:p>
            <a:pPr eaLnBrk="1" hangingPunct="1"/>
            <a:r>
              <a:rPr lang="nl-NL" dirty="0" smtClean="0"/>
              <a:t>Omzetten C++ (of Java, C#, Python) naar UML.</a:t>
            </a:r>
          </a:p>
          <a:p>
            <a:pPr eaLnBrk="1" hangingPunct="1"/>
            <a:r>
              <a:rPr lang="nl-NL" dirty="0" smtClean="0"/>
              <a:t>Beschikbaar in lokaal D1.052 (en ook thuis).</a:t>
            </a:r>
          </a:p>
        </p:txBody>
      </p:sp>
      <p:pic>
        <p:nvPicPr>
          <p:cNvPr id="22733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5" y="3447628"/>
            <a:ext cx="4810125" cy="293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Visual Paradigm for UML SE</a:t>
            </a:r>
            <a:endParaRPr lang="nl-NL" dirty="0"/>
          </a:p>
        </p:txBody>
      </p:sp>
      <p:pic>
        <p:nvPicPr>
          <p:cNvPr id="22835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77255"/>
            <a:ext cx="9090505" cy="52348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2338" name="Tijdelijke aanduiding voor dianummer 2"/>
          <p:cNvSpPr>
            <a:spLocks noGrp="1"/>
          </p:cNvSpPr>
          <p:nvPr>
            <p:ph type="sldNum" sz="quarter" idx="10"/>
          </p:nvPr>
        </p:nvSpPr>
        <p:spPr>
          <a:xfrm>
            <a:off x="6876256" y="6453336"/>
            <a:ext cx="2133600" cy="476250"/>
          </a:xfrm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3F49E942-CE95-400F-8735-9664250AA274}" type="slidenum">
              <a:rPr kumimoji="0" lang="en-US" sz="1400">
                <a:solidFill>
                  <a:schemeClr val="tx1"/>
                </a:solidFill>
                <a:latin typeface="Calibri" pitchFamily="34" charset="0"/>
              </a:rPr>
              <a:pPr/>
              <a:t>157</a:t>
            </a:fld>
            <a:endParaRPr kumimoji="0" lang="en-US" sz="1400" dirty="0">
              <a:solidFill>
                <a:schemeClr val="tx1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9" name="Rectangle 3"/>
          <p:cNvSpPr>
            <a:spLocks noGrp="1" noChangeArrowheads="1"/>
          </p:cNvSpPr>
          <p:nvPr>
            <p:ph type="ctrTitle" sz="quarter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tx2"/>
                </a:solidFill>
              </a14:hiddenFill>
            </a:ext>
          </a:extLst>
        </p:spPr>
        <p:txBody>
          <a:bodyPr wrap="none"/>
          <a:lstStyle/>
          <a:p>
            <a:r>
              <a:rPr lang="nl-NL" sz="3600" dirty="0" err="1" smtClean="0"/>
              <a:t>Objectgeoriënteerd</a:t>
            </a:r>
            <a:r>
              <a:rPr lang="nl-NL" sz="3600" dirty="0" smtClean="0"/>
              <a:t> Programmeren in C++ </a:t>
            </a:r>
          </a:p>
        </p:txBody>
      </p:sp>
      <p:sp>
        <p:nvSpPr>
          <p:cNvPr id="132098" name="Rectangle 2"/>
          <p:cNvSpPr>
            <a:spLocks noGrp="1" noChangeArrowheads="1"/>
          </p:cNvSpPr>
          <p:nvPr>
            <p:ph type="subTitle" sz="quarter" idx="1"/>
          </p:nvPr>
        </p:nvSpPr>
        <p:spPr>
          <a:solidFill>
            <a:schemeClr val="bg1"/>
          </a:solidFill>
        </p:spPr>
        <p:txBody>
          <a:bodyPr/>
          <a:lstStyle/>
          <a:p>
            <a:r>
              <a:rPr lang="en-US" sz="3600" dirty="0" smtClean="0"/>
              <a:t>OGOPRG Les 14</a:t>
            </a:r>
            <a:endParaRPr lang="nl-NL" sz="3600" dirty="0" smtClean="0"/>
          </a:p>
        </p:txBody>
      </p:sp>
    </p:spTree>
    <p:extLst>
      <p:ext uri="{BB962C8B-B14F-4D97-AF65-F5344CB8AC3E}">
        <p14:creationId xmlns:p14="http://schemas.microsoft.com/office/powerpoint/2010/main" val="2863770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3D5703C7-4277-4C20-B557-45EB9C94DB27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159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433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smtClean="0"/>
              <a:t>Klassediagram</a:t>
            </a:r>
          </a:p>
        </p:txBody>
      </p:sp>
      <p:sp>
        <p:nvSpPr>
          <p:cNvPr id="1433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8775" y="3933825"/>
            <a:ext cx="8421688" cy="2590800"/>
          </a:xfrm>
        </p:spPr>
        <p:txBody>
          <a:bodyPr/>
          <a:lstStyle/>
          <a:p>
            <a:pPr eaLnBrk="1" hangingPunct="1"/>
            <a:r>
              <a:rPr lang="en-US" dirty="0" smtClean="0">
                <a:solidFill>
                  <a:schemeClr val="hlink"/>
                </a:solidFill>
              </a:rPr>
              <a:t>Attributes</a:t>
            </a:r>
            <a:r>
              <a:rPr lang="en-US" dirty="0" smtClean="0"/>
              <a:t> </a:t>
            </a:r>
            <a:r>
              <a:rPr lang="en-US" dirty="0" smtClean="0">
                <a:solidFill>
                  <a:schemeClr val="accent1"/>
                </a:solidFill>
              </a:rPr>
              <a:t>= data members</a:t>
            </a:r>
          </a:p>
          <a:p>
            <a:pPr eaLnBrk="1" hangingPunct="1"/>
            <a:r>
              <a:rPr lang="en-US" dirty="0" smtClean="0">
                <a:solidFill>
                  <a:schemeClr val="hlink"/>
                </a:solidFill>
              </a:rPr>
              <a:t>Operations</a:t>
            </a:r>
            <a:r>
              <a:rPr lang="en-US" dirty="0" smtClean="0"/>
              <a:t> </a:t>
            </a:r>
            <a:r>
              <a:rPr lang="en-US" dirty="0" smtClean="0">
                <a:solidFill>
                  <a:schemeClr val="accent1"/>
                </a:solidFill>
              </a:rPr>
              <a:t>= member functions = messages</a:t>
            </a:r>
            <a:endParaRPr lang="nl-NL" dirty="0" smtClean="0">
              <a:solidFill>
                <a:schemeClr val="accent1"/>
              </a:solidFill>
            </a:endParaRPr>
          </a:p>
        </p:txBody>
      </p:sp>
      <p:sp>
        <p:nvSpPr>
          <p:cNvPr id="791559" name="Rectangle 7"/>
          <p:cNvSpPr>
            <a:spLocks noChangeArrowheads="1"/>
          </p:cNvSpPr>
          <p:nvPr/>
        </p:nvSpPr>
        <p:spPr bwMode="auto">
          <a:xfrm>
            <a:off x="323527" y="5157192"/>
            <a:ext cx="5904000" cy="73800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alibri" pitchFamily="34" charset="0"/>
              </a:rPr>
              <a:t>In </a:t>
            </a:r>
            <a:r>
              <a:rPr lang="nl-NL" sz="2400" dirty="0" smtClean="0">
                <a:latin typeface="Calibri" pitchFamily="34" charset="0"/>
              </a:rPr>
              <a:t>Visual </a:t>
            </a:r>
            <a:r>
              <a:rPr lang="nl-NL" sz="2400" dirty="0" err="1" smtClean="0">
                <a:latin typeface="Calibri" pitchFamily="34" charset="0"/>
              </a:rPr>
              <a:t>Paradigm</a:t>
            </a:r>
            <a:r>
              <a:rPr lang="nl-NL" sz="2400" dirty="0" smtClean="0">
                <a:latin typeface="Calibri" pitchFamily="34" charset="0"/>
              </a:rPr>
              <a:t> </a:t>
            </a:r>
            <a:r>
              <a:rPr lang="nl-NL" sz="2400" dirty="0" err="1" smtClean="0">
                <a:latin typeface="Calibri" pitchFamily="34" charset="0"/>
              </a:rPr>
              <a:t>for</a:t>
            </a:r>
            <a:r>
              <a:rPr lang="nl-NL" sz="2400" dirty="0" smtClean="0">
                <a:latin typeface="Calibri" pitchFamily="34" charset="0"/>
              </a:rPr>
              <a:t> UML </a:t>
            </a:r>
            <a:r>
              <a:rPr lang="nl-NL" sz="2400" dirty="0">
                <a:latin typeface="Calibri" pitchFamily="34" charset="0"/>
              </a:rPr>
              <a:t>kunnen </a:t>
            </a:r>
            <a:r>
              <a:rPr lang="nl-NL" sz="2400" dirty="0" err="1">
                <a:latin typeface="Calibri" pitchFamily="34" charset="0"/>
              </a:rPr>
              <a:t>attributes</a:t>
            </a:r>
            <a:r>
              <a:rPr lang="nl-NL" sz="2400" dirty="0">
                <a:latin typeface="Calibri" pitchFamily="34" charset="0"/>
              </a:rPr>
              <a:t> en operations “verborgen” worden.</a:t>
            </a:r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4488" y="1128219"/>
            <a:ext cx="3467100" cy="1943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678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28219"/>
            <a:ext cx="1733550" cy="971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1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1559" grpId="0" animBg="1"/>
    </p:bldLst>
  </p:timing>
</p:sld>
</file>

<file path=ppt/slides/slide1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3D5703C7-4277-4C20-B557-45EB9C94DB27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160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433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dirty="0" smtClean="0"/>
              <a:t>Objectdiagram</a:t>
            </a:r>
          </a:p>
        </p:txBody>
      </p:sp>
      <p:sp>
        <p:nvSpPr>
          <p:cNvPr id="1433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8775" y="3933825"/>
            <a:ext cx="8421688" cy="2590800"/>
          </a:xfrm>
        </p:spPr>
        <p:txBody>
          <a:bodyPr/>
          <a:lstStyle/>
          <a:p>
            <a:pPr eaLnBrk="1" hangingPunct="1"/>
            <a:r>
              <a:rPr lang="en-US" dirty="0" smtClean="0"/>
              <a:t>Object is </a:t>
            </a:r>
            <a:r>
              <a:rPr lang="en-US" dirty="0" err="1" smtClean="0"/>
              <a:t>een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rgbClr val="0000FF"/>
                </a:solidFill>
              </a:rPr>
              <a:t>instantie</a:t>
            </a:r>
            <a:r>
              <a:rPr lang="en-US" dirty="0" smtClean="0"/>
              <a:t> van </a:t>
            </a:r>
            <a:r>
              <a:rPr lang="en-US" dirty="0" err="1" smtClean="0"/>
              <a:t>een</a:t>
            </a:r>
            <a:r>
              <a:rPr lang="en-US" dirty="0" smtClean="0"/>
              <a:t> Class</a:t>
            </a:r>
          </a:p>
          <a:p>
            <a:pPr eaLnBrk="1" hangingPunct="1"/>
            <a:r>
              <a:rPr lang="en-US" dirty="0" smtClean="0">
                <a:solidFill>
                  <a:schemeClr val="hlink"/>
                </a:solidFill>
              </a:rPr>
              <a:t>Attributes</a:t>
            </a:r>
            <a:r>
              <a:rPr lang="en-US" dirty="0" smtClean="0"/>
              <a:t> </a:t>
            </a:r>
            <a:r>
              <a:rPr lang="en-US" dirty="0" smtClean="0">
                <a:solidFill>
                  <a:schemeClr val="accent1"/>
                </a:solidFill>
              </a:rPr>
              <a:t>= data members</a:t>
            </a:r>
          </a:p>
        </p:txBody>
      </p:sp>
      <p:sp>
        <p:nvSpPr>
          <p:cNvPr id="791559" name="Rectangle 7"/>
          <p:cNvSpPr>
            <a:spLocks noChangeArrowheads="1"/>
          </p:cNvSpPr>
          <p:nvPr/>
        </p:nvSpPr>
        <p:spPr bwMode="auto">
          <a:xfrm>
            <a:off x="323850" y="5158800"/>
            <a:ext cx="5904334" cy="738664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alibri" pitchFamily="34" charset="0"/>
              </a:rPr>
              <a:t>In </a:t>
            </a:r>
            <a:r>
              <a:rPr lang="nl-NL" sz="2400" dirty="0" smtClean="0">
                <a:latin typeface="Calibri" pitchFamily="34" charset="0"/>
              </a:rPr>
              <a:t>Visual </a:t>
            </a:r>
            <a:r>
              <a:rPr lang="nl-NL" sz="2400" dirty="0" err="1" smtClean="0">
                <a:latin typeface="Calibri" pitchFamily="34" charset="0"/>
              </a:rPr>
              <a:t>Paradigm</a:t>
            </a:r>
            <a:r>
              <a:rPr lang="nl-NL" sz="2400" dirty="0" smtClean="0">
                <a:latin typeface="Calibri" pitchFamily="34" charset="0"/>
              </a:rPr>
              <a:t> </a:t>
            </a:r>
            <a:r>
              <a:rPr lang="nl-NL" sz="2400" dirty="0" err="1" smtClean="0">
                <a:latin typeface="Calibri" pitchFamily="34" charset="0"/>
              </a:rPr>
              <a:t>for</a:t>
            </a:r>
            <a:r>
              <a:rPr lang="nl-NL" sz="2400" dirty="0" smtClean="0">
                <a:latin typeface="Calibri" pitchFamily="34" charset="0"/>
              </a:rPr>
              <a:t> UML </a:t>
            </a:r>
            <a:r>
              <a:rPr lang="nl-NL" sz="2400" dirty="0">
                <a:latin typeface="Calibri" pitchFamily="34" charset="0"/>
              </a:rPr>
              <a:t>kunnen </a:t>
            </a:r>
            <a:r>
              <a:rPr lang="nl-NL" sz="2400" dirty="0" err="1">
                <a:latin typeface="Calibri" pitchFamily="34" charset="0"/>
              </a:rPr>
              <a:t>attributes</a:t>
            </a:r>
            <a:r>
              <a:rPr lang="nl-NL" sz="2400" dirty="0">
                <a:latin typeface="Calibri" pitchFamily="34" charset="0"/>
              </a:rPr>
              <a:t> </a:t>
            </a:r>
            <a:r>
              <a:rPr lang="nl-NL" sz="2400" dirty="0" smtClean="0">
                <a:latin typeface="Calibri" pitchFamily="34" charset="0"/>
              </a:rPr>
              <a:t>met waarden “verborgen</a:t>
            </a:r>
            <a:r>
              <a:rPr lang="nl-NL" sz="2400" dirty="0">
                <a:latin typeface="Calibri" pitchFamily="34" charset="0"/>
              </a:rPr>
              <a:t>” worden.</a:t>
            </a:r>
          </a:p>
        </p:txBody>
      </p:sp>
      <p:pic>
        <p:nvPicPr>
          <p:cNvPr id="2478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301262"/>
            <a:ext cx="3467100" cy="971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781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339362"/>
            <a:ext cx="1695450" cy="895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46492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1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1559" grpId="0" animBg="1"/>
    </p:bldLst>
  </p:timing>
</p:sld>
</file>

<file path=ppt/slides/slide1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Tijdelijke aanduiding voor dianumm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A7E353D4-6BF3-4EB0-B7CE-D5E53A01F9D9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161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443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Fases</a:t>
            </a:r>
            <a:endParaRPr lang="nl-NL" smtClean="0"/>
          </a:p>
        </p:txBody>
      </p:sp>
      <p:sp>
        <p:nvSpPr>
          <p:cNvPr id="144391" name="Rectangle 7"/>
          <p:cNvSpPr>
            <a:spLocks noChangeArrowheads="1"/>
          </p:cNvSpPr>
          <p:nvPr/>
        </p:nvSpPr>
        <p:spPr bwMode="auto">
          <a:xfrm>
            <a:off x="551577" y="3304511"/>
            <a:ext cx="1173270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800" dirty="0">
                <a:latin typeface="Calibri" pitchFamily="34" charset="0"/>
              </a:rPr>
              <a:t>Analysis</a:t>
            </a:r>
          </a:p>
        </p:txBody>
      </p:sp>
      <p:sp>
        <p:nvSpPr>
          <p:cNvPr id="792584" name="Rectangle 8"/>
          <p:cNvSpPr>
            <a:spLocks noChangeArrowheads="1"/>
          </p:cNvSpPr>
          <p:nvPr/>
        </p:nvSpPr>
        <p:spPr bwMode="auto">
          <a:xfrm>
            <a:off x="2915816" y="3304511"/>
            <a:ext cx="979435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800" dirty="0">
                <a:latin typeface="Calibri" pitchFamily="34" charset="0"/>
              </a:rPr>
              <a:t>Design</a:t>
            </a:r>
          </a:p>
        </p:txBody>
      </p:sp>
      <p:sp>
        <p:nvSpPr>
          <p:cNvPr id="792588" name="Rectangle 12"/>
          <p:cNvSpPr>
            <a:spLocks noChangeArrowheads="1"/>
          </p:cNvSpPr>
          <p:nvPr/>
        </p:nvSpPr>
        <p:spPr bwMode="auto">
          <a:xfrm>
            <a:off x="418654" y="4365104"/>
            <a:ext cx="8267242" cy="738664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 smtClean="0">
                <a:latin typeface="Calibri" pitchFamily="34" charset="0"/>
              </a:rPr>
              <a:t>Tijdens het ontwikkelen van het model voeg je steeds meer details toe. Deze details kun je ook weer verbergen, zie: Project Options.</a:t>
            </a:r>
            <a:endParaRPr lang="nl-NL" sz="2400" dirty="0">
              <a:latin typeface="Calibri" pitchFamily="34" charset="0"/>
            </a:endParaRPr>
          </a:p>
        </p:txBody>
      </p:sp>
      <p:pic>
        <p:nvPicPr>
          <p:cNvPr id="2222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341438"/>
            <a:ext cx="1714500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221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8450" y="1361411"/>
            <a:ext cx="3467100" cy="1943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2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2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2584" grpId="1"/>
      <p:bldP spid="792588" grpId="0" animBg="1"/>
    </p:bldLst>
  </p:timing>
</p:sld>
</file>

<file path=ppt/slides/slide1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 bwMode="auto">
          <a:xfrm>
            <a:off x="7227431" y="6405844"/>
            <a:ext cx="1656184" cy="28803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tabLst/>
            </a:pPr>
            <a:endParaRPr kumimoji="1" lang="en-US" sz="2500" b="0" i="0" u="none" strike="noStrike" cap="none" normalizeH="0" baseline="0" smtClean="0">
              <a:ln>
                <a:noFill/>
              </a:ln>
              <a:solidFill>
                <a:schemeClr val="hlink"/>
              </a:solidFill>
              <a:effectLst/>
              <a:latin typeface="Univers" pitchFamily="34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180455"/>
            <a:ext cx="5000001" cy="32285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Code </a:t>
            </a:r>
            <a:r>
              <a:rPr lang="en-US" dirty="0" err="1" smtClean="0"/>
              <a:t>generatie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358775" y="1268412"/>
            <a:ext cx="8421688" cy="5589587"/>
          </a:xfrm>
        </p:spPr>
        <p:txBody>
          <a:bodyPr/>
          <a:lstStyle/>
          <a:p>
            <a:r>
              <a:rPr lang="en-US" dirty="0" smtClean="0"/>
              <a:t>Twee </a:t>
            </a:r>
            <a:r>
              <a:rPr lang="en-US" dirty="0" err="1" smtClean="0"/>
              <a:t>methoden</a:t>
            </a:r>
            <a:endParaRPr lang="en-US" dirty="0" smtClean="0"/>
          </a:p>
          <a:p>
            <a:pPr lvl="1"/>
            <a:r>
              <a:rPr lang="en-US" dirty="0"/>
              <a:t>Instant generator is the process of </a:t>
            </a:r>
            <a:r>
              <a:rPr lang="en-US" dirty="0">
                <a:solidFill>
                  <a:srgbClr val="0000FF"/>
                </a:solidFill>
              </a:rPr>
              <a:t>producing</a:t>
            </a:r>
            <a:r>
              <a:rPr lang="en-US" dirty="0"/>
              <a:t> source code from class model</a:t>
            </a:r>
            <a:r>
              <a:rPr lang="en-US" dirty="0" smtClean="0"/>
              <a:t>.</a:t>
            </a:r>
          </a:p>
          <a:p>
            <a:pPr lvl="1"/>
            <a:endParaRPr lang="en-US" dirty="0" smtClean="0"/>
          </a:p>
          <a:p>
            <a:pPr lvl="1"/>
            <a:endParaRPr lang="en-US" dirty="0"/>
          </a:p>
          <a:p>
            <a:pPr lvl="1"/>
            <a:endParaRPr lang="en-US" dirty="0" smtClean="0"/>
          </a:p>
          <a:p>
            <a:pPr lvl="1"/>
            <a:endParaRPr lang="en-US" dirty="0"/>
          </a:p>
          <a:p>
            <a:pPr lvl="1"/>
            <a:endParaRPr lang="en-US" dirty="0" smtClean="0"/>
          </a:p>
          <a:p>
            <a:pPr lvl="1"/>
            <a:endParaRPr lang="en-US" dirty="0"/>
          </a:p>
          <a:p>
            <a:pPr lvl="1"/>
            <a:r>
              <a:rPr lang="en-US" dirty="0" smtClean="0"/>
              <a:t>Round-trip </a:t>
            </a:r>
            <a:r>
              <a:rPr lang="en-US" dirty="0"/>
              <a:t>engineering is the ability to generate model from source code and generate source code from model, and </a:t>
            </a:r>
            <a:r>
              <a:rPr lang="en-US" dirty="0">
                <a:solidFill>
                  <a:srgbClr val="0000FF"/>
                </a:solidFill>
              </a:rPr>
              <a:t>keep them synchronized</a:t>
            </a:r>
            <a:r>
              <a:rPr lang="en-US" dirty="0"/>
              <a:t>.</a:t>
            </a:r>
          </a:p>
          <a:p>
            <a:pPr marL="457200" lvl="1" indent="0">
              <a:buNone/>
            </a:pP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93E04E7-EE0B-457D-9E28-084ADD0F193F}" type="slidenum">
              <a:rPr lang="en-US" smtClean="0"/>
              <a:pPr>
                <a:defRPr/>
              </a:pPr>
              <a:t>162</a:t>
            </a:fld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4232" y="6021288"/>
            <a:ext cx="4614287" cy="5285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85754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2259" y="4300527"/>
            <a:ext cx="3467100" cy="1943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Rechthoek 9"/>
          <p:cNvSpPr/>
          <p:nvPr/>
        </p:nvSpPr>
        <p:spPr bwMode="auto">
          <a:xfrm>
            <a:off x="8388424" y="6453336"/>
            <a:ext cx="504056" cy="28803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tabLst/>
            </a:pPr>
            <a:endParaRPr kumimoji="1" lang="nl-NL" sz="2500" b="0" i="0" u="none" strike="noStrike" cap="none" normalizeH="0" baseline="0" smtClean="0">
              <a:ln>
                <a:noFill/>
              </a:ln>
              <a:solidFill>
                <a:schemeClr val="hlink"/>
              </a:solidFill>
              <a:effectLst/>
              <a:latin typeface="Univers" pitchFamily="34" charset="0"/>
            </a:endParaRPr>
          </a:p>
        </p:txBody>
      </p:sp>
      <p:sp>
        <p:nvSpPr>
          <p:cNvPr id="145410" name="Tijdelijke aanduiding voor dianumm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9F92E085-D904-4EE6-8E3D-E00985BC10DD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163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4541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sz="4400" dirty="0" err="1" smtClean="0"/>
              <a:t>Implementation</a:t>
            </a:r>
            <a:r>
              <a:rPr lang="nl-NL" sz="4400" dirty="0" smtClean="0"/>
              <a:t> = Code generatie</a:t>
            </a:r>
          </a:p>
        </p:txBody>
      </p:sp>
      <p:sp>
        <p:nvSpPr>
          <p:cNvPr id="793605" name="Rectangle 5"/>
          <p:cNvSpPr>
            <a:spLocks noChangeArrowheads="1"/>
          </p:cNvSpPr>
          <p:nvPr/>
        </p:nvSpPr>
        <p:spPr bwMode="auto">
          <a:xfrm>
            <a:off x="395288" y="1700213"/>
            <a:ext cx="4464744" cy="4308872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 wrap="square" lIns="0" tIns="0" rIns="0" bIns="0">
            <a:spAutoFit/>
          </a:bodyPr>
          <a:lstStyle/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ifndef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__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Rekening_h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__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define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__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Rekening_h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__</a:t>
            </a:r>
          </a:p>
          <a:p>
            <a:pPr>
              <a:spcBef>
                <a:spcPts val="0"/>
              </a:spcBef>
              <a:buNone/>
            </a:pPr>
            <a:endParaRPr lang="nl-NL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Rekening {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: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    </a:t>
            </a:r>
            <a:r>
              <a:rPr lang="nl-NL" sz="2000" dirty="0" err="1" smtClean="0">
                <a:solidFill>
                  <a:srgbClr val="0000FF"/>
                </a:solidFill>
                <a:latin typeface="Consolas"/>
              </a:rPr>
              <a:t>bool</a:t>
            </a:r>
            <a:r>
              <a:rPr lang="nl-NL" sz="20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open();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</a:t>
            </a:r>
            <a:r>
              <a:rPr lang="nl-NL" sz="20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 err="1" smtClean="0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0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stort(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double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bedrag);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    </a:t>
            </a:r>
            <a:r>
              <a:rPr lang="nl-NL" sz="2000" dirty="0" err="1" smtClean="0">
                <a:solidFill>
                  <a:srgbClr val="0000FF"/>
                </a:solidFill>
                <a:latin typeface="Consolas"/>
              </a:rPr>
              <a:t>bool</a:t>
            </a:r>
            <a:r>
              <a:rPr lang="nl-NL" sz="20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neemOp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(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double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bedrag);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private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: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    double</a:t>
            </a:r>
            <a:r>
              <a:rPr lang="nl-NL" sz="20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saldo;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};</a:t>
            </a:r>
          </a:p>
          <a:p>
            <a:pPr>
              <a:spcBef>
                <a:spcPts val="0"/>
              </a:spcBef>
              <a:buNone/>
            </a:pPr>
            <a:endParaRPr lang="nl-NL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endif</a:t>
            </a:r>
            <a:endParaRPr lang="nl-NL" sz="2000" dirty="0">
              <a:solidFill>
                <a:srgbClr val="0000FF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endParaRPr lang="nl-NL" sz="2000" dirty="0">
              <a:solidFill>
                <a:prstClr val="black"/>
              </a:solidFill>
              <a:latin typeface="Consolas"/>
            </a:endParaRPr>
          </a:p>
        </p:txBody>
      </p:sp>
      <p:sp>
        <p:nvSpPr>
          <p:cNvPr id="793607" name="Rectangle 7"/>
          <p:cNvSpPr>
            <a:spLocks noChangeArrowheads="1"/>
          </p:cNvSpPr>
          <p:nvPr/>
        </p:nvSpPr>
        <p:spPr bwMode="auto">
          <a:xfrm>
            <a:off x="2902253" y="5438254"/>
            <a:ext cx="5688880" cy="1231106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 wrap="square" lIns="0" tIns="0" rIns="0" bIns="0">
            <a:spAutoFit/>
          </a:bodyPr>
          <a:lstStyle/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2000" dirty="0" err="1" smtClean="0">
                <a:solidFill>
                  <a:srgbClr val="A31515"/>
                </a:solidFill>
                <a:latin typeface="Consolas"/>
              </a:rPr>
              <a:t>Rekening.h</a:t>
            </a:r>
            <a:r>
              <a:rPr lang="nl-NL" sz="2000" dirty="0" smtClean="0">
                <a:solidFill>
                  <a:srgbClr val="A31515"/>
                </a:solidFill>
                <a:latin typeface="Consolas"/>
              </a:rPr>
              <a:t>"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 err="1" smtClean="0">
                <a:solidFill>
                  <a:srgbClr val="0000FF"/>
                </a:solidFill>
                <a:latin typeface="Consolas"/>
              </a:rPr>
              <a:t>bool</a:t>
            </a:r>
            <a:r>
              <a:rPr lang="nl-NL" sz="20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Rekening::open() </a:t>
            </a:r>
            <a:r>
              <a:rPr lang="nl-NL" sz="2000" dirty="0" smtClean="0">
                <a:solidFill>
                  <a:prstClr val="black"/>
                </a:solidFill>
                <a:latin typeface="Consolas"/>
              </a:rPr>
              <a:t>{ }</a:t>
            </a:r>
            <a:endParaRPr lang="nl-NL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2000" dirty="0" err="1" smtClean="0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0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Rekening::stort(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double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bedrag) </a:t>
            </a:r>
            <a:r>
              <a:rPr lang="nl-NL" sz="2000" dirty="0" smtClean="0">
                <a:solidFill>
                  <a:prstClr val="black"/>
                </a:solidFill>
                <a:latin typeface="Consolas"/>
              </a:rPr>
              <a:t>{ }</a:t>
            </a:r>
            <a:endParaRPr lang="nl-NL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2000" dirty="0" err="1" smtClean="0">
                <a:solidFill>
                  <a:srgbClr val="0000FF"/>
                </a:solidFill>
                <a:latin typeface="Consolas"/>
              </a:rPr>
              <a:t>bool</a:t>
            </a:r>
            <a:r>
              <a:rPr lang="nl-NL" sz="20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Rekening::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neemOp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(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double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bedrag) </a:t>
            </a:r>
            <a:r>
              <a:rPr lang="nl-NL" sz="2000" dirty="0" smtClean="0">
                <a:solidFill>
                  <a:prstClr val="black"/>
                </a:solidFill>
                <a:latin typeface="Consolas"/>
              </a:rPr>
              <a:t>{ }</a:t>
            </a:r>
            <a:endParaRPr lang="nl-NL" sz="2000" dirty="0">
              <a:solidFill>
                <a:prstClr val="black"/>
              </a:solidFill>
              <a:latin typeface="Consolas"/>
            </a:endParaRPr>
          </a:p>
        </p:txBody>
      </p:sp>
      <p:sp>
        <p:nvSpPr>
          <p:cNvPr id="793608" name="Text Box 8"/>
          <p:cNvSpPr txBox="1">
            <a:spLocks noChangeArrowheads="1"/>
          </p:cNvSpPr>
          <p:nvPr/>
        </p:nvSpPr>
        <p:spPr bwMode="auto">
          <a:xfrm>
            <a:off x="395288" y="1196975"/>
            <a:ext cx="1606017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800" dirty="0" err="1">
                <a:latin typeface="Calibri" pitchFamily="34" charset="0"/>
              </a:rPr>
              <a:t>Rekening.h</a:t>
            </a:r>
            <a:endParaRPr lang="nl-NL" sz="2800" dirty="0">
              <a:latin typeface="Calibri" pitchFamily="34" charset="0"/>
            </a:endParaRPr>
          </a:p>
        </p:txBody>
      </p:sp>
      <p:sp>
        <p:nvSpPr>
          <p:cNvPr id="793609" name="Text Box 9"/>
          <p:cNvSpPr txBox="1">
            <a:spLocks noChangeArrowheads="1"/>
          </p:cNvSpPr>
          <p:nvPr/>
        </p:nvSpPr>
        <p:spPr bwMode="auto">
          <a:xfrm>
            <a:off x="6643677" y="4738439"/>
            <a:ext cx="1947456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r">
              <a:spcBef>
                <a:spcPct val="0"/>
              </a:spcBef>
              <a:buClrTx/>
              <a:buSzTx/>
              <a:buFontTx/>
              <a:buNone/>
            </a:pPr>
            <a:r>
              <a:rPr lang="nl-NL" sz="2800" dirty="0">
                <a:latin typeface="Calibri" pitchFamily="34" charset="0"/>
              </a:rPr>
              <a:t>Rekening.cpp</a:t>
            </a:r>
          </a:p>
        </p:txBody>
      </p:sp>
      <p:pic>
        <p:nvPicPr>
          <p:cNvPr id="226306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2078" y="1136532"/>
            <a:ext cx="5000001" cy="32285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93610" name="AutoShape 10"/>
          <p:cNvSpPr>
            <a:spLocks noChangeArrowheads="1"/>
          </p:cNvSpPr>
          <p:nvPr/>
        </p:nvSpPr>
        <p:spPr bwMode="auto">
          <a:xfrm>
            <a:off x="5112259" y="4337486"/>
            <a:ext cx="3492189" cy="934591"/>
          </a:xfrm>
          <a:prstGeom prst="wedgeRoundRectCallout">
            <a:avLst>
              <a:gd name="adj1" fmla="val -18726"/>
              <a:gd name="adj2" fmla="val 112047"/>
              <a:gd name="adj3" fmla="val 16667"/>
            </a:avLst>
          </a:prstGeom>
          <a:solidFill>
            <a:srgbClr val="FFFF00"/>
          </a:solidFill>
          <a:ln w="28575" algn="ctr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alibri" pitchFamily="34" charset="0"/>
              </a:rPr>
              <a:t>Code moet nog worden ingevuld</a:t>
            </a:r>
            <a:r>
              <a:rPr lang="nl-NL" sz="2400" dirty="0" smtClean="0">
                <a:latin typeface="Calibri" pitchFamily="34" charset="0"/>
              </a:rPr>
              <a:t>!</a:t>
            </a:r>
            <a:endParaRPr lang="nl-NL" sz="2400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3453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3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3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3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3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3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3605" grpId="0" animBg="1"/>
      <p:bldP spid="793607" grpId="0" animBg="1"/>
      <p:bldP spid="793608" grpId="0"/>
      <p:bldP spid="793609" grpId="0"/>
      <p:bldP spid="793610" grpId="0" animBg="1"/>
    </p:bldLst>
  </p:timing>
</p:sld>
</file>

<file path=ppt/slides/slide1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Tijdelijke aanduiding voor dianumm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9F92E085-D904-4EE6-8E3D-E00985BC10DD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164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4541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sz="4400" dirty="0" err="1" smtClean="0"/>
              <a:t>Implementation</a:t>
            </a:r>
            <a:r>
              <a:rPr lang="nl-NL" sz="4400" dirty="0" smtClean="0"/>
              <a:t> = Code generatie</a:t>
            </a:r>
          </a:p>
        </p:txBody>
      </p:sp>
      <p:pic>
        <p:nvPicPr>
          <p:cNvPr id="22733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08" y="1196752"/>
            <a:ext cx="4476750" cy="415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835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2758" y="2140421"/>
            <a:ext cx="4476750" cy="395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17306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323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025" y="1619250"/>
            <a:ext cx="6456363" cy="361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Rechthoek 19"/>
          <p:cNvSpPr/>
          <p:nvPr/>
        </p:nvSpPr>
        <p:spPr bwMode="auto">
          <a:xfrm>
            <a:off x="8388424" y="6453336"/>
            <a:ext cx="504056" cy="28803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tabLst/>
            </a:pPr>
            <a:endParaRPr kumimoji="1" lang="nl-NL" sz="2500" b="0" i="0" u="none" strike="noStrike" cap="none" normalizeH="0" baseline="0" smtClean="0">
              <a:ln>
                <a:noFill/>
              </a:ln>
              <a:solidFill>
                <a:schemeClr val="hlink"/>
              </a:solidFill>
              <a:effectLst/>
              <a:latin typeface="Univers" pitchFamily="34" charset="0"/>
            </a:endParaRPr>
          </a:p>
        </p:txBody>
      </p:sp>
      <p:sp>
        <p:nvSpPr>
          <p:cNvPr id="146434" name="Tijdelijke aanduiding voor dianumm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2A61224-6A10-41B6-BC33-A23F9C43AB48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165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4643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smtClean="0"/>
              <a:t>Associatie</a:t>
            </a:r>
          </a:p>
        </p:txBody>
      </p:sp>
      <p:sp>
        <p:nvSpPr>
          <p:cNvPr id="796680" name="Oval 8"/>
          <p:cNvSpPr>
            <a:spLocks noChangeArrowheads="1"/>
          </p:cNvSpPr>
          <p:nvPr/>
        </p:nvSpPr>
        <p:spPr bwMode="auto">
          <a:xfrm>
            <a:off x="4787606" y="4472781"/>
            <a:ext cx="2232025" cy="503237"/>
          </a:xfrm>
          <a:prstGeom prst="ellipse">
            <a:avLst/>
          </a:prstGeom>
          <a:noFill/>
          <a:ln w="28575" algn="ctr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nl-NL" dirty="0">
              <a:latin typeface="Calibri" pitchFamily="34" charset="0"/>
            </a:endParaRPr>
          </a:p>
        </p:txBody>
      </p:sp>
      <p:sp>
        <p:nvSpPr>
          <p:cNvPr id="796681" name="Oval 9"/>
          <p:cNvSpPr>
            <a:spLocks noChangeArrowheads="1"/>
          </p:cNvSpPr>
          <p:nvPr/>
        </p:nvSpPr>
        <p:spPr bwMode="auto">
          <a:xfrm>
            <a:off x="3903905" y="1632111"/>
            <a:ext cx="1295400" cy="433387"/>
          </a:xfrm>
          <a:prstGeom prst="ellipse">
            <a:avLst/>
          </a:prstGeom>
          <a:noFill/>
          <a:ln w="28575" algn="ctr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nl-NL" dirty="0">
              <a:latin typeface="Calibri" pitchFamily="34" charset="0"/>
            </a:endParaRPr>
          </a:p>
        </p:txBody>
      </p:sp>
      <p:sp>
        <p:nvSpPr>
          <p:cNvPr id="796682" name="Oval 10"/>
          <p:cNvSpPr>
            <a:spLocks noChangeArrowheads="1"/>
          </p:cNvSpPr>
          <p:nvPr/>
        </p:nvSpPr>
        <p:spPr bwMode="auto">
          <a:xfrm>
            <a:off x="2176825" y="3141662"/>
            <a:ext cx="1099774" cy="503361"/>
          </a:xfrm>
          <a:prstGeom prst="ellipse">
            <a:avLst/>
          </a:prstGeom>
          <a:noFill/>
          <a:ln w="28575" algn="ctr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nl-NL" dirty="0">
              <a:latin typeface="Calibri" pitchFamily="34" charset="0"/>
            </a:endParaRPr>
          </a:p>
        </p:txBody>
      </p:sp>
      <p:sp>
        <p:nvSpPr>
          <p:cNvPr id="796683" name="Text Box 11"/>
          <p:cNvSpPr txBox="1">
            <a:spLocks noChangeArrowheads="1"/>
          </p:cNvSpPr>
          <p:nvPr/>
        </p:nvSpPr>
        <p:spPr bwMode="auto">
          <a:xfrm>
            <a:off x="3563938" y="5013325"/>
            <a:ext cx="2366289" cy="307777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b="1" dirty="0" err="1">
                <a:latin typeface="Calibri" pitchFamily="34" charset="0"/>
              </a:rPr>
              <a:t>Labels</a:t>
            </a:r>
            <a:r>
              <a:rPr lang="nl-NL" sz="2000" dirty="0">
                <a:latin typeface="Calibri" pitchFamily="34" charset="0"/>
              </a:rPr>
              <a:t>: </a:t>
            </a:r>
            <a:r>
              <a:rPr lang="nl-NL" sz="2000" dirty="0">
                <a:solidFill>
                  <a:schemeClr val="tx2"/>
                </a:solidFill>
                <a:latin typeface="Calibri" pitchFamily="34" charset="0"/>
              </a:rPr>
              <a:t>Altijd</a:t>
            </a:r>
            <a:r>
              <a:rPr lang="nl-NL" sz="2000" dirty="0">
                <a:latin typeface="Calibri" pitchFamily="34" charset="0"/>
              </a:rPr>
              <a:t> invullen!</a:t>
            </a:r>
          </a:p>
        </p:txBody>
      </p:sp>
      <p:sp>
        <p:nvSpPr>
          <p:cNvPr id="796685" name="Oval 13"/>
          <p:cNvSpPr>
            <a:spLocks noChangeArrowheads="1"/>
          </p:cNvSpPr>
          <p:nvPr/>
        </p:nvSpPr>
        <p:spPr bwMode="auto">
          <a:xfrm>
            <a:off x="3005500" y="3987415"/>
            <a:ext cx="358775" cy="360363"/>
          </a:xfrm>
          <a:prstGeom prst="ellipse">
            <a:avLst/>
          </a:prstGeom>
          <a:noFill/>
          <a:ln w="28575" algn="ctr">
            <a:solidFill>
              <a:srgbClr val="008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nl-NL" dirty="0">
              <a:latin typeface="Calibri" pitchFamily="34" charset="0"/>
            </a:endParaRPr>
          </a:p>
        </p:txBody>
      </p:sp>
      <p:sp>
        <p:nvSpPr>
          <p:cNvPr id="796686" name="Oval 14"/>
          <p:cNvSpPr>
            <a:spLocks noChangeArrowheads="1"/>
          </p:cNvSpPr>
          <p:nvPr/>
        </p:nvSpPr>
        <p:spPr bwMode="auto">
          <a:xfrm>
            <a:off x="2988468" y="1704911"/>
            <a:ext cx="576263" cy="360362"/>
          </a:xfrm>
          <a:prstGeom prst="ellipse">
            <a:avLst/>
          </a:prstGeom>
          <a:noFill/>
          <a:ln w="28575" algn="ctr">
            <a:solidFill>
              <a:srgbClr val="008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nl-NL" dirty="0">
              <a:latin typeface="Calibri" pitchFamily="34" charset="0"/>
            </a:endParaRPr>
          </a:p>
        </p:txBody>
      </p:sp>
      <p:sp>
        <p:nvSpPr>
          <p:cNvPr id="796687" name="Oval 15"/>
          <p:cNvSpPr>
            <a:spLocks noChangeArrowheads="1"/>
          </p:cNvSpPr>
          <p:nvPr/>
        </p:nvSpPr>
        <p:spPr bwMode="auto">
          <a:xfrm>
            <a:off x="5471926" y="1663132"/>
            <a:ext cx="576262" cy="360362"/>
          </a:xfrm>
          <a:prstGeom prst="ellipse">
            <a:avLst/>
          </a:prstGeom>
          <a:noFill/>
          <a:ln w="28575" algn="ctr">
            <a:solidFill>
              <a:srgbClr val="008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nl-NL" dirty="0">
              <a:latin typeface="Calibri" pitchFamily="34" charset="0"/>
            </a:endParaRPr>
          </a:p>
        </p:txBody>
      </p:sp>
      <p:sp>
        <p:nvSpPr>
          <p:cNvPr id="796688" name="Text Box 16"/>
          <p:cNvSpPr txBox="1">
            <a:spLocks noChangeArrowheads="1"/>
          </p:cNvSpPr>
          <p:nvPr/>
        </p:nvSpPr>
        <p:spPr bwMode="auto">
          <a:xfrm>
            <a:off x="3563938" y="5373688"/>
            <a:ext cx="3481018" cy="307777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b="1" dirty="0" err="1">
                <a:latin typeface="Calibri" pitchFamily="34" charset="0"/>
              </a:rPr>
              <a:t>Multipliciteit</a:t>
            </a:r>
            <a:r>
              <a:rPr lang="nl-NL" sz="2000" dirty="0">
                <a:latin typeface="Calibri" pitchFamily="34" charset="0"/>
              </a:rPr>
              <a:t>: </a:t>
            </a:r>
            <a:r>
              <a:rPr lang="nl-NL" sz="2000" dirty="0">
                <a:solidFill>
                  <a:srgbClr val="008000"/>
                </a:solidFill>
                <a:latin typeface="Calibri" pitchFamily="34" charset="0"/>
              </a:rPr>
              <a:t>eventueel</a:t>
            </a:r>
            <a:r>
              <a:rPr lang="nl-NL" sz="2000" dirty="0">
                <a:latin typeface="Calibri" pitchFamily="34" charset="0"/>
              </a:rPr>
              <a:t> invullen.</a:t>
            </a:r>
          </a:p>
        </p:txBody>
      </p:sp>
      <p:sp>
        <p:nvSpPr>
          <p:cNvPr id="796689" name="Oval 17"/>
          <p:cNvSpPr>
            <a:spLocks noChangeArrowheads="1"/>
          </p:cNvSpPr>
          <p:nvPr/>
        </p:nvSpPr>
        <p:spPr bwMode="auto">
          <a:xfrm>
            <a:off x="2988468" y="2065498"/>
            <a:ext cx="1367508" cy="360363"/>
          </a:xfrm>
          <a:prstGeom prst="ellipse">
            <a:avLst/>
          </a:prstGeom>
          <a:noFill/>
          <a:ln w="28575" algn="ctr">
            <a:solidFill>
              <a:srgbClr val="008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nl-NL" dirty="0">
              <a:latin typeface="Calibri" pitchFamily="34" charset="0"/>
            </a:endParaRPr>
          </a:p>
        </p:txBody>
      </p:sp>
      <p:sp>
        <p:nvSpPr>
          <p:cNvPr id="796690" name="Oval 18"/>
          <p:cNvSpPr>
            <a:spLocks noChangeArrowheads="1"/>
          </p:cNvSpPr>
          <p:nvPr/>
        </p:nvSpPr>
        <p:spPr bwMode="auto">
          <a:xfrm>
            <a:off x="4833919" y="2065498"/>
            <a:ext cx="1368425" cy="360363"/>
          </a:xfrm>
          <a:prstGeom prst="ellipse">
            <a:avLst/>
          </a:prstGeom>
          <a:noFill/>
          <a:ln w="28575" algn="ctr">
            <a:solidFill>
              <a:srgbClr val="008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nl-NL" dirty="0">
              <a:latin typeface="Calibri" pitchFamily="34" charset="0"/>
            </a:endParaRPr>
          </a:p>
        </p:txBody>
      </p:sp>
      <p:sp>
        <p:nvSpPr>
          <p:cNvPr id="796691" name="Text Box 19"/>
          <p:cNvSpPr txBox="1">
            <a:spLocks noChangeArrowheads="1"/>
          </p:cNvSpPr>
          <p:nvPr/>
        </p:nvSpPr>
        <p:spPr bwMode="auto">
          <a:xfrm>
            <a:off x="3563938" y="5734050"/>
            <a:ext cx="2447337" cy="307777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b="1" dirty="0">
                <a:latin typeface="Calibri" pitchFamily="34" charset="0"/>
              </a:rPr>
              <a:t>Rol</a:t>
            </a:r>
            <a:r>
              <a:rPr lang="nl-NL" sz="2000" dirty="0">
                <a:latin typeface="Calibri" pitchFamily="34" charset="0"/>
              </a:rPr>
              <a:t>: </a:t>
            </a:r>
            <a:r>
              <a:rPr lang="nl-NL" sz="2000" dirty="0">
                <a:solidFill>
                  <a:srgbClr val="008000"/>
                </a:solidFill>
                <a:latin typeface="Calibri" pitchFamily="34" charset="0"/>
              </a:rPr>
              <a:t>eventueel</a:t>
            </a:r>
            <a:r>
              <a:rPr lang="nl-NL" sz="2000" dirty="0">
                <a:latin typeface="Calibri" pitchFamily="34" charset="0"/>
              </a:rPr>
              <a:t> invullen.</a:t>
            </a:r>
          </a:p>
        </p:txBody>
      </p:sp>
      <p:sp>
        <p:nvSpPr>
          <p:cNvPr id="796692" name="Oval 20"/>
          <p:cNvSpPr>
            <a:spLocks noChangeArrowheads="1"/>
          </p:cNvSpPr>
          <p:nvPr/>
        </p:nvSpPr>
        <p:spPr bwMode="auto">
          <a:xfrm>
            <a:off x="4908365" y="4544218"/>
            <a:ext cx="396082" cy="360362"/>
          </a:xfrm>
          <a:prstGeom prst="ellipse">
            <a:avLst/>
          </a:prstGeom>
          <a:noFill/>
          <a:ln w="28575" algn="ctr">
            <a:solidFill>
              <a:srgbClr val="CC0099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nl-NL" dirty="0">
              <a:latin typeface="Calibri" pitchFamily="34" charset="0"/>
            </a:endParaRPr>
          </a:p>
        </p:txBody>
      </p:sp>
      <p:sp>
        <p:nvSpPr>
          <p:cNvPr id="796693" name="Oval 21"/>
          <p:cNvSpPr>
            <a:spLocks noChangeArrowheads="1"/>
          </p:cNvSpPr>
          <p:nvPr/>
        </p:nvSpPr>
        <p:spPr bwMode="auto">
          <a:xfrm>
            <a:off x="2176825" y="3141663"/>
            <a:ext cx="307613" cy="503360"/>
          </a:xfrm>
          <a:prstGeom prst="ellipse">
            <a:avLst/>
          </a:prstGeom>
          <a:noFill/>
          <a:ln w="28575" algn="ctr">
            <a:solidFill>
              <a:srgbClr val="CC0099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nl-NL" dirty="0">
              <a:latin typeface="Calibri" pitchFamily="34" charset="0"/>
            </a:endParaRPr>
          </a:p>
        </p:txBody>
      </p:sp>
      <p:sp>
        <p:nvSpPr>
          <p:cNvPr id="796694" name="Text Box 22"/>
          <p:cNvSpPr txBox="1">
            <a:spLocks noChangeArrowheads="1"/>
          </p:cNvSpPr>
          <p:nvPr/>
        </p:nvSpPr>
        <p:spPr bwMode="auto">
          <a:xfrm>
            <a:off x="3563938" y="6092825"/>
            <a:ext cx="4968501" cy="60960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b="1" dirty="0">
                <a:latin typeface="Calibri" pitchFamily="34" charset="0"/>
              </a:rPr>
              <a:t>Leesrichting</a:t>
            </a:r>
            <a:r>
              <a:rPr lang="nl-NL" sz="2000" dirty="0">
                <a:latin typeface="Calibri" pitchFamily="34" charset="0"/>
              </a:rPr>
              <a:t>: gebruiken om “</a:t>
            </a:r>
            <a:r>
              <a:rPr lang="nl-NL" sz="2000" dirty="0">
                <a:solidFill>
                  <a:srgbClr val="CC0099"/>
                </a:solidFill>
                <a:latin typeface="Calibri" pitchFamily="34" charset="0"/>
              </a:rPr>
              <a:t>onnatuurlijke</a:t>
            </a:r>
            <a:r>
              <a:rPr lang="nl-NL" sz="2000" dirty="0">
                <a:latin typeface="Calibri" pitchFamily="34" charset="0"/>
              </a:rPr>
              <a:t>” leesrichting aan te geven.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6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6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6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6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6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6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6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6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6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6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6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6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6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6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6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6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6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6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6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6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6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6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6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6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6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6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6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6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6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6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6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6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6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6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6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6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6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6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6680" grpId="0" animBg="1"/>
      <p:bldP spid="796680" grpId="1" animBg="1"/>
      <p:bldP spid="796680" grpId="2" animBg="1"/>
      <p:bldP spid="796681" grpId="0" animBg="1"/>
      <p:bldP spid="796681" grpId="1" animBg="1"/>
      <p:bldP spid="796681" grpId="2" animBg="1"/>
      <p:bldP spid="796682" grpId="0" animBg="1"/>
      <p:bldP spid="796682" grpId="1" animBg="1"/>
      <p:bldP spid="796682" grpId="2" animBg="1"/>
      <p:bldP spid="796683" grpId="0" animBg="1"/>
      <p:bldP spid="796683" grpId="1" animBg="1"/>
      <p:bldP spid="796683" grpId="2" animBg="1"/>
      <p:bldP spid="796685" grpId="0" animBg="1"/>
      <p:bldP spid="796685" grpId="1" animBg="1"/>
      <p:bldP spid="796685" grpId="2" animBg="1"/>
      <p:bldP spid="796686" grpId="0" animBg="1"/>
      <p:bldP spid="796686" grpId="1" animBg="1"/>
      <p:bldP spid="796686" grpId="2" animBg="1"/>
      <p:bldP spid="796687" grpId="0" animBg="1"/>
      <p:bldP spid="796687" grpId="1" animBg="1"/>
      <p:bldP spid="796687" grpId="2" animBg="1"/>
      <p:bldP spid="796688" grpId="0" animBg="1"/>
      <p:bldP spid="796688" grpId="1" animBg="1"/>
      <p:bldP spid="796688" grpId="2" animBg="1"/>
      <p:bldP spid="796689" grpId="0" animBg="1"/>
      <p:bldP spid="796689" grpId="1" animBg="1"/>
      <p:bldP spid="796689" grpId="2" animBg="1"/>
      <p:bldP spid="796690" grpId="0" animBg="1"/>
      <p:bldP spid="796690" grpId="1" animBg="1"/>
      <p:bldP spid="796690" grpId="2" animBg="1"/>
      <p:bldP spid="796691" grpId="0" animBg="1"/>
      <p:bldP spid="796691" grpId="1" animBg="1"/>
      <p:bldP spid="796691" grpId="2" animBg="1"/>
      <p:bldP spid="796692" grpId="0" animBg="1"/>
      <p:bldP spid="796692" grpId="1" animBg="1"/>
      <p:bldP spid="796693" grpId="0" animBg="1"/>
      <p:bldP spid="796693" grpId="1" animBg="1"/>
      <p:bldP spid="796694" grpId="0" animBg="1"/>
    </p:bldLst>
  </p:timing>
</p:sld>
</file>

<file path=ppt/slides/slide1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Tijdelijke aanduiding voor dianumm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92A268A8-8E61-4C3B-BF8F-3C2A1C4EC034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166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4746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dirty="0" smtClean="0"/>
              <a:t>Overerving (... is een ... )</a:t>
            </a:r>
          </a:p>
        </p:txBody>
      </p:sp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4283968" y="1196752"/>
            <a:ext cx="1606402" cy="43088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800" dirty="0" err="1" smtClean="0">
                <a:latin typeface="Calibri" pitchFamily="34" charset="0"/>
              </a:rPr>
              <a:t>Directeur.h</a:t>
            </a:r>
            <a:endParaRPr lang="nl-NL" sz="2800" dirty="0">
              <a:latin typeface="Calibri" pitchFamily="34" charset="0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079" y="3656812"/>
            <a:ext cx="5000001" cy="32285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00775" name="Text Box 7"/>
          <p:cNvSpPr txBox="1">
            <a:spLocks noChangeArrowheads="1"/>
          </p:cNvSpPr>
          <p:nvPr/>
        </p:nvSpPr>
        <p:spPr bwMode="auto">
          <a:xfrm>
            <a:off x="4306194" y="1663330"/>
            <a:ext cx="4680520" cy="2769989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ifndef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__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Directeur_h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__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define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__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Directeur_h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__</a:t>
            </a:r>
          </a:p>
          <a:p>
            <a:pPr>
              <a:spcBef>
                <a:spcPts val="0"/>
              </a:spcBef>
              <a:buNone/>
            </a:pPr>
            <a:endParaRPr lang="nl-NL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2000" dirty="0" err="1">
                <a:solidFill>
                  <a:srgbClr val="A31515"/>
                </a:solidFill>
                <a:latin typeface="Consolas"/>
              </a:rPr>
              <a:t>Persoon.h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"</a:t>
            </a:r>
            <a:endParaRPr lang="nl-NL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endParaRPr lang="nl-NL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Directeur: 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Persoon {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};</a:t>
            </a:r>
          </a:p>
          <a:p>
            <a:pPr>
              <a:spcBef>
                <a:spcPts val="0"/>
              </a:spcBef>
              <a:buNone/>
            </a:pPr>
            <a:endParaRPr lang="nl-NL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2000" dirty="0" err="1" smtClean="0">
                <a:solidFill>
                  <a:srgbClr val="0000FF"/>
                </a:solidFill>
                <a:latin typeface="Consolas"/>
              </a:rPr>
              <a:t>endif</a:t>
            </a:r>
            <a:endParaRPr lang="nl-NL" sz="2000" dirty="0">
              <a:solidFill>
                <a:prstClr val="black"/>
              </a:solidFill>
              <a:latin typeface="Consolas"/>
            </a:endParaRPr>
          </a:p>
        </p:txBody>
      </p:sp>
      <p:pic>
        <p:nvPicPr>
          <p:cNvPr id="23040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175891"/>
            <a:ext cx="1647825" cy="2419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28363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0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00775" grpId="0" animBg="1"/>
    </p:bldLst>
  </p:timing>
</p:sld>
</file>

<file path=ppt/slides/slide1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630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268760"/>
            <a:ext cx="4724400" cy="360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8482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FACE3B3F-E738-41ED-A61B-34907F7C2172}" type="slidenum">
              <a:rPr kumimoji="0" lang="en-US" sz="1600" smtClean="0">
                <a:solidFill>
                  <a:schemeClr val="tx1"/>
                </a:solidFill>
                <a:latin typeface="Calibri" pitchFamily="34" charset="0"/>
              </a:rPr>
              <a:pPr/>
              <a:t>167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4848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dirty="0" smtClean="0"/>
              <a:t>Aggregatie (... heeft een ...)</a:t>
            </a:r>
          </a:p>
        </p:txBody>
      </p:sp>
      <p:sp>
        <p:nvSpPr>
          <p:cNvPr id="804869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5435600" y="1268413"/>
            <a:ext cx="3344863" cy="5256212"/>
          </a:xfrm>
        </p:spPr>
        <p:txBody>
          <a:bodyPr/>
          <a:lstStyle/>
          <a:p>
            <a:pPr eaLnBrk="1" hangingPunct="1"/>
            <a:r>
              <a:rPr lang="nl-NL" smtClean="0"/>
              <a:t>Fiets heeft:</a:t>
            </a:r>
          </a:p>
          <a:p>
            <a:pPr lvl="1" eaLnBrk="1" hangingPunct="1"/>
            <a:r>
              <a:rPr lang="nl-NL" smtClean="0"/>
              <a:t>2 Wielen</a:t>
            </a:r>
          </a:p>
          <a:p>
            <a:pPr lvl="1" eaLnBrk="1" hangingPunct="1"/>
            <a:r>
              <a:rPr lang="nl-NL" smtClean="0"/>
              <a:t>1 Frame</a:t>
            </a:r>
          </a:p>
        </p:txBody>
      </p:sp>
      <p:sp>
        <p:nvSpPr>
          <p:cNvPr id="804870" name="Oval 6"/>
          <p:cNvSpPr>
            <a:spLocks noChangeArrowheads="1"/>
          </p:cNvSpPr>
          <p:nvPr/>
        </p:nvSpPr>
        <p:spPr bwMode="auto">
          <a:xfrm>
            <a:off x="1729928" y="1484784"/>
            <a:ext cx="1911600" cy="575816"/>
          </a:xfrm>
          <a:prstGeom prst="ellipse">
            <a:avLst/>
          </a:prstGeom>
          <a:noFill/>
          <a:ln w="28575" algn="ctr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nl-NL" dirty="0">
              <a:latin typeface="Calibri" pitchFamily="34" charset="0"/>
            </a:endParaRPr>
          </a:p>
        </p:txBody>
      </p:sp>
      <p:sp>
        <p:nvSpPr>
          <p:cNvPr id="804871" name="Oval 7"/>
          <p:cNvSpPr>
            <a:spLocks noChangeArrowheads="1"/>
          </p:cNvSpPr>
          <p:nvPr/>
        </p:nvSpPr>
        <p:spPr bwMode="auto">
          <a:xfrm>
            <a:off x="683569" y="2348881"/>
            <a:ext cx="756294" cy="1440160"/>
          </a:xfrm>
          <a:prstGeom prst="ellipse">
            <a:avLst/>
          </a:prstGeom>
          <a:noFill/>
          <a:ln w="28575" algn="ctr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nl-NL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48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4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48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4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4870" grpId="0" animBg="1"/>
      <p:bldP spid="804871" grpId="0" animBg="1"/>
    </p:bldLst>
  </p:timing>
</p:sld>
</file>

<file path=ppt/slides/slide1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1B54446C-F682-46AF-83EB-664D575E0E61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168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4950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smtClean="0"/>
              <a:t>Associatie</a:t>
            </a:r>
          </a:p>
        </p:txBody>
      </p:sp>
      <p:sp>
        <p:nvSpPr>
          <p:cNvPr id="8079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8775" y="1268413"/>
            <a:ext cx="8421688" cy="1728787"/>
          </a:xfrm>
        </p:spPr>
        <p:txBody>
          <a:bodyPr/>
          <a:lstStyle/>
          <a:p>
            <a:pPr eaLnBrk="1" hangingPunct="1"/>
            <a:r>
              <a:rPr lang="nl-NL" smtClean="0"/>
              <a:t>Overerving</a:t>
            </a:r>
          </a:p>
          <a:p>
            <a:pPr eaLnBrk="1" hangingPunct="1"/>
            <a:r>
              <a:rPr lang="nl-NL" smtClean="0"/>
              <a:t>Aggregatie</a:t>
            </a:r>
          </a:p>
          <a:p>
            <a:pPr lvl="1" eaLnBrk="1" hangingPunct="1"/>
            <a:r>
              <a:rPr lang="nl-NL" smtClean="0">
                <a:solidFill>
                  <a:schemeClr val="hlink"/>
                </a:solidFill>
              </a:rPr>
              <a:t>Compositie</a:t>
            </a:r>
          </a:p>
        </p:txBody>
      </p:sp>
      <p:sp>
        <p:nvSpPr>
          <p:cNvPr id="807940" name="Text Box 4"/>
          <p:cNvSpPr txBox="1">
            <a:spLocks noChangeArrowheads="1"/>
          </p:cNvSpPr>
          <p:nvPr/>
        </p:nvSpPr>
        <p:spPr bwMode="auto">
          <a:xfrm>
            <a:off x="3995738" y="2133600"/>
            <a:ext cx="3097212" cy="60960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latin typeface="Calibri" pitchFamily="34" charset="0"/>
              </a:rPr>
              <a:t>Een compositie is een speciaal soort aggregatie.</a:t>
            </a:r>
          </a:p>
        </p:txBody>
      </p:sp>
      <p:sp>
        <p:nvSpPr>
          <p:cNvPr id="807946" name="Rectangle 10"/>
          <p:cNvSpPr>
            <a:spLocks noChangeArrowheads="1"/>
          </p:cNvSpPr>
          <p:nvPr/>
        </p:nvSpPr>
        <p:spPr bwMode="auto">
          <a:xfrm>
            <a:off x="468313" y="4652963"/>
            <a:ext cx="3816350" cy="172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 marL="342900" indent="-342900" eaLnBrk="1" hangingPunct="1"/>
            <a:r>
              <a:rPr lang="nl-NL" sz="2800" dirty="0">
                <a:solidFill>
                  <a:schemeClr val="tx1"/>
                </a:solidFill>
                <a:latin typeface="Calibri" pitchFamily="34" charset="0"/>
              </a:rPr>
              <a:t>Aggregatie</a:t>
            </a:r>
          </a:p>
          <a:p>
            <a:pPr marL="742950" lvl="1" indent="-285750" eaLnBrk="1" hangingPunct="1"/>
            <a:r>
              <a:rPr lang="nl-NL" sz="2400" dirty="0">
                <a:solidFill>
                  <a:schemeClr val="tx1"/>
                </a:solidFill>
                <a:latin typeface="Calibri" pitchFamily="34" charset="0"/>
              </a:rPr>
              <a:t>“</a:t>
            </a:r>
            <a:r>
              <a:rPr lang="nl-NL" sz="2400" dirty="0">
                <a:latin typeface="Calibri" pitchFamily="34" charset="0"/>
              </a:rPr>
              <a:t>heeft een</a:t>
            </a:r>
            <a:r>
              <a:rPr lang="nl-NL" sz="2400" dirty="0">
                <a:solidFill>
                  <a:schemeClr val="tx1"/>
                </a:solidFill>
                <a:latin typeface="Calibri" pitchFamily="34" charset="0"/>
              </a:rPr>
              <a:t>” relatie. </a:t>
            </a:r>
          </a:p>
          <a:p>
            <a:pPr marL="742950" lvl="1" indent="-285750" eaLnBrk="1" hangingPunct="1"/>
            <a:r>
              <a:rPr lang="nl-NL" sz="2400" dirty="0">
                <a:solidFill>
                  <a:schemeClr val="tx1"/>
                </a:solidFill>
                <a:latin typeface="Calibri" pitchFamily="34" charset="0"/>
              </a:rPr>
              <a:t>vaag gedefinieerd</a:t>
            </a:r>
          </a:p>
        </p:txBody>
      </p:sp>
      <p:sp>
        <p:nvSpPr>
          <p:cNvPr id="807947" name="Rectangle 11"/>
          <p:cNvSpPr>
            <a:spLocks noChangeArrowheads="1"/>
          </p:cNvSpPr>
          <p:nvPr/>
        </p:nvSpPr>
        <p:spPr bwMode="auto">
          <a:xfrm>
            <a:off x="4643438" y="3573463"/>
            <a:ext cx="4321175" cy="2591841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 marL="342900" indent="-342900" eaLnBrk="1" hangingPunct="1"/>
            <a:r>
              <a:rPr lang="nl-NL" sz="2800" dirty="0">
                <a:solidFill>
                  <a:schemeClr val="tx1"/>
                </a:solidFill>
                <a:latin typeface="Calibri" pitchFamily="34" charset="0"/>
              </a:rPr>
              <a:t>Compositie</a:t>
            </a:r>
          </a:p>
          <a:p>
            <a:pPr marL="742950" lvl="1" indent="-285750" eaLnBrk="1" hangingPunct="1"/>
            <a:r>
              <a:rPr lang="nl-NL" sz="2400" dirty="0">
                <a:solidFill>
                  <a:schemeClr val="tx1"/>
                </a:solidFill>
                <a:latin typeface="Calibri" pitchFamily="34" charset="0"/>
              </a:rPr>
              <a:t>“</a:t>
            </a:r>
            <a:r>
              <a:rPr lang="nl-NL" sz="2400" dirty="0">
                <a:latin typeface="Calibri" pitchFamily="34" charset="0"/>
              </a:rPr>
              <a:t>bevat een</a:t>
            </a:r>
            <a:r>
              <a:rPr lang="nl-NL" sz="2400" dirty="0">
                <a:solidFill>
                  <a:schemeClr val="tx1"/>
                </a:solidFill>
                <a:latin typeface="Calibri" pitchFamily="34" charset="0"/>
              </a:rPr>
              <a:t>” relatie. </a:t>
            </a:r>
          </a:p>
          <a:p>
            <a:pPr marL="742950" lvl="1" indent="-285750" eaLnBrk="1" hangingPunct="1"/>
            <a:r>
              <a:rPr lang="nl-NL" sz="2400" dirty="0">
                <a:solidFill>
                  <a:schemeClr val="tx1"/>
                </a:solidFill>
                <a:latin typeface="Calibri" pitchFamily="34" charset="0"/>
              </a:rPr>
              <a:t>deel behoort </a:t>
            </a:r>
            <a:r>
              <a:rPr lang="nl-NL" sz="2400" dirty="0" smtClean="0">
                <a:solidFill>
                  <a:schemeClr val="tx1"/>
                </a:solidFill>
                <a:latin typeface="Calibri" pitchFamily="34" charset="0"/>
              </a:rPr>
              <a:t>maar </a:t>
            </a:r>
            <a:r>
              <a:rPr lang="nl-NL" sz="2400" dirty="0">
                <a:solidFill>
                  <a:schemeClr val="tx1"/>
                </a:solidFill>
                <a:latin typeface="Calibri" pitchFamily="34" charset="0"/>
              </a:rPr>
              <a:t>bij 1 geheel</a:t>
            </a:r>
          </a:p>
          <a:p>
            <a:pPr marL="742950" lvl="1" indent="-285750" eaLnBrk="1" hangingPunct="1"/>
            <a:r>
              <a:rPr lang="nl-NL" sz="2400" dirty="0">
                <a:solidFill>
                  <a:schemeClr val="tx1"/>
                </a:solidFill>
                <a:latin typeface="Calibri" pitchFamily="34" charset="0"/>
              </a:rPr>
              <a:t>levensduur deel &lt;= levensduur geheel</a:t>
            </a:r>
          </a:p>
        </p:txBody>
      </p:sp>
      <p:sp>
        <p:nvSpPr>
          <p:cNvPr id="807948" name="Text Box 12"/>
          <p:cNvSpPr txBox="1">
            <a:spLocks noChangeArrowheads="1"/>
          </p:cNvSpPr>
          <p:nvPr/>
        </p:nvSpPr>
        <p:spPr bwMode="auto">
          <a:xfrm>
            <a:off x="3708400" y="1165225"/>
            <a:ext cx="4967288" cy="60960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latin typeface="Calibri" pitchFamily="34" charset="0"/>
              </a:rPr>
              <a:t>Beginnende UML </a:t>
            </a:r>
            <a:r>
              <a:rPr lang="nl-NL" sz="2000" dirty="0" err="1">
                <a:latin typeface="Calibri" pitchFamily="34" charset="0"/>
              </a:rPr>
              <a:t>modelleerders</a:t>
            </a:r>
            <a:r>
              <a:rPr lang="nl-NL" sz="2000" dirty="0">
                <a:latin typeface="Calibri" pitchFamily="34" charset="0"/>
              </a:rPr>
              <a:t> gebruiken vaak ten </a:t>
            </a:r>
            <a:r>
              <a:rPr lang="nl-NL" sz="2000" dirty="0">
                <a:solidFill>
                  <a:schemeClr val="tx2"/>
                </a:solidFill>
                <a:latin typeface="Calibri" pitchFamily="34" charset="0"/>
              </a:rPr>
              <a:t>onrechte</a:t>
            </a:r>
            <a:r>
              <a:rPr lang="nl-NL" sz="2000" dirty="0">
                <a:latin typeface="Calibri" pitchFamily="34" charset="0"/>
              </a:rPr>
              <a:t> compositie!</a:t>
            </a:r>
          </a:p>
        </p:txBody>
      </p:sp>
      <p:pic>
        <p:nvPicPr>
          <p:cNvPr id="807949" name="Picture 1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1125538"/>
            <a:ext cx="863600" cy="754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2733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573463"/>
            <a:ext cx="39243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733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6769" y="2697163"/>
            <a:ext cx="3924300" cy="876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7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7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7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500" fill="hold"/>
                                        <p:tgtEl>
                                          <p:spTgt spid="807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500" fill="hold"/>
                                        <p:tgtEl>
                                          <p:spTgt spid="807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500" fill="hold"/>
                                        <p:tgtEl>
                                          <p:spTgt spid="807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7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7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7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7940" grpId="0" animBg="1"/>
      <p:bldP spid="807940" grpId="1" animBg="1"/>
      <p:bldP spid="807946" grpId="0"/>
      <p:bldP spid="807947" grpId="0" animBg="1"/>
      <p:bldP spid="807948" grpId="0" animBg="1"/>
    </p:bldLst>
  </p:timing>
</p:sld>
</file>

<file path=ppt/slides/slide1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043E90EE-FE41-437B-B370-4721F95CED09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169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5053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dirty="0" smtClean="0"/>
              <a:t>Compositie (... bevat een ...)</a:t>
            </a:r>
          </a:p>
        </p:txBody>
      </p:sp>
      <p:sp>
        <p:nvSpPr>
          <p:cNvPr id="811017" name="Rectangle 9"/>
          <p:cNvSpPr>
            <a:spLocks noGrp="1" noChangeArrowheads="1"/>
          </p:cNvSpPr>
          <p:nvPr>
            <p:ph type="body" idx="1"/>
          </p:nvPr>
        </p:nvSpPr>
        <p:spPr>
          <a:xfrm>
            <a:off x="5076056" y="1268413"/>
            <a:ext cx="3704407" cy="5256212"/>
          </a:xfrm>
        </p:spPr>
        <p:txBody>
          <a:bodyPr/>
          <a:lstStyle/>
          <a:p>
            <a:pPr eaLnBrk="1" hangingPunct="1"/>
            <a:r>
              <a:rPr lang="nl-NL" dirty="0" smtClean="0"/>
              <a:t>Welke </a:t>
            </a:r>
            <a:r>
              <a:rPr lang="nl-NL" dirty="0" smtClean="0">
                <a:solidFill>
                  <a:schemeClr val="hlink"/>
                </a:solidFill>
              </a:rPr>
              <a:t>aggregaties</a:t>
            </a:r>
            <a:r>
              <a:rPr lang="nl-NL" dirty="0" smtClean="0"/>
              <a:t> zijn </a:t>
            </a:r>
            <a:r>
              <a:rPr lang="nl-NL" dirty="0" smtClean="0">
                <a:solidFill>
                  <a:schemeClr val="hlink"/>
                </a:solidFill>
              </a:rPr>
              <a:t>composities</a:t>
            </a:r>
            <a:r>
              <a:rPr lang="nl-NL" dirty="0" smtClean="0"/>
              <a:t>?</a:t>
            </a:r>
          </a:p>
          <a:p>
            <a:pPr lvl="1" eaLnBrk="1" hangingPunct="1"/>
            <a:r>
              <a:rPr lang="nl-NL" dirty="0" smtClean="0"/>
              <a:t>Mens </a:t>
            </a:r>
            <a:r>
              <a:rPr lang="nl-NL" dirty="0" smtClean="0">
                <a:sym typeface="Wingdings" pitchFamily="2" charset="2"/>
              </a:rPr>
              <a:t>---</a:t>
            </a:r>
            <a:r>
              <a:rPr lang="nl-NL" dirty="0" smtClean="0"/>
              <a:t> Nier</a:t>
            </a:r>
          </a:p>
          <a:p>
            <a:pPr lvl="1" eaLnBrk="1" hangingPunct="1"/>
            <a:r>
              <a:rPr lang="nl-NL" dirty="0" smtClean="0"/>
              <a:t>Mens --- Hersenen</a:t>
            </a:r>
          </a:p>
          <a:p>
            <a:pPr lvl="1" eaLnBrk="1" hangingPunct="1"/>
            <a:r>
              <a:rPr lang="nl-NL" dirty="0" smtClean="0"/>
              <a:t>PC --- Hard Disk</a:t>
            </a:r>
          </a:p>
          <a:p>
            <a:pPr lvl="1" eaLnBrk="1" hangingPunct="1"/>
            <a:r>
              <a:rPr lang="nl-NL" dirty="0" smtClean="0"/>
              <a:t>PC --- CPU</a:t>
            </a:r>
          </a:p>
          <a:p>
            <a:pPr lvl="1" eaLnBrk="1" hangingPunct="1"/>
            <a:r>
              <a:rPr lang="nl-NL" dirty="0" smtClean="0"/>
              <a:t>CPU --- Transistor</a:t>
            </a:r>
          </a:p>
          <a:p>
            <a:pPr lvl="1" eaLnBrk="1" hangingPunct="1"/>
            <a:r>
              <a:rPr lang="nl-NL" dirty="0" smtClean="0"/>
              <a:t>Radio --- Transistor</a:t>
            </a:r>
          </a:p>
          <a:p>
            <a:pPr lvl="1" eaLnBrk="1" hangingPunct="1"/>
            <a:endParaRPr lang="nl-NL" dirty="0" smtClean="0"/>
          </a:p>
        </p:txBody>
      </p:sp>
      <p:sp>
        <p:nvSpPr>
          <p:cNvPr id="811018" name="Text Box 10"/>
          <p:cNvSpPr txBox="1">
            <a:spLocks noChangeArrowheads="1"/>
          </p:cNvSpPr>
          <p:nvPr/>
        </p:nvSpPr>
        <p:spPr bwMode="auto">
          <a:xfrm>
            <a:off x="5004048" y="5120678"/>
            <a:ext cx="3888432" cy="738664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solidFill>
                  <a:schemeClr val="tx2"/>
                </a:solidFill>
                <a:latin typeface="Calibri" pitchFamily="34" charset="0"/>
              </a:rPr>
              <a:t>Let op!</a:t>
            </a:r>
            <a:r>
              <a:rPr lang="nl-NL" sz="2400" dirty="0">
                <a:latin typeface="Calibri" pitchFamily="34" charset="0"/>
              </a:rPr>
              <a:t> Het </a:t>
            </a:r>
            <a:r>
              <a:rPr lang="nl-NL" sz="2400" dirty="0">
                <a:solidFill>
                  <a:srgbClr val="008000"/>
                </a:solidFill>
                <a:latin typeface="Calibri" pitchFamily="34" charset="0"/>
              </a:rPr>
              <a:t>goede</a:t>
            </a:r>
            <a:r>
              <a:rPr lang="nl-NL" sz="2400" dirty="0">
                <a:latin typeface="Calibri" pitchFamily="34" charset="0"/>
              </a:rPr>
              <a:t> antwoord is </a:t>
            </a:r>
            <a:r>
              <a:rPr lang="nl-NL" sz="2400" dirty="0">
                <a:solidFill>
                  <a:srgbClr val="008000"/>
                </a:solidFill>
                <a:latin typeface="Calibri" pitchFamily="34" charset="0"/>
              </a:rPr>
              <a:t>afhankelijk</a:t>
            </a:r>
            <a:r>
              <a:rPr lang="nl-NL" sz="2400" dirty="0">
                <a:latin typeface="Calibri" pitchFamily="34" charset="0"/>
              </a:rPr>
              <a:t> van de applicatie.</a:t>
            </a:r>
          </a:p>
        </p:txBody>
      </p:sp>
      <p:pic>
        <p:nvPicPr>
          <p:cNvPr id="811028" name="Picture 20" descr="TR82BLUm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5060950"/>
            <a:ext cx="1652587" cy="165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1033" name="Picture 25" descr="Freecom MusicPal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5038725"/>
            <a:ext cx="2447925" cy="167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835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96752"/>
            <a:ext cx="4742857" cy="36571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10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10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10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10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10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10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10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" dur="500" fill="hold"/>
                                        <p:tgtEl>
                                          <p:spTgt spid="8110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" dur="500" fill="hold"/>
                                        <p:tgtEl>
                                          <p:spTgt spid="8110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8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500" fill="hold"/>
                                        <p:tgtEl>
                                          <p:spTgt spid="8110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" dur="500" fill="hold"/>
                                        <p:tgtEl>
                                          <p:spTgt spid="8110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8" dur="500" fill="hold"/>
                                        <p:tgtEl>
                                          <p:spTgt spid="8110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8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2" dur="500" fill="hold"/>
                                        <p:tgtEl>
                                          <p:spTgt spid="8110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99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1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1017" grpId="0" build="p"/>
      <p:bldP spid="811018" grpId="0" animBg="1"/>
    </p:bldLst>
  </p:timing>
</p:sld>
</file>

<file path=ppt/slides/slide1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Tijdelijke aanduiding voor dianumm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DA166B0D-1804-4457-96E1-EEF0C3AA991B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170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5155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dirty="0" smtClean="0"/>
              <a:t>Compositie (... bevat een ...)</a:t>
            </a:r>
          </a:p>
        </p:txBody>
      </p:sp>
      <p:pic>
        <p:nvPicPr>
          <p:cNvPr id="2314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184858"/>
            <a:ext cx="1657350" cy="280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079" y="3656812"/>
            <a:ext cx="5000001" cy="32285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5111" name="Text Box 7"/>
          <p:cNvSpPr txBox="1">
            <a:spLocks noChangeArrowheads="1"/>
          </p:cNvSpPr>
          <p:nvPr/>
        </p:nvSpPr>
        <p:spPr bwMode="auto">
          <a:xfrm>
            <a:off x="4932040" y="1340768"/>
            <a:ext cx="3816424" cy="3385542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ifndef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__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Fiets_h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__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define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__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Fiets_h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__</a:t>
            </a:r>
          </a:p>
          <a:p>
            <a:pPr>
              <a:spcBef>
                <a:spcPts val="0"/>
              </a:spcBef>
              <a:buNone/>
            </a:pPr>
            <a:endParaRPr lang="nl-NL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2000" dirty="0" err="1">
                <a:solidFill>
                  <a:srgbClr val="A31515"/>
                </a:solidFill>
                <a:latin typeface="Consolas"/>
              </a:rPr>
              <a:t>Frame.h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"</a:t>
            </a:r>
            <a:endParaRPr lang="nl-NL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endParaRPr lang="nl-NL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Fiets {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: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 smtClean="0">
                <a:solidFill>
                  <a:prstClr val="black"/>
                </a:solidFill>
                <a:latin typeface="Consolas"/>
              </a:rPr>
              <a:t>    Frame 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Unnamed_Frame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_;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};</a:t>
            </a:r>
          </a:p>
          <a:p>
            <a:pPr>
              <a:spcBef>
                <a:spcPts val="0"/>
              </a:spcBef>
              <a:buNone/>
            </a:pPr>
            <a:endParaRPr lang="nl-NL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2000" dirty="0" err="1" smtClean="0">
                <a:solidFill>
                  <a:srgbClr val="0000FF"/>
                </a:solidFill>
                <a:latin typeface="Consolas"/>
              </a:rPr>
              <a:t>endif</a:t>
            </a:r>
            <a:endParaRPr lang="nl-NL" sz="2000" dirty="0">
              <a:solidFill>
                <a:prstClr val="black"/>
              </a:solidFill>
              <a:latin typeface="Consolas"/>
            </a:endParaRPr>
          </a:p>
        </p:txBody>
      </p:sp>
      <p:pic>
        <p:nvPicPr>
          <p:cNvPr id="228354" name="Picture 2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4050" y="4089998"/>
            <a:ext cx="340995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77049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5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283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283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5111" grpId="0" animBg="1"/>
    </p:bldLst>
  </p:timing>
</p:sld>
</file>

<file path=ppt/slides/slide1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Tijdelijke aanduiding voor dianumm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DA166B0D-1804-4457-96E1-EEF0C3AA991B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171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5155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dirty="0" smtClean="0"/>
              <a:t>Compositie (... bevat een ...)</a:t>
            </a:r>
          </a:p>
        </p:txBody>
      </p:sp>
      <p:pic>
        <p:nvPicPr>
          <p:cNvPr id="22835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200" y="2401199"/>
            <a:ext cx="4800600" cy="418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55032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Tijdelijke aanduiding voor dianumm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DA166B0D-1804-4457-96E1-EEF0C3AA991B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172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5155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dirty="0" smtClean="0"/>
              <a:t>Compositie (... bevat een ...)</a:t>
            </a:r>
          </a:p>
        </p:txBody>
      </p:sp>
      <p:pic>
        <p:nvPicPr>
          <p:cNvPr id="22630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898" y="2400300"/>
            <a:ext cx="6800850" cy="445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5868144" y="1340768"/>
            <a:ext cx="2880320" cy="3385542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ifndef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__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Fiets_h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__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define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__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Fiets_h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__</a:t>
            </a:r>
          </a:p>
          <a:p>
            <a:pPr>
              <a:spcBef>
                <a:spcPts val="0"/>
              </a:spcBef>
              <a:buNone/>
            </a:pPr>
            <a:endParaRPr lang="nl-NL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2000" dirty="0" err="1">
                <a:solidFill>
                  <a:srgbClr val="A31515"/>
                </a:solidFill>
                <a:latin typeface="Consolas"/>
              </a:rPr>
              <a:t>Frame.h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"</a:t>
            </a:r>
            <a:endParaRPr lang="nl-NL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endParaRPr lang="nl-NL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Fiets {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private</a:t>
            </a:r>
            <a:r>
              <a:rPr lang="nl-NL" sz="2000" dirty="0" smtClean="0">
                <a:solidFill>
                  <a:prstClr val="black"/>
                </a:solidFill>
                <a:latin typeface="Consolas"/>
              </a:rPr>
              <a:t>:</a:t>
            </a:r>
            <a:endParaRPr lang="nl-NL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2000" dirty="0" smtClean="0">
                <a:solidFill>
                  <a:prstClr val="black"/>
                </a:solidFill>
                <a:latin typeface="Consolas"/>
              </a:rPr>
              <a:t>    Frame </a:t>
            </a:r>
            <a:r>
              <a:rPr lang="nl-NL" sz="2000" dirty="0" err="1" smtClean="0">
                <a:solidFill>
                  <a:prstClr val="black"/>
                </a:solidFill>
                <a:latin typeface="Consolas"/>
              </a:rPr>
              <a:t>hetFrame</a:t>
            </a:r>
            <a:r>
              <a:rPr lang="nl-NL" sz="2000" dirty="0" smtClean="0">
                <a:solidFill>
                  <a:prstClr val="black"/>
                </a:solidFill>
                <a:latin typeface="Consolas"/>
              </a:rPr>
              <a:t>;</a:t>
            </a:r>
            <a:endParaRPr lang="nl-NL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};</a:t>
            </a:r>
          </a:p>
          <a:p>
            <a:pPr>
              <a:spcBef>
                <a:spcPts val="0"/>
              </a:spcBef>
              <a:buNone/>
            </a:pPr>
            <a:endParaRPr lang="nl-NL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2000" dirty="0" err="1" smtClean="0">
                <a:solidFill>
                  <a:srgbClr val="0000FF"/>
                </a:solidFill>
                <a:latin typeface="Consolas"/>
              </a:rPr>
              <a:t>endif</a:t>
            </a:r>
            <a:endParaRPr lang="nl-NL" sz="2000" dirty="0">
              <a:solidFill>
                <a:prstClr val="black"/>
              </a:solidFill>
              <a:latin typeface="Consolas"/>
            </a:endParaRPr>
          </a:p>
        </p:txBody>
      </p:sp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7952" y="3861048"/>
            <a:ext cx="3419872" cy="2445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79157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Tijdelijke aanduiding voor dianumm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DA166B0D-1804-4457-96E1-EEF0C3AA991B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173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5155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dirty="0" smtClean="0"/>
              <a:t>Compositie (... bevat een ...)</a:t>
            </a:r>
          </a:p>
        </p:txBody>
      </p:sp>
      <p:sp>
        <p:nvSpPr>
          <p:cNvPr id="815111" name="Text Box 7"/>
          <p:cNvSpPr txBox="1">
            <a:spLocks noChangeArrowheads="1"/>
          </p:cNvSpPr>
          <p:nvPr/>
        </p:nvSpPr>
        <p:spPr bwMode="auto">
          <a:xfrm>
            <a:off x="4932040" y="1340768"/>
            <a:ext cx="3816424" cy="3385542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ifndef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__</a:t>
            </a:r>
            <a:r>
              <a:rPr lang="nl-NL" sz="2000" dirty="0" err="1" smtClean="0">
                <a:solidFill>
                  <a:prstClr val="black"/>
                </a:solidFill>
                <a:latin typeface="Consolas"/>
              </a:rPr>
              <a:t>Frame_h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__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define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__</a:t>
            </a:r>
            <a:r>
              <a:rPr lang="nl-NL" sz="2000" dirty="0" err="1" smtClean="0">
                <a:solidFill>
                  <a:prstClr val="black"/>
                </a:solidFill>
                <a:latin typeface="Consolas"/>
              </a:rPr>
              <a:t>Frame_h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__</a:t>
            </a:r>
          </a:p>
          <a:p>
            <a:pPr>
              <a:spcBef>
                <a:spcPts val="0"/>
              </a:spcBef>
              <a:buNone/>
            </a:pPr>
            <a:endParaRPr lang="nl-NL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2000" dirty="0" err="1" smtClean="0">
                <a:solidFill>
                  <a:srgbClr val="A31515"/>
                </a:solidFill>
                <a:latin typeface="Consolas"/>
              </a:rPr>
              <a:t>Fiets.h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"</a:t>
            </a:r>
            <a:endParaRPr lang="nl-NL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endParaRPr lang="nl-NL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 smtClean="0">
                <a:solidFill>
                  <a:prstClr val="black"/>
                </a:solidFill>
                <a:latin typeface="Consolas"/>
              </a:rPr>
              <a:t>Frame 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{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: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 smtClean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Fiets* 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Unnamed_Fiets</a:t>
            </a:r>
            <a:r>
              <a:rPr lang="nl-NL" sz="2000" dirty="0" smtClean="0">
                <a:solidFill>
                  <a:prstClr val="black"/>
                </a:solidFill>
                <a:latin typeface="Consolas"/>
              </a:rPr>
              <a:t>_;</a:t>
            </a:r>
            <a:endParaRPr lang="nl-NL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};</a:t>
            </a:r>
          </a:p>
          <a:p>
            <a:pPr>
              <a:spcBef>
                <a:spcPts val="0"/>
              </a:spcBef>
              <a:buNone/>
            </a:pPr>
            <a:endParaRPr lang="nl-NL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2000" dirty="0" err="1" smtClean="0">
                <a:solidFill>
                  <a:srgbClr val="0000FF"/>
                </a:solidFill>
                <a:latin typeface="Consolas"/>
              </a:rPr>
              <a:t>endif</a:t>
            </a:r>
            <a:endParaRPr lang="nl-NL" sz="2000" dirty="0">
              <a:solidFill>
                <a:prstClr val="black"/>
              </a:solidFill>
              <a:latin typeface="Consolas"/>
            </a:endParaRPr>
          </a:p>
        </p:txBody>
      </p:sp>
      <p:pic>
        <p:nvPicPr>
          <p:cNvPr id="22937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000" y="1152000"/>
            <a:ext cx="1933575" cy="274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4050" y="4089998"/>
            <a:ext cx="340995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3453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5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5111" grpId="0" animBg="1"/>
    </p:bldLst>
  </p:timing>
</p:sld>
</file>

<file path=ppt/slides/slide1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Tijdelijke aanduiding voor dianumm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DA166B0D-1804-4457-96E1-EEF0C3AA991B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174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5155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dirty="0" smtClean="0"/>
              <a:t>Compositie (... bevat een ...)</a:t>
            </a:r>
          </a:p>
        </p:txBody>
      </p:sp>
      <p:pic>
        <p:nvPicPr>
          <p:cNvPr id="230402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332581"/>
            <a:ext cx="6872288" cy="454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18230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Tijdelijke aanduiding voor dianumm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DA166B0D-1804-4457-96E1-EEF0C3AA991B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175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5155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dirty="0" smtClean="0"/>
              <a:t>Compositie (... bevat een ...)</a:t>
            </a:r>
          </a:p>
        </p:txBody>
      </p:sp>
      <p:pic>
        <p:nvPicPr>
          <p:cNvPr id="2314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000" y="1152000"/>
            <a:ext cx="2076450" cy="3228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395536" y="4550950"/>
            <a:ext cx="3816424" cy="2154436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ifndef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__</a:t>
            </a:r>
            <a:r>
              <a:rPr lang="nl-NL" sz="2000" dirty="0" err="1" smtClean="0">
                <a:solidFill>
                  <a:prstClr val="black"/>
                </a:solidFill>
                <a:latin typeface="Consolas"/>
              </a:rPr>
              <a:t>Frame_h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__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define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__</a:t>
            </a:r>
            <a:r>
              <a:rPr lang="nl-NL" sz="2000" dirty="0" err="1" smtClean="0">
                <a:solidFill>
                  <a:prstClr val="black"/>
                </a:solidFill>
                <a:latin typeface="Consolas"/>
              </a:rPr>
              <a:t>Frame_h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__</a:t>
            </a:r>
          </a:p>
          <a:p>
            <a:pPr>
              <a:spcBef>
                <a:spcPts val="0"/>
              </a:spcBef>
              <a:buNone/>
            </a:pPr>
            <a:endParaRPr lang="nl-NL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class</a:t>
            </a:r>
            <a:r>
              <a:rPr lang="nl-NL" sz="2000" dirty="0" smtClean="0">
                <a:solidFill>
                  <a:prstClr val="black"/>
                </a:solidFill>
                <a:latin typeface="Consolas"/>
              </a:rPr>
              <a:t> Frame 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{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 smtClean="0">
                <a:solidFill>
                  <a:prstClr val="black"/>
                </a:solidFill>
                <a:latin typeface="Consolas"/>
              </a:rPr>
              <a:t>};</a:t>
            </a:r>
            <a:endParaRPr lang="nl-NL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endParaRPr lang="nl-NL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2000" dirty="0" err="1" smtClean="0">
                <a:solidFill>
                  <a:srgbClr val="0000FF"/>
                </a:solidFill>
                <a:latin typeface="Consolas"/>
              </a:rPr>
              <a:t>endif</a:t>
            </a:r>
            <a:endParaRPr lang="nl-NL" sz="2000" dirty="0">
              <a:solidFill>
                <a:prstClr val="black"/>
              </a:solidFill>
              <a:latin typeface="Consolas"/>
            </a:endParaRP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4860032" y="1161124"/>
            <a:ext cx="3888432" cy="3385542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ifndef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__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Fiets_h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__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define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__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Fiets_h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__</a:t>
            </a:r>
          </a:p>
          <a:p>
            <a:pPr>
              <a:spcBef>
                <a:spcPts val="0"/>
              </a:spcBef>
              <a:buNone/>
            </a:pPr>
            <a:endParaRPr lang="nl-NL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2000" dirty="0" err="1">
                <a:solidFill>
                  <a:srgbClr val="A31515"/>
                </a:solidFill>
                <a:latin typeface="Consolas"/>
              </a:rPr>
              <a:t>Frame.h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"</a:t>
            </a:r>
            <a:endParaRPr lang="nl-NL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endParaRPr lang="nl-NL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Fiets {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private</a:t>
            </a:r>
            <a:r>
              <a:rPr lang="nl-NL" sz="2000" dirty="0" smtClean="0">
                <a:solidFill>
                  <a:prstClr val="black"/>
                </a:solidFill>
                <a:latin typeface="Consolas"/>
              </a:rPr>
              <a:t>:</a:t>
            </a:r>
            <a:endParaRPr lang="nl-NL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2000" dirty="0" smtClean="0">
                <a:solidFill>
                  <a:prstClr val="black"/>
                </a:solidFill>
                <a:latin typeface="Consolas"/>
              </a:rPr>
              <a:t>    Frame </a:t>
            </a:r>
            <a:r>
              <a:rPr lang="nl-NL" sz="2000" dirty="0" err="1" smtClean="0">
                <a:solidFill>
                  <a:prstClr val="black"/>
                </a:solidFill>
                <a:latin typeface="Consolas"/>
              </a:rPr>
              <a:t>hetFrame</a:t>
            </a:r>
            <a:r>
              <a:rPr lang="nl-NL" sz="2000" dirty="0" smtClean="0">
                <a:solidFill>
                  <a:prstClr val="black"/>
                </a:solidFill>
                <a:latin typeface="Consolas"/>
              </a:rPr>
              <a:t>;</a:t>
            </a:r>
            <a:endParaRPr lang="nl-NL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};</a:t>
            </a:r>
          </a:p>
          <a:p>
            <a:pPr>
              <a:spcBef>
                <a:spcPts val="0"/>
              </a:spcBef>
              <a:buNone/>
            </a:pPr>
            <a:endParaRPr lang="nl-NL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2000" dirty="0" err="1" smtClean="0">
                <a:solidFill>
                  <a:srgbClr val="0000FF"/>
                </a:solidFill>
                <a:latin typeface="Consolas"/>
              </a:rPr>
              <a:t>endif</a:t>
            </a:r>
            <a:endParaRPr lang="nl-NL" sz="2000" dirty="0">
              <a:solidFill>
                <a:prstClr val="black"/>
              </a:solidFill>
              <a:latin typeface="Consolas"/>
            </a:endParaRP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645024"/>
            <a:ext cx="3419872" cy="2445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28565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Tijdelijke aanduiding voor dianumm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42CED214-9184-492A-A169-59F3941A5713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176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5360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smtClean="0"/>
              <a:t>Commentaar</a:t>
            </a:r>
          </a:p>
        </p:txBody>
      </p:sp>
      <p:pic>
        <p:nvPicPr>
          <p:cNvPr id="2314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3975" y="1590675"/>
            <a:ext cx="6494463" cy="3676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hthoek 8"/>
          <p:cNvSpPr/>
          <p:nvPr/>
        </p:nvSpPr>
        <p:spPr bwMode="auto">
          <a:xfrm>
            <a:off x="8388424" y="6453336"/>
            <a:ext cx="504056" cy="28803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tabLst/>
            </a:pPr>
            <a:endParaRPr kumimoji="1" lang="nl-NL" sz="2500" b="0" i="0" u="none" strike="noStrike" cap="none" normalizeH="0" baseline="0" smtClean="0">
              <a:ln>
                <a:noFill/>
              </a:ln>
              <a:solidFill>
                <a:schemeClr val="hlink"/>
              </a:solidFill>
              <a:effectLst/>
              <a:latin typeface="Univers" pitchFamily="34" charset="0"/>
            </a:endParaRPr>
          </a:p>
        </p:txBody>
      </p:sp>
      <p:sp>
        <p:nvSpPr>
          <p:cNvPr id="154626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5B6E062C-6966-4116-8758-AC7347E0A967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177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5462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err="1" smtClean="0"/>
              <a:t>Huiswerk</a:t>
            </a:r>
            <a:r>
              <a:rPr lang="en-US" dirty="0" smtClean="0"/>
              <a:t>!</a:t>
            </a:r>
            <a:endParaRPr lang="nl-NL" dirty="0" smtClean="0"/>
          </a:p>
        </p:txBody>
      </p:sp>
      <p:sp>
        <p:nvSpPr>
          <p:cNvPr id="15462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8775" y="1268413"/>
            <a:ext cx="8605838" cy="5400675"/>
          </a:xfrm>
          <a:noFill/>
        </p:spPr>
        <p:txBody>
          <a:bodyPr/>
          <a:lstStyle/>
          <a:p>
            <a:pPr eaLnBrk="1" hangingPunct="1"/>
            <a:r>
              <a:rPr lang="en-US" dirty="0" err="1" smtClean="0"/>
              <a:t>Bestudeer</a:t>
            </a:r>
            <a:r>
              <a:rPr lang="en-US" dirty="0" smtClean="0"/>
              <a:t> </a:t>
            </a:r>
            <a:r>
              <a:rPr lang="en-US" dirty="0" err="1" smtClean="0"/>
              <a:t>boek</a:t>
            </a:r>
            <a:r>
              <a:rPr lang="en-US" dirty="0" smtClean="0"/>
              <a:t>:</a:t>
            </a:r>
            <a:br>
              <a:rPr lang="en-US" dirty="0" smtClean="0"/>
            </a:br>
            <a:r>
              <a:rPr lang="nl-NL" dirty="0" smtClean="0"/>
              <a:t>Warmer &amp; </a:t>
            </a:r>
            <a:r>
              <a:rPr lang="nl-NL" dirty="0" err="1" smtClean="0"/>
              <a:t>Kleppe</a:t>
            </a:r>
            <a:r>
              <a:rPr lang="nl-NL" dirty="0" smtClean="0"/>
              <a:t>, </a:t>
            </a:r>
            <a:r>
              <a:rPr lang="nl-NL" dirty="0" smtClean="0">
                <a:solidFill>
                  <a:schemeClr val="hlink"/>
                </a:solidFill>
              </a:rPr>
              <a:t>Praktisch UML</a:t>
            </a:r>
            <a:r>
              <a:rPr lang="nl-NL" dirty="0" smtClean="0"/>
              <a:t>, 5</a:t>
            </a:r>
            <a:r>
              <a:rPr lang="nl-NL" baseline="30000" dirty="0" smtClean="0"/>
              <a:t>de</a:t>
            </a:r>
            <a:r>
              <a:rPr lang="nl-NL" dirty="0" smtClean="0"/>
              <a:t> editie</a:t>
            </a:r>
            <a:r>
              <a:rPr lang="en-US" dirty="0" smtClean="0"/>
              <a:t>.</a:t>
            </a:r>
          </a:p>
          <a:p>
            <a:pPr lvl="1" eaLnBrk="1" hangingPunct="1"/>
            <a:r>
              <a:rPr lang="nl-NL" dirty="0" smtClean="0"/>
              <a:t>H1 en H2</a:t>
            </a:r>
          </a:p>
          <a:p>
            <a:pPr lvl="1" eaLnBrk="1" hangingPunct="1"/>
            <a:r>
              <a:rPr lang="nl-NL" dirty="0" smtClean="0"/>
              <a:t>H4 t/m 4.3, 4.4.2 en 4.4.8.</a:t>
            </a:r>
          </a:p>
          <a:p>
            <a:pPr lvl="1" eaLnBrk="1" hangingPunct="1"/>
            <a:r>
              <a:rPr lang="en-US" dirty="0" err="1" smtClean="0"/>
              <a:t>Vragen</a:t>
            </a:r>
            <a:r>
              <a:rPr lang="en-US" dirty="0" smtClean="0"/>
              <a:t> </a:t>
            </a:r>
            <a:r>
              <a:rPr lang="en-US" dirty="0" err="1" smtClean="0"/>
              <a:t>bij</a:t>
            </a:r>
            <a:r>
              <a:rPr lang="en-US" dirty="0" smtClean="0"/>
              <a:t> H2 en H4 (</a:t>
            </a:r>
            <a:r>
              <a:rPr lang="en-US" dirty="0" err="1" smtClean="0"/>
              <a:t>zie</a:t>
            </a:r>
            <a:r>
              <a:rPr lang="en-US" dirty="0" smtClean="0"/>
              <a:t> BB)</a:t>
            </a:r>
            <a:endParaRPr lang="nl-NL" dirty="0" smtClean="0"/>
          </a:p>
          <a:p>
            <a:pPr eaLnBrk="1" hangingPunct="1"/>
            <a:r>
              <a:rPr lang="nl-NL" dirty="0" smtClean="0"/>
              <a:t>Bedenk hoe je een </a:t>
            </a:r>
            <a:r>
              <a:rPr lang="nl-NL" dirty="0" smtClean="0">
                <a:solidFill>
                  <a:schemeClr val="hlink"/>
                </a:solidFill>
              </a:rPr>
              <a:t>aggregatie</a:t>
            </a:r>
            <a:r>
              <a:rPr lang="nl-NL" dirty="0" smtClean="0"/>
              <a:t/>
            </a:r>
            <a:br>
              <a:rPr lang="nl-NL" dirty="0" smtClean="0"/>
            </a:br>
            <a:r>
              <a:rPr lang="nl-NL" dirty="0" smtClean="0"/>
              <a:t>(geen compositie) kunt </a:t>
            </a:r>
            <a:br>
              <a:rPr lang="nl-NL" dirty="0" smtClean="0"/>
            </a:br>
            <a:r>
              <a:rPr lang="nl-NL" dirty="0" smtClean="0"/>
              <a:t>implementeren.</a:t>
            </a:r>
            <a:br>
              <a:rPr lang="nl-NL" dirty="0" smtClean="0"/>
            </a:br>
            <a:r>
              <a:rPr lang="nl-NL" dirty="0" smtClean="0"/>
              <a:t>Zie dictaat:</a:t>
            </a:r>
          </a:p>
          <a:p>
            <a:pPr lvl="1" eaLnBrk="1" hangingPunct="1"/>
            <a:r>
              <a:rPr lang="nl-NL" dirty="0" smtClean="0"/>
              <a:t>paragraaf 4.12.</a:t>
            </a:r>
          </a:p>
        </p:txBody>
      </p:sp>
      <p:pic>
        <p:nvPicPr>
          <p:cNvPr id="15463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47625"/>
            <a:ext cx="1395413" cy="928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8074" y="2348880"/>
            <a:ext cx="1571625" cy="2238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324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999" y="4935502"/>
            <a:ext cx="4017699" cy="18058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1" name="Rectangle 3"/>
          <p:cNvSpPr>
            <a:spLocks noGrp="1" noChangeArrowheads="1"/>
          </p:cNvSpPr>
          <p:nvPr>
            <p:ph type="ctrTitle" sz="quarter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tx2"/>
                </a:solidFill>
              </a14:hiddenFill>
            </a:ext>
          </a:extLst>
        </p:spPr>
        <p:txBody>
          <a:bodyPr wrap="none"/>
          <a:lstStyle/>
          <a:p>
            <a:r>
              <a:rPr lang="nl-NL" sz="3600" dirty="0" err="1" smtClean="0"/>
              <a:t>Objectgeoriënteerd</a:t>
            </a:r>
            <a:r>
              <a:rPr lang="nl-NL" sz="3600" dirty="0" smtClean="0"/>
              <a:t> Programmeren in C++ </a:t>
            </a:r>
          </a:p>
        </p:txBody>
      </p:sp>
      <p:sp>
        <p:nvSpPr>
          <p:cNvPr id="155650" name="Rectangle 2"/>
          <p:cNvSpPr>
            <a:spLocks noGrp="1" noChangeArrowheads="1"/>
          </p:cNvSpPr>
          <p:nvPr>
            <p:ph type="subTitle" sz="quarter" idx="1"/>
          </p:nvPr>
        </p:nvSpPr>
        <p:spPr>
          <a:solidFill>
            <a:schemeClr val="bg1"/>
          </a:solidFill>
        </p:spPr>
        <p:txBody>
          <a:bodyPr/>
          <a:lstStyle/>
          <a:p>
            <a:r>
              <a:rPr lang="en-US" sz="3600" smtClean="0"/>
              <a:t>OGOPRG Les 15</a:t>
            </a:r>
            <a:endParaRPr lang="nl-NL" sz="36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34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575" y="1724025"/>
            <a:ext cx="7561263" cy="340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6674" name="Tijdelijke aanduiding voor dianumm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DCBDDDC0-3959-45E0-9573-0D147F4E0BAC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179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5667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smtClean="0"/>
              <a:t>Voorbeeld</a:t>
            </a:r>
          </a:p>
        </p:txBody>
      </p:sp>
      <p:sp>
        <p:nvSpPr>
          <p:cNvPr id="826373" name="Text Box 5"/>
          <p:cNvSpPr txBox="1">
            <a:spLocks noChangeArrowheads="1"/>
          </p:cNvSpPr>
          <p:nvPr/>
        </p:nvSpPr>
        <p:spPr bwMode="auto">
          <a:xfrm>
            <a:off x="3491880" y="3068960"/>
            <a:ext cx="4608016" cy="738664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solidFill>
                  <a:schemeClr val="tx1"/>
                </a:solidFill>
                <a:latin typeface="Calibri" pitchFamily="34" charset="0"/>
              </a:rPr>
              <a:t>We willen van </a:t>
            </a:r>
            <a:r>
              <a:rPr lang="nl-NL" sz="2400" dirty="0">
                <a:solidFill>
                  <a:schemeClr val="tx1"/>
                </a:solidFill>
                <a:latin typeface="Consolas"/>
              </a:rPr>
              <a:t>Hond</a:t>
            </a:r>
            <a:r>
              <a:rPr lang="nl-NL" sz="2400" dirty="0">
                <a:solidFill>
                  <a:schemeClr val="tx1"/>
                </a:solidFill>
                <a:latin typeface="Calibri" pitchFamily="34" charset="0"/>
              </a:rPr>
              <a:t> graag een </a:t>
            </a:r>
            <a:r>
              <a:rPr lang="nl-NL" sz="2400" b="1" dirty="0">
                <a:latin typeface="Calibri" pitchFamily="34" charset="0"/>
              </a:rPr>
              <a:t>Abstract Base Class</a:t>
            </a:r>
            <a:r>
              <a:rPr lang="nl-NL" sz="2400" dirty="0">
                <a:solidFill>
                  <a:schemeClr val="tx1"/>
                </a:solidFill>
                <a:latin typeface="Calibri" pitchFamily="34" charset="0"/>
              </a:rPr>
              <a:t> maken!</a:t>
            </a:r>
          </a:p>
        </p:txBody>
      </p:sp>
      <p:sp>
        <p:nvSpPr>
          <p:cNvPr id="826374" name="AutoShape 6"/>
          <p:cNvSpPr>
            <a:spLocks noChangeArrowheads="1"/>
          </p:cNvSpPr>
          <p:nvPr/>
        </p:nvSpPr>
        <p:spPr bwMode="auto">
          <a:xfrm>
            <a:off x="7236296" y="2182703"/>
            <a:ext cx="1727200" cy="720725"/>
          </a:xfrm>
          <a:prstGeom prst="wedgeRoundRectCallout">
            <a:avLst>
              <a:gd name="adj1" fmla="val -13261"/>
              <a:gd name="adj2" fmla="val 111437"/>
              <a:gd name="adj3" fmla="val 16667"/>
            </a:avLst>
          </a:prstGeom>
          <a:solidFill>
            <a:srgbClr val="FFC000"/>
          </a:solidFill>
          <a:ln w="28575" algn="ctr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alibri" pitchFamily="34" charset="0"/>
              </a:rPr>
              <a:t>Waarom?</a:t>
            </a:r>
          </a:p>
        </p:txBody>
      </p:sp>
      <p:pic>
        <p:nvPicPr>
          <p:cNvPr id="826382" name="Picture 14" descr="ax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428999"/>
            <a:ext cx="142875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6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6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6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6373" grpId="0" animBg="1"/>
      <p:bldP spid="826374" grpId="0" animBg="1"/>
    </p:bldLst>
  </p:timing>
</p:sld>
</file>

<file path=ppt/slides/slide1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Pure virtual member function</a:t>
            </a:r>
            <a:endParaRPr lang="nl-NL" dirty="0"/>
          </a:p>
        </p:txBody>
      </p:sp>
      <p:sp>
        <p:nvSpPr>
          <p:cNvPr id="3" name="Tijdelijke aanduiding voor dianumm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93E04E7-EE0B-457D-9E28-084ADD0F193F}" type="slidenum">
              <a:rPr lang="en-US" smtClean="0"/>
              <a:pPr>
                <a:defRPr/>
              </a:pPr>
              <a:t>180</a:t>
            </a:fld>
            <a:endParaRPr lang="en-US"/>
          </a:p>
        </p:txBody>
      </p:sp>
      <p:pic>
        <p:nvPicPr>
          <p:cNvPr id="22630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657350"/>
            <a:ext cx="7620000" cy="354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54676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Pure virtual member function</a:t>
            </a:r>
            <a:endParaRPr lang="nl-NL" dirty="0"/>
          </a:p>
        </p:txBody>
      </p:sp>
      <p:sp>
        <p:nvSpPr>
          <p:cNvPr id="3" name="Tijdelijke aanduiding voor dianumm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93E04E7-EE0B-457D-9E28-084ADD0F193F}" type="slidenum">
              <a:rPr lang="en-US" smtClean="0"/>
              <a:pPr>
                <a:defRPr/>
              </a:pPr>
              <a:t>181</a:t>
            </a:fld>
            <a:endParaRPr lang="en-US"/>
          </a:p>
        </p:txBody>
      </p:sp>
      <p:sp>
        <p:nvSpPr>
          <p:cNvPr id="6" name="Text Box 14"/>
          <p:cNvSpPr txBox="1">
            <a:spLocks noChangeArrowheads="1"/>
          </p:cNvSpPr>
          <p:nvPr/>
        </p:nvSpPr>
        <p:spPr bwMode="auto">
          <a:xfrm>
            <a:off x="1403648" y="5301208"/>
            <a:ext cx="4320480" cy="738664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sz="2400" dirty="0">
                <a:latin typeface="Calibri" pitchFamily="34" charset="0"/>
              </a:rPr>
              <a:t>Pure virtual</a:t>
            </a:r>
            <a:r>
              <a:rPr lang="en-US" sz="2400" dirty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Calibri" pitchFamily="34" charset="0"/>
              </a:rPr>
              <a:t>memberfunctie</a:t>
            </a:r>
            <a:r>
              <a:rPr lang="en-US" sz="2400" dirty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Calibri" pitchFamily="34" charset="0"/>
              </a:rPr>
              <a:t>wordt</a:t>
            </a:r>
            <a:r>
              <a:rPr lang="en-US" sz="2400" dirty="0">
                <a:solidFill>
                  <a:schemeClr val="tx1"/>
                </a:solidFill>
                <a:latin typeface="Calibri" pitchFamily="34" charset="0"/>
              </a:rPr>
              <a:t> in UML </a:t>
            </a:r>
            <a:r>
              <a:rPr lang="en-US" sz="2400" i="1" dirty="0" err="1">
                <a:latin typeface="Calibri" pitchFamily="34" charset="0"/>
              </a:rPr>
              <a:t>cursief</a:t>
            </a:r>
            <a:r>
              <a:rPr lang="en-US" sz="2400" dirty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Calibri" pitchFamily="34" charset="0"/>
              </a:rPr>
              <a:t>weergegeven</a:t>
            </a:r>
            <a:r>
              <a:rPr lang="en-US" sz="2400" dirty="0">
                <a:solidFill>
                  <a:schemeClr val="tx1"/>
                </a:solidFill>
                <a:latin typeface="Calibri" pitchFamily="34" charset="0"/>
              </a:rPr>
              <a:t>.</a:t>
            </a:r>
            <a:endParaRPr lang="nl-NL" sz="2400" dirty="0">
              <a:solidFill>
                <a:schemeClr val="tx1"/>
              </a:solidFill>
              <a:latin typeface="Calibri" pitchFamily="34" charset="0"/>
            </a:endParaRPr>
          </a:p>
        </p:txBody>
      </p:sp>
      <p:pic>
        <p:nvPicPr>
          <p:cNvPr id="2273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3" y="1656000"/>
            <a:ext cx="7610475" cy="339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53684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Abstract Base Class</a:t>
            </a:r>
            <a:endParaRPr lang="nl-NL" dirty="0"/>
          </a:p>
        </p:txBody>
      </p:sp>
      <p:sp>
        <p:nvSpPr>
          <p:cNvPr id="3" name="Tijdelijke aanduiding voor dianumm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93E04E7-EE0B-457D-9E28-084ADD0F193F}" type="slidenum">
              <a:rPr lang="en-US" smtClean="0"/>
              <a:pPr>
                <a:defRPr/>
              </a:pPr>
              <a:t>182</a:t>
            </a:fld>
            <a:endParaRPr lang="en-US"/>
          </a:p>
        </p:txBody>
      </p:sp>
      <p:pic>
        <p:nvPicPr>
          <p:cNvPr id="2283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769" y="1647122"/>
            <a:ext cx="7600950" cy="357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57767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Abstract Base Class</a:t>
            </a:r>
            <a:endParaRPr lang="nl-NL" dirty="0"/>
          </a:p>
        </p:txBody>
      </p:sp>
      <p:sp>
        <p:nvSpPr>
          <p:cNvPr id="3" name="Tijdelijke aanduiding voor dianumm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93E04E7-EE0B-457D-9E28-084ADD0F193F}" type="slidenum">
              <a:rPr lang="en-US" smtClean="0"/>
              <a:pPr>
                <a:defRPr/>
              </a:pPr>
              <a:t>183</a:t>
            </a:fld>
            <a:endParaRPr lang="en-US"/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auto">
          <a:xfrm>
            <a:off x="1259631" y="5445224"/>
            <a:ext cx="3096345" cy="738664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sz="2400" dirty="0">
                <a:latin typeface="Calibri" pitchFamily="34" charset="0"/>
              </a:rPr>
              <a:t>ABC</a:t>
            </a:r>
            <a:r>
              <a:rPr lang="en-US" sz="2400" dirty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Calibri" pitchFamily="34" charset="0"/>
              </a:rPr>
              <a:t>wordt</a:t>
            </a:r>
            <a:r>
              <a:rPr lang="en-US" sz="2400" dirty="0">
                <a:solidFill>
                  <a:schemeClr val="tx1"/>
                </a:solidFill>
                <a:latin typeface="Calibri" pitchFamily="34" charset="0"/>
              </a:rPr>
              <a:t> in UML </a:t>
            </a:r>
            <a:r>
              <a:rPr lang="en-US" sz="2400" i="1" dirty="0" err="1">
                <a:latin typeface="Calibri" pitchFamily="34" charset="0"/>
              </a:rPr>
              <a:t>cursief</a:t>
            </a:r>
            <a:r>
              <a:rPr lang="en-US" sz="2400" dirty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Calibri" pitchFamily="34" charset="0"/>
              </a:rPr>
              <a:t>weergegeven</a:t>
            </a:r>
            <a:r>
              <a:rPr lang="en-US" sz="2400" dirty="0">
                <a:solidFill>
                  <a:schemeClr val="tx1"/>
                </a:solidFill>
                <a:latin typeface="Calibri" pitchFamily="34" charset="0"/>
              </a:rPr>
              <a:t>.</a:t>
            </a:r>
            <a:endParaRPr lang="nl-NL" sz="2400" dirty="0">
              <a:solidFill>
                <a:schemeClr val="tx1"/>
              </a:solidFill>
              <a:latin typeface="Calibri" pitchFamily="34" charset="0"/>
            </a:endParaRPr>
          </a:p>
        </p:txBody>
      </p:sp>
      <p:pic>
        <p:nvPicPr>
          <p:cNvPr id="2293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144" y="1656000"/>
            <a:ext cx="7696200" cy="3695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52100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DAD767F9-FBAC-45FE-A434-A644674942DC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184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5872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Aggregatie implementatie</a:t>
            </a:r>
          </a:p>
        </p:txBody>
      </p:sp>
      <p:sp>
        <p:nvSpPr>
          <p:cNvPr id="830468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358775" y="3521075"/>
            <a:ext cx="8421688" cy="3003550"/>
          </a:xfrm>
        </p:spPr>
        <p:txBody>
          <a:bodyPr/>
          <a:lstStyle/>
          <a:p>
            <a:r>
              <a:rPr lang="nl-NL" dirty="0" smtClean="0"/>
              <a:t>Hoe kunnen we een </a:t>
            </a:r>
            <a:r>
              <a:rPr lang="nl-NL" dirty="0" smtClean="0">
                <a:solidFill>
                  <a:schemeClr val="hlink"/>
                </a:solidFill>
              </a:rPr>
              <a:t>0..1 aggregatie</a:t>
            </a:r>
            <a:r>
              <a:rPr lang="nl-NL" dirty="0" smtClean="0"/>
              <a:t> implementeren in class </a:t>
            </a:r>
            <a:r>
              <a:rPr lang="nl-NL" dirty="0" err="1" smtClean="0">
                <a:latin typeface="Consolas" pitchFamily="49" charset="0"/>
                <a:cs typeface="Consolas" pitchFamily="49" charset="0"/>
              </a:rPr>
              <a:t>SintBernard</a:t>
            </a:r>
            <a:r>
              <a:rPr lang="nl-NL" dirty="0" smtClean="0"/>
              <a:t>?</a:t>
            </a:r>
          </a:p>
          <a:p>
            <a:pPr lvl="1"/>
            <a:r>
              <a:rPr lang="en-US" dirty="0" err="1" smtClean="0">
                <a:solidFill>
                  <a:schemeClr val="hlink"/>
                </a:solidFill>
                <a:latin typeface="Consolas" pitchFamily="49" charset="0"/>
                <a:cs typeface="Consolas" pitchFamily="49" charset="0"/>
              </a:rPr>
              <a:t>WhiskeyVat</a:t>
            </a:r>
            <a:r>
              <a:rPr lang="en-US" dirty="0" smtClean="0"/>
              <a:t> data member?</a:t>
            </a:r>
          </a:p>
          <a:p>
            <a:pPr lvl="1"/>
            <a:r>
              <a:rPr lang="en-US" dirty="0" err="1" smtClean="0">
                <a:solidFill>
                  <a:schemeClr val="hlink"/>
                </a:solidFill>
                <a:latin typeface="Consolas" pitchFamily="49" charset="0"/>
                <a:cs typeface="Consolas" pitchFamily="49" charset="0"/>
              </a:rPr>
              <a:t>WhiskeyVat</a:t>
            </a:r>
            <a:r>
              <a:rPr lang="en-US" dirty="0" smtClean="0">
                <a:solidFill>
                  <a:schemeClr val="hlink"/>
                </a:solidFill>
                <a:latin typeface="Consolas" pitchFamily="49" charset="0"/>
                <a:cs typeface="Consolas" pitchFamily="49" charset="0"/>
              </a:rPr>
              <a:t>&amp;</a:t>
            </a:r>
            <a:r>
              <a:rPr lang="en-US" dirty="0" smtClean="0"/>
              <a:t> data member?</a:t>
            </a:r>
          </a:p>
          <a:p>
            <a:pPr lvl="1"/>
            <a:r>
              <a:rPr lang="en-US" dirty="0" err="1" smtClean="0">
                <a:solidFill>
                  <a:schemeClr val="hlink"/>
                </a:solidFill>
                <a:latin typeface="Consolas" pitchFamily="49" charset="0"/>
                <a:cs typeface="Consolas" pitchFamily="49" charset="0"/>
              </a:rPr>
              <a:t>WhiskeyVat</a:t>
            </a:r>
            <a:r>
              <a:rPr lang="en-US" dirty="0" smtClean="0">
                <a:solidFill>
                  <a:schemeClr val="hlink"/>
                </a:solidFill>
                <a:latin typeface="Consolas" pitchFamily="49" charset="0"/>
                <a:cs typeface="Consolas" pitchFamily="49" charset="0"/>
              </a:rPr>
              <a:t>*</a:t>
            </a:r>
            <a:r>
              <a:rPr lang="en-US" dirty="0" smtClean="0"/>
              <a:t> data member?</a:t>
            </a:r>
          </a:p>
          <a:p>
            <a:pPr lvl="1"/>
            <a:endParaRPr lang="nl-NL" dirty="0" smtClean="0"/>
          </a:p>
        </p:txBody>
      </p:sp>
      <p:pic>
        <p:nvPicPr>
          <p:cNvPr id="158726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2863" y="1162050"/>
            <a:ext cx="2436812" cy="2179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830470" name="AutoShape 6"/>
          <p:cNvSpPr>
            <a:spLocks noChangeArrowheads="1"/>
          </p:cNvSpPr>
          <p:nvPr/>
        </p:nvSpPr>
        <p:spPr bwMode="auto">
          <a:xfrm>
            <a:off x="6369050" y="4702175"/>
            <a:ext cx="2241550" cy="815975"/>
          </a:xfrm>
          <a:prstGeom prst="wedgeRoundRectCallout">
            <a:avLst>
              <a:gd name="adj1" fmla="val -96671"/>
              <a:gd name="adj2" fmla="val -57977"/>
              <a:gd name="adj3" fmla="val 16667"/>
            </a:avLst>
          </a:prstGeom>
          <a:solidFill>
            <a:srgbClr val="FFFF00"/>
          </a:solidFill>
          <a:ln w="28575" algn="ctr">
            <a:solidFill>
              <a:schemeClr val="tx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err="1">
                <a:solidFill>
                  <a:schemeClr val="tx2"/>
                </a:solidFill>
                <a:latin typeface="Calibri" pitchFamily="34" charset="0"/>
              </a:rPr>
              <a:t>Niet</a:t>
            </a:r>
            <a:r>
              <a:rPr lang="en-US" sz="2000" dirty="0">
                <a:latin typeface="Calibri" pitchFamily="34" charset="0"/>
              </a:rPr>
              <a:t> 0..1 maar 1.</a:t>
            </a:r>
            <a:endParaRPr lang="nl-NL" sz="2000" dirty="0">
              <a:latin typeface="Calibri" pitchFamily="34" charset="0"/>
            </a:endParaRPr>
          </a:p>
        </p:txBody>
      </p:sp>
      <p:pic>
        <p:nvPicPr>
          <p:cNvPr id="2375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412776"/>
            <a:ext cx="5734050" cy="1390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30471" name="AutoShape 7"/>
          <p:cNvSpPr>
            <a:spLocks noChangeArrowheads="1"/>
          </p:cNvSpPr>
          <p:nvPr/>
        </p:nvSpPr>
        <p:spPr bwMode="auto">
          <a:xfrm>
            <a:off x="6465888" y="4275138"/>
            <a:ext cx="2251075" cy="1709737"/>
          </a:xfrm>
          <a:prstGeom prst="wedgeRoundRectCallout">
            <a:avLst>
              <a:gd name="adj1" fmla="val -97954"/>
              <a:gd name="adj2" fmla="val -2833"/>
              <a:gd name="adj3" fmla="val 16667"/>
            </a:avLst>
          </a:prstGeom>
          <a:solidFill>
            <a:srgbClr val="FFFF00"/>
          </a:solidFill>
          <a:ln w="28575" algn="ctr">
            <a:solidFill>
              <a:schemeClr val="tx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err="1">
                <a:solidFill>
                  <a:schemeClr val="tx1"/>
                </a:solidFill>
                <a:latin typeface="Calibri" pitchFamily="34" charset="0"/>
              </a:rPr>
              <a:t>Andere</a:t>
            </a:r>
            <a:r>
              <a:rPr lang="en-US" sz="2000" dirty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Calibri" pitchFamily="34" charset="0"/>
              </a:rPr>
              <a:t>naam</a:t>
            </a:r>
            <a:r>
              <a:rPr lang="en-US" sz="2000" dirty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Calibri" pitchFamily="34" charset="0"/>
              </a:rPr>
              <a:t>voor</a:t>
            </a:r>
            <a:r>
              <a:rPr lang="en-US" sz="2000" dirty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Calibri" pitchFamily="34" charset="0"/>
              </a:rPr>
              <a:t>een</a:t>
            </a:r>
            <a:r>
              <a:rPr lang="en-US" sz="2000" dirty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Consolas"/>
              </a:rPr>
              <a:t>WhiskeyVat</a:t>
            </a:r>
            <a:r>
              <a:rPr lang="en-US" sz="2000" dirty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Calibri" pitchFamily="34" charset="0"/>
              </a:rPr>
              <a:t>dat</a:t>
            </a:r>
            <a:r>
              <a:rPr lang="en-US" sz="2000" dirty="0">
                <a:solidFill>
                  <a:schemeClr val="tx1"/>
                </a:solidFill>
                <a:latin typeface="Calibri" pitchFamily="34" charset="0"/>
              </a:rPr>
              <a:t> al </a:t>
            </a:r>
            <a:r>
              <a:rPr lang="en-US" sz="2000" dirty="0" err="1">
                <a:solidFill>
                  <a:schemeClr val="tx1"/>
                </a:solidFill>
                <a:latin typeface="Calibri" pitchFamily="34" charset="0"/>
              </a:rPr>
              <a:t>bestaat</a:t>
            </a:r>
            <a:r>
              <a:rPr lang="en-US" sz="2000" dirty="0">
                <a:latin typeface="Calibri" pitchFamily="34" charset="0"/>
              </a:rPr>
              <a:t>.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err="1">
                <a:solidFill>
                  <a:schemeClr val="tx2"/>
                </a:solidFill>
                <a:latin typeface="Calibri" pitchFamily="34" charset="0"/>
              </a:rPr>
              <a:t>Onzin</a:t>
            </a:r>
            <a:r>
              <a:rPr lang="en-US" sz="2000" dirty="0">
                <a:solidFill>
                  <a:schemeClr val="tx2"/>
                </a:solidFill>
                <a:latin typeface="Calibri" pitchFamily="34" charset="0"/>
              </a:rPr>
              <a:t>!</a:t>
            </a:r>
            <a:endParaRPr lang="nl-NL" sz="2000" dirty="0">
              <a:solidFill>
                <a:schemeClr val="tx2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04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500" fill="hold"/>
                                        <p:tgtEl>
                                          <p:spTgt spid="8304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0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04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0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" dur="500" fill="hold"/>
                                        <p:tgtEl>
                                          <p:spTgt spid="8304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0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046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0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" dur="500" fill="hold"/>
                                        <p:tgtEl>
                                          <p:spTgt spid="83046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8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0470" grpId="0" animBg="1"/>
      <p:bldP spid="830470" grpId="1" animBg="1"/>
      <p:bldP spid="830471" grpId="0" animBg="1"/>
      <p:bldP spid="830471" grpId="1" animBg="1"/>
    </p:bldLst>
  </p:timing>
</p:sld>
</file>

<file path=ppt/slides/slide1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6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5E6129B3-C4F6-422C-9E0A-1B174EAD9F51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185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5974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Aggregatie implementatie</a:t>
            </a:r>
          </a:p>
        </p:txBody>
      </p:sp>
      <p:pic>
        <p:nvPicPr>
          <p:cNvPr id="2324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423" y="1268760"/>
            <a:ext cx="5838825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079" y="3656812"/>
            <a:ext cx="5000001" cy="32285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kstvak 1"/>
          <p:cNvSpPr txBox="1"/>
          <p:nvPr/>
        </p:nvSpPr>
        <p:spPr bwMode="auto">
          <a:xfrm>
            <a:off x="3923928" y="2420888"/>
            <a:ext cx="4968552" cy="3693319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 wrap="square" lIns="0" tIns="0" rIns="0" bIns="0" rtlCol="0">
            <a:spAutoFit/>
          </a:bodyPr>
          <a:lstStyle/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ifndef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__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SintBernard_h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__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define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__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SintBernard_h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__</a:t>
            </a:r>
          </a:p>
          <a:p>
            <a:pPr>
              <a:spcBef>
                <a:spcPts val="0"/>
              </a:spcBef>
              <a:buNone/>
            </a:pPr>
            <a:endParaRPr lang="nl-NL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WhiskeyVat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;</a:t>
            </a:r>
          </a:p>
          <a:p>
            <a:pPr>
              <a:spcBef>
                <a:spcPts val="0"/>
              </a:spcBef>
              <a:buNone/>
            </a:pPr>
            <a:endParaRPr lang="nl-NL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SintBernard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{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: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 smtClean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2000" dirty="0" err="1" smtClean="0">
                <a:solidFill>
                  <a:prstClr val="black"/>
                </a:solidFill>
                <a:latin typeface="Consolas"/>
              </a:rPr>
              <a:t>WhiskeyVat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* 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heeft_om_zijn_nek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;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    </a:t>
            </a:r>
            <a:r>
              <a:rPr lang="nl-NL" sz="2000" dirty="0" err="1" smtClean="0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0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blaf();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};</a:t>
            </a:r>
          </a:p>
          <a:p>
            <a:pPr>
              <a:spcBef>
                <a:spcPts val="0"/>
              </a:spcBef>
              <a:buNone/>
            </a:pPr>
            <a:endParaRPr lang="nl-NL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endif</a:t>
            </a:r>
            <a:endParaRPr lang="nl-NL" sz="2000" dirty="0">
              <a:solidFill>
                <a:srgbClr val="0000FF"/>
              </a:solidFill>
              <a:latin typeface="Consolas"/>
            </a:endParaRPr>
          </a:p>
        </p:txBody>
      </p:sp>
    </p:spTree>
    <p:extLst>
      <p:ext uri="{BB962C8B-B14F-4D97-AF65-F5344CB8AC3E}">
        <p14:creationId xmlns:p14="http://schemas.microsoft.com/office/powerpoint/2010/main" val="2711007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6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5E6129B3-C4F6-422C-9E0A-1B174EAD9F51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186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5974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Aggregatie implementatie</a:t>
            </a:r>
          </a:p>
        </p:txBody>
      </p:sp>
      <p:pic>
        <p:nvPicPr>
          <p:cNvPr id="2324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423" y="1268760"/>
            <a:ext cx="5838825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079" y="3656812"/>
            <a:ext cx="5000001" cy="32285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kstvak 1"/>
          <p:cNvSpPr txBox="1"/>
          <p:nvPr/>
        </p:nvSpPr>
        <p:spPr bwMode="auto">
          <a:xfrm>
            <a:off x="3923928" y="2420888"/>
            <a:ext cx="4968552" cy="3385542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 wrap="square" lIns="0" tIns="0" rIns="0" bIns="0" rtlCol="0">
            <a:spAutoFit/>
          </a:bodyPr>
          <a:lstStyle/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ifndef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__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WhiskeyVat_h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__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define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__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WhiskeyVat_h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__</a:t>
            </a:r>
          </a:p>
          <a:p>
            <a:pPr>
              <a:spcBef>
                <a:spcPts val="0"/>
              </a:spcBef>
              <a:buNone/>
            </a:pPr>
            <a:endParaRPr lang="nl-NL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SintBernard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;</a:t>
            </a:r>
          </a:p>
          <a:p>
            <a:pPr>
              <a:spcBef>
                <a:spcPts val="0"/>
              </a:spcBef>
              <a:buNone/>
            </a:pPr>
            <a:endParaRPr lang="nl-NL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WhiskeyVat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{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: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 smtClean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2000" dirty="0" err="1" smtClean="0">
                <a:solidFill>
                  <a:prstClr val="black"/>
                </a:solidFill>
                <a:latin typeface="Consolas"/>
              </a:rPr>
              <a:t>SintBernard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* 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heeft_om_zijn_nek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;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};</a:t>
            </a:r>
          </a:p>
          <a:p>
            <a:pPr>
              <a:spcBef>
                <a:spcPts val="0"/>
              </a:spcBef>
              <a:buNone/>
            </a:pPr>
            <a:endParaRPr lang="nl-NL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endif</a:t>
            </a:r>
            <a:endParaRPr lang="nl-NL" sz="2000" dirty="0">
              <a:solidFill>
                <a:srgbClr val="0000FF"/>
              </a:solidFill>
              <a:latin typeface="Consolas"/>
            </a:endParaRPr>
          </a:p>
        </p:txBody>
      </p:sp>
    </p:spTree>
    <p:extLst>
      <p:ext uri="{BB962C8B-B14F-4D97-AF65-F5344CB8AC3E}">
        <p14:creationId xmlns:p14="http://schemas.microsoft.com/office/powerpoint/2010/main" val="3854641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6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5E6129B3-C4F6-422C-9E0A-1B174EAD9F51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187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5974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Aggregatie implementatie</a:t>
            </a:r>
          </a:p>
        </p:txBody>
      </p:sp>
      <p:pic>
        <p:nvPicPr>
          <p:cNvPr id="2334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077" y="1196752"/>
            <a:ext cx="7599363" cy="265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88412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6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5E6129B3-C4F6-422C-9E0A-1B174EAD9F51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188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5974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Aggregatie implementatie</a:t>
            </a: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425" y="4072855"/>
            <a:ext cx="5829300" cy="1876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733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400" y="1195200"/>
            <a:ext cx="6381750" cy="265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51547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6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5E6129B3-C4F6-422C-9E0A-1B174EAD9F51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189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5974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Aggregatie implementatie</a:t>
            </a: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079" y="3656812"/>
            <a:ext cx="5000001" cy="32285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kstvak 1"/>
          <p:cNvSpPr txBox="1"/>
          <p:nvPr/>
        </p:nvSpPr>
        <p:spPr bwMode="auto">
          <a:xfrm>
            <a:off x="3923928" y="2420888"/>
            <a:ext cx="4968552" cy="4001095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 wrap="square" lIns="0" tIns="0" rIns="0" bIns="0" rtlCol="0">
            <a:spAutoFit/>
          </a:bodyPr>
          <a:lstStyle/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ifndef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__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SintBernard_h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__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define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__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SintBernard_h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__</a:t>
            </a:r>
          </a:p>
          <a:p>
            <a:pPr>
              <a:spcBef>
                <a:spcPts val="0"/>
              </a:spcBef>
              <a:buNone/>
            </a:pPr>
            <a:endParaRPr lang="nl-NL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WhiskeyVat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;</a:t>
            </a:r>
          </a:p>
          <a:p>
            <a:pPr>
              <a:spcBef>
                <a:spcPts val="0"/>
              </a:spcBef>
              <a:buNone/>
            </a:pPr>
            <a:endParaRPr lang="nl-NL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SintBernard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{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: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blaf();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private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: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WhiskeyVat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* vat;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};</a:t>
            </a:r>
          </a:p>
          <a:p>
            <a:pPr>
              <a:spcBef>
                <a:spcPts val="0"/>
              </a:spcBef>
              <a:buNone/>
            </a:pPr>
            <a:endParaRPr lang="nl-NL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2000" dirty="0" err="1" smtClean="0">
                <a:solidFill>
                  <a:srgbClr val="0000FF"/>
                </a:solidFill>
                <a:latin typeface="Consolas"/>
              </a:rPr>
              <a:t>endif</a:t>
            </a:r>
            <a:endParaRPr lang="nl-NL" sz="2000" dirty="0">
              <a:solidFill>
                <a:prstClr val="black"/>
              </a:solidFill>
              <a:latin typeface="Consolas"/>
            </a:endParaRPr>
          </a:p>
        </p:txBody>
      </p:sp>
      <p:pic>
        <p:nvPicPr>
          <p:cNvPr id="2365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876" y="1196752"/>
            <a:ext cx="58293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1200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A088AC36-7F11-4A9C-9A47-95ABE663C83A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190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6077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smtClean="0"/>
              <a:t>Aggregatie implementatie</a:t>
            </a:r>
          </a:p>
        </p:txBody>
      </p:sp>
      <p:sp>
        <p:nvSpPr>
          <p:cNvPr id="8345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8775" y="3521075"/>
            <a:ext cx="8421688" cy="3003550"/>
          </a:xfrm>
        </p:spPr>
        <p:txBody>
          <a:bodyPr/>
          <a:lstStyle/>
          <a:p>
            <a:pPr eaLnBrk="1" hangingPunct="1"/>
            <a:r>
              <a:rPr lang="nl-NL" dirty="0" smtClean="0"/>
              <a:t>Hoe kunnen we een </a:t>
            </a:r>
            <a:r>
              <a:rPr lang="nl-NL" dirty="0" smtClean="0">
                <a:solidFill>
                  <a:schemeClr val="hlink"/>
                </a:solidFill>
              </a:rPr>
              <a:t>0..5 aggregatie</a:t>
            </a:r>
            <a:r>
              <a:rPr lang="nl-NL" dirty="0" smtClean="0"/>
              <a:t> implementeren in class </a:t>
            </a:r>
            <a:r>
              <a:rPr lang="nl-NL" dirty="0" smtClean="0">
                <a:latin typeface="Consolas" pitchFamily="49" charset="0"/>
                <a:cs typeface="Consolas" pitchFamily="49" charset="0"/>
              </a:rPr>
              <a:t>Kennel</a:t>
            </a:r>
            <a:r>
              <a:rPr lang="nl-NL" dirty="0" smtClean="0"/>
              <a:t>?</a:t>
            </a:r>
          </a:p>
          <a:p>
            <a:pPr lvl="1" eaLnBrk="1" hangingPunct="1"/>
            <a:r>
              <a:rPr lang="en-US" dirty="0" smtClean="0">
                <a:solidFill>
                  <a:schemeClr val="hlink"/>
                </a:solidFill>
              </a:rPr>
              <a:t>array met </a:t>
            </a:r>
            <a:r>
              <a:rPr lang="en-US" dirty="0" err="1" smtClean="0">
                <a:solidFill>
                  <a:schemeClr val="hlink"/>
                </a:solidFill>
                <a:latin typeface="Consolas" pitchFamily="49" charset="0"/>
                <a:cs typeface="Consolas" pitchFamily="49" charset="0"/>
              </a:rPr>
              <a:t>Hond</a:t>
            </a:r>
            <a:r>
              <a:rPr lang="en-US" dirty="0" smtClean="0">
                <a:solidFill>
                  <a:schemeClr val="hlink"/>
                </a:solidFill>
                <a:latin typeface="Consolas" pitchFamily="49" charset="0"/>
                <a:cs typeface="Consolas" pitchFamily="49" charset="0"/>
              </a:rPr>
              <a:t>*</a:t>
            </a:r>
            <a:r>
              <a:rPr lang="en-US" dirty="0" smtClean="0">
                <a:solidFill>
                  <a:schemeClr val="hlink"/>
                </a:solidFill>
              </a:rPr>
              <a:t> -</a:t>
            </a:r>
            <a:r>
              <a:rPr lang="en-US" dirty="0" err="1" smtClean="0">
                <a:solidFill>
                  <a:schemeClr val="hlink"/>
                </a:solidFill>
              </a:rPr>
              <a:t>ers</a:t>
            </a:r>
            <a:endParaRPr lang="en-US" dirty="0" smtClean="0">
              <a:solidFill>
                <a:schemeClr val="hlink"/>
              </a:solidFill>
            </a:endParaRPr>
          </a:p>
          <a:p>
            <a:pPr lvl="1" eaLnBrk="1" hangingPunct="1"/>
            <a:r>
              <a:rPr lang="en-US" dirty="0">
                <a:solidFill>
                  <a:schemeClr val="hlink"/>
                </a:solidFill>
                <a:latin typeface="Consolas"/>
              </a:rPr>
              <a:t>a</a:t>
            </a:r>
            <a:r>
              <a:rPr lang="en-US" dirty="0" smtClean="0">
                <a:solidFill>
                  <a:schemeClr val="hlink"/>
                </a:solidFill>
                <a:latin typeface="Consolas"/>
              </a:rPr>
              <a:t>rray&lt;</a:t>
            </a:r>
            <a:r>
              <a:rPr lang="en-US" dirty="0" err="1" smtClean="0">
                <a:solidFill>
                  <a:schemeClr val="hlink"/>
                </a:solidFill>
                <a:latin typeface="Consolas"/>
              </a:rPr>
              <a:t>Hond</a:t>
            </a:r>
            <a:r>
              <a:rPr lang="en-US" dirty="0" smtClean="0">
                <a:solidFill>
                  <a:schemeClr val="hlink"/>
                </a:solidFill>
                <a:latin typeface="Consolas"/>
              </a:rPr>
              <a:t>*, 5&gt;</a:t>
            </a:r>
          </a:p>
          <a:p>
            <a:pPr lvl="1" eaLnBrk="1" hangingPunct="1"/>
            <a:r>
              <a:rPr lang="en-US" dirty="0" smtClean="0">
                <a:solidFill>
                  <a:schemeClr val="hlink"/>
                </a:solidFill>
                <a:latin typeface="Consolas" pitchFamily="49" charset="0"/>
                <a:cs typeface="Consolas" pitchFamily="49" charset="0"/>
              </a:rPr>
              <a:t>vector&lt;</a:t>
            </a:r>
            <a:r>
              <a:rPr lang="en-US" dirty="0" err="1" smtClean="0">
                <a:solidFill>
                  <a:schemeClr val="hlink"/>
                </a:solidFill>
                <a:latin typeface="Consolas" pitchFamily="49" charset="0"/>
                <a:cs typeface="Consolas" pitchFamily="49" charset="0"/>
              </a:rPr>
              <a:t>Hond</a:t>
            </a:r>
            <a:r>
              <a:rPr lang="en-US" dirty="0" smtClean="0">
                <a:solidFill>
                  <a:schemeClr val="hlink"/>
                </a:solidFill>
                <a:latin typeface="Consolas" pitchFamily="49" charset="0"/>
                <a:cs typeface="Consolas" pitchFamily="49" charset="0"/>
              </a:rPr>
              <a:t>*&gt;</a:t>
            </a:r>
            <a:endParaRPr lang="nl-NL" dirty="0" smtClean="0">
              <a:latin typeface="Consolas" pitchFamily="49" charset="0"/>
              <a:cs typeface="Consolas" pitchFamily="49" charset="0"/>
            </a:endParaRPr>
          </a:p>
        </p:txBody>
      </p:sp>
      <p:pic>
        <p:nvPicPr>
          <p:cNvPr id="23040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2063" y="1472952"/>
            <a:ext cx="6619875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 Box 13"/>
          <p:cNvSpPr txBox="1">
            <a:spLocks noChangeArrowheads="1"/>
          </p:cNvSpPr>
          <p:nvPr/>
        </p:nvSpPr>
        <p:spPr bwMode="auto">
          <a:xfrm>
            <a:off x="3923928" y="4941168"/>
            <a:ext cx="5040561" cy="738664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sz="2400" b="1" dirty="0" err="1" smtClean="0">
                <a:solidFill>
                  <a:srgbClr val="008000"/>
                </a:solidFill>
                <a:latin typeface="Calibri" pitchFamily="34" charset="0"/>
              </a:rPr>
              <a:t>Beter</a:t>
            </a:r>
            <a:r>
              <a:rPr lang="en-US" sz="2400" b="1" dirty="0" smtClean="0">
                <a:solidFill>
                  <a:srgbClr val="008000"/>
                </a:solidFill>
                <a:latin typeface="Calibri" pitchFamily="34" charset="0"/>
              </a:rPr>
              <a:t>!</a:t>
            </a:r>
            <a:r>
              <a:rPr lang="en-US" sz="2400" dirty="0" smtClean="0">
                <a:solidFill>
                  <a:schemeClr val="tx1"/>
                </a:solidFill>
                <a:latin typeface="Calibri" pitchFamily="34" charset="0"/>
              </a:rPr>
              <a:t> Maar </a:t>
            </a:r>
            <a:r>
              <a:rPr lang="en-US" sz="2400" dirty="0" err="1" smtClean="0">
                <a:solidFill>
                  <a:schemeClr val="tx2"/>
                </a:solidFill>
                <a:latin typeface="Calibri" pitchFamily="34" charset="0"/>
              </a:rPr>
              <a:t>niet</a:t>
            </a:r>
            <a:r>
              <a:rPr lang="en-US" sz="2400" dirty="0" smtClean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Calibri" pitchFamily="34" charset="0"/>
              </a:rPr>
              <a:t>beschikbaar</a:t>
            </a:r>
            <a:r>
              <a:rPr lang="en-US" sz="2400" dirty="0" smtClean="0">
                <a:solidFill>
                  <a:schemeClr val="tx1"/>
                </a:solidFill>
                <a:latin typeface="Calibri" pitchFamily="34" charset="0"/>
              </a:rPr>
              <a:t> in Visual Paradigm</a:t>
            </a:r>
            <a:endParaRPr lang="nl-NL" sz="24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8" name="Text Box 13"/>
          <p:cNvSpPr txBox="1">
            <a:spLocks noChangeArrowheads="1"/>
          </p:cNvSpPr>
          <p:nvPr/>
        </p:nvSpPr>
        <p:spPr bwMode="auto">
          <a:xfrm>
            <a:off x="1262063" y="5832232"/>
            <a:ext cx="5040561" cy="738664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sz="2400" b="1" dirty="0" err="1" smtClean="0">
                <a:solidFill>
                  <a:srgbClr val="008000"/>
                </a:solidFill>
                <a:latin typeface="Calibri" pitchFamily="34" charset="0"/>
              </a:rPr>
              <a:t>Goed</a:t>
            </a:r>
            <a:r>
              <a:rPr lang="en-US" sz="2400" b="1" dirty="0" smtClean="0">
                <a:solidFill>
                  <a:srgbClr val="008000"/>
                </a:solidFill>
                <a:latin typeface="Calibri" pitchFamily="34" charset="0"/>
              </a:rPr>
              <a:t>!</a:t>
            </a:r>
            <a:r>
              <a:rPr lang="en-US" sz="2400" dirty="0" smtClean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en-US" sz="2400" dirty="0" err="1" smtClean="0">
                <a:solidFill>
                  <a:srgbClr val="008000"/>
                </a:solidFill>
                <a:latin typeface="Calibri" pitchFamily="34" charset="0"/>
              </a:rPr>
              <a:t>Wel</a:t>
            </a:r>
            <a:r>
              <a:rPr lang="en-US" sz="2400" dirty="0" smtClean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Calibri" pitchFamily="34" charset="0"/>
              </a:rPr>
              <a:t>beschikbaar</a:t>
            </a:r>
            <a:r>
              <a:rPr lang="en-US" sz="2400" dirty="0" smtClean="0">
                <a:solidFill>
                  <a:schemeClr val="tx1"/>
                </a:solidFill>
                <a:latin typeface="Calibri" pitchFamily="34" charset="0"/>
              </a:rPr>
              <a:t> in Visual Paradigm, </a:t>
            </a:r>
            <a:r>
              <a:rPr lang="en-US" sz="2400" dirty="0" err="1" smtClean="0">
                <a:solidFill>
                  <a:schemeClr val="tx1"/>
                </a:solidFill>
                <a:latin typeface="Calibri" pitchFamily="34" charset="0"/>
              </a:rPr>
              <a:t>ook</a:t>
            </a:r>
            <a:r>
              <a:rPr lang="en-US" sz="2400" dirty="0" smtClean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Calibri" pitchFamily="34" charset="0"/>
              </a:rPr>
              <a:t>bruikbaar</a:t>
            </a:r>
            <a:r>
              <a:rPr lang="en-US" sz="2400" dirty="0" smtClean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Calibri" pitchFamily="34" charset="0"/>
              </a:rPr>
              <a:t>voor</a:t>
            </a:r>
            <a:r>
              <a:rPr lang="en-US" sz="2400" dirty="0" smtClean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en-US" sz="2400" dirty="0" smtClean="0">
                <a:solidFill>
                  <a:srgbClr val="0000FF"/>
                </a:solidFill>
                <a:latin typeface="Calibri" pitchFamily="34" charset="0"/>
              </a:rPr>
              <a:t>0..*</a:t>
            </a:r>
            <a:endParaRPr lang="nl-NL" sz="2400" dirty="0">
              <a:solidFill>
                <a:srgbClr val="0000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4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500" fill="hold"/>
                                        <p:tgtEl>
                                          <p:spTgt spid="834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8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45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500" fill="hold"/>
                                        <p:tgtEl>
                                          <p:spTgt spid="8345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8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45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500" fill="hold"/>
                                        <p:tgtEl>
                                          <p:spTgt spid="8345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8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hthoek 7"/>
          <p:cNvSpPr/>
          <p:nvPr/>
        </p:nvSpPr>
        <p:spPr bwMode="auto">
          <a:xfrm>
            <a:off x="8388424" y="6453336"/>
            <a:ext cx="504056" cy="28803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tabLst/>
            </a:pPr>
            <a:endParaRPr kumimoji="1" lang="nl-NL" sz="2500" b="0" i="0" u="none" strike="noStrike" cap="none" normalizeH="0" baseline="0" smtClean="0">
              <a:ln>
                <a:noFill/>
              </a:ln>
              <a:solidFill>
                <a:schemeClr val="hlink"/>
              </a:solidFill>
              <a:effectLst/>
              <a:latin typeface="Univers" pitchFamily="34" charset="0"/>
            </a:endParaRPr>
          </a:p>
        </p:txBody>
      </p:sp>
      <p:sp>
        <p:nvSpPr>
          <p:cNvPr id="161794" name="Tijdelijke aanduiding voor dianumm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670DE379-DB1D-401A-839D-A515AB154021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191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6179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Aggregatie implementatie</a:t>
            </a:r>
          </a:p>
        </p:txBody>
      </p:sp>
      <p:pic>
        <p:nvPicPr>
          <p:cNvPr id="2375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6350" y="1340768"/>
            <a:ext cx="6589713" cy="262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079" y="3656812"/>
            <a:ext cx="5000001" cy="32285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kstvak 10"/>
          <p:cNvSpPr txBox="1"/>
          <p:nvPr/>
        </p:nvSpPr>
        <p:spPr bwMode="auto">
          <a:xfrm>
            <a:off x="4139952" y="2348880"/>
            <a:ext cx="4824537" cy="3693319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 wrap="square" lIns="0" tIns="0" rIns="0" bIns="0" rtlCol="0">
            <a:spAutoFit/>
          </a:bodyPr>
          <a:lstStyle/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&lt;vector&gt;</a:t>
            </a:r>
            <a:endParaRPr lang="nl-NL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2000" dirty="0" err="1">
                <a:solidFill>
                  <a:srgbClr val="0000FF"/>
                </a:solidFill>
                <a:latin typeface="Consolas"/>
              </a:rPr>
              <a:t>using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namespace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std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;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ifndef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__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Kennel_h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__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define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__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Kennel_h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__</a:t>
            </a:r>
          </a:p>
          <a:p>
            <a:pPr>
              <a:spcBef>
                <a:spcPts val="0"/>
              </a:spcBef>
              <a:buNone/>
            </a:pPr>
            <a:endParaRPr lang="nl-NL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Hond</a:t>
            </a:r>
            <a:r>
              <a:rPr lang="nl-NL" sz="2000" dirty="0" smtClean="0">
                <a:solidFill>
                  <a:prstClr val="black"/>
                </a:solidFill>
                <a:latin typeface="Consolas"/>
              </a:rPr>
              <a:t>;</a:t>
            </a:r>
          </a:p>
          <a:p>
            <a:pPr>
              <a:spcBef>
                <a:spcPts val="0"/>
              </a:spcBef>
              <a:buNone/>
            </a:pPr>
            <a:endParaRPr lang="nl-NL" sz="2000" dirty="0" smtClean="0">
              <a:solidFill>
                <a:srgbClr val="0000FF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class</a:t>
            </a:r>
            <a:r>
              <a:rPr lang="nl-NL" sz="20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Kennel {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private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: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 smtClean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2000" dirty="0" err="1" smtClean="0">
                <a:solidFill>
                  <a:prstClr val="black"/>
                </a:solidFill>
                <a:latin typeface="Consolas"/>
              </a:rPr>
              <a:t>std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::vector&lt;Hond*&gt; inwoners;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};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2000" dirty="0" err="1" smtClean="0">
                <a:solidFill>
                  <a:srgbClr val="0000FF"/>
                </a:solidFill>
                <a:latin typeface="Consolas"/>
              </a:rPr>
              <a:t>endif</a:t>
            </a:r>
            <a:endParaRPr lang="nl-NL" sz="2000" dirty="0">
              <a:solidFill>
                <a:prstClr val="black"/>
              </a:solidFill>
              <a:latin typeface="Consolas"/>
            </a:endParaRPr>
          </a:p>
        </p:txBody>
      </p:sp>
      <p:sp>
        <p:nvSpPr>
          <p:cNvPr id="16" name="AutoShape 10"/>
          <p:cNvSpPr>
            <a:spLocks noChangeArrowheads="1"/>
          </p:cNvSpPr>
          <p:nvPr/>
        </p:nvSpPr>
        <p:spPr bwMode="auto">
          <a:xfrm>
            <a:off x="7164288" y="3068960"/>
            <a:ext cx="1656184" cy="438477"/>
          </a:xfrm>
          <a:prstGeom prst="wedgeRoundRectCallout">
            <a:avLst>
              <a:gd name="adj1" fmla="val -57603"/>
              <a:gd name="adj2" fmla="val -100121"/>
              <a:gd name="adj3" fmla="val 16667"/>
            </a:avLst>
          </a:prstGeom>
          <a:solidFill>
            <a:srgbClr val="FFFF00"/>
          </a:solidFill>
          <a:ln w="28575" algn="ctr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buNone/>
            </a:pPr>
            <a:r>
              <a:rPr lang="en-US" sz="2400" dirty="0" err="1" smtClean="0">
                <a:solidFill>
                  <a:schemeClr val="tx1"/>
                </a:solidFill>
                <a:latin typeface="Calibri" pitchFamily="34" charset="0"/>
              </a:rPr>
              <a:t>Liever</a:t>
            </a:r>
            <a:r>
              <a:rPr lang="en-US" sz="2400" dirty="0" smtClean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Calibri" pitchFamily="34" charset="0"/>
              </a:rPr>
              <a:t>niet</a:t>
            </a:r>
            <a:r>
              <a:rPr lang="en-US" sz="2400" dirty="0" smtClean="0">
                <a:solidFill>
                  <a:schemeClr val="tx1"/>
                </a:solidFill>
                <a:latin typeface="Calibri" pitchFamily="34" charset="0"/>
              </a:rPr>
              <a:t>!</a:t>
            </a:r>
            <a:endParaRPr lang="nl-NL" sz="2400" dirty="0">
              <a:solidFill>
                <a:schemeClr val="tx1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3641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6" grpId="0" animBg="1"/>
    </p:bldLst>
  </p:timing>
</p:sld>
</file>

<file path=ppt/slides/slide1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866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5C74EB34-FB73-445A-95A2-27DF63C3E57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192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6486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Opdracht</a:t>
            </a:r>
          </a:p>
        </p:txBody>
      </p:sp>
      <p:sp>
        <p:nvSpPr>
          <p:cNvPr id="164868" name="Rectangle 7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smtClean="0"/>
              <a:t>Schrijf een testprogramma voor de hiervoor gemaakte class </a:t>
            </a:r>
            <a:r>
              <a:rPr lang="nl-NL" dirty="0" smtClean="0">
                <a:solidFill>
                  <a:schemeClr val="hlink"/>
                </a:solidFill>
                <a:latin typeface="Consolas"/>
              </a:rPr>
              <a:t>Kennel</a:t>
            </a:r>
            <a:r>
              <a:rPr lang="nl-NL" dirty="0" smtClean="0"/>
              <a:t>.</a:t>
            </a:r>
          </a:p>
          <a:p>
            <a:pPr lvl="1"/>
            <a:r>
              <a:rPr lang="nl-NL" dirty="0" smtClean="0"/>
              <a:t>Zet een </a:t>
            </a:r>
            <a:r>
              <a:rPr lang="nl-NL" dirty="0" err="1" smtClean="0">
                <a:latin typeface="Consolas"/>
              </a:rPr>
              <a:t>SintBernard</a:t>
            </a:r>
            <a:r>
              <a:rPr lang="nl-NL" dirty="0" smtClean="0"/>
              <a:t> genaamd </a:t>
            </a:r>
            <a:r>
              <a:rPr lang="nl-NL" dirty="0" err="1" smtClean="0">
                <a:latin typeface="Consolas"/>
              </a:rPr>
              <a:t>boris</a:t>
            </a:r>
            <a:r>
              <a:rPr lang="nl-NL" dirty="0" smtClean="0"/>
              <a:t> in de </a:t>
            </a:r>
            <a:r>
              <a:rPr lang="nl-NL" dirty="0" smtClean="0">
                <a:latin typeface="Consolas"/>
              </a:rPr>
              <a:t>Kennel</a:t>
            </a:r>
            <a:r>
              <a:rPr lang="nl-NL" dirty="0"/>
              <a:t> </a:t>
            </a:r>
            <a:r>
              <a:rPr lang="nl-NL" dirty="0" smtClean="0"/>
              <a:t>genaamd </a:t>
            </a:r>
            <a:r>
              <a:rPr lang="nl-NL" dirty="0" smtClean="0">
                <a:latin typeface="Consolas"/>
              </a:rPr>
              <a:t>k</a:t>
            </a:r>
            <a:r>
              <a:rPr lang="nl-NL" dirty="0" smtClean="0"/>
              <a:t>.</a:t>
            </a:r>
          </a:p>
          <a:p>
            <a:pPr lvl="1"/>
            <a:r>
              <a:rPr lang="nl-NL" dirty="0" smtClean="0"/>
              <a:t>Zet een </a:t>
            </a:r>
            <a:r>
              <a:rPr lang="nl-NL" dirty="0" err="1" smtClean="0">
                <a:latin typeface="Consolas"/>
              </a:rPr>
              <a:t>Tekkel</a:t>
            </a:r>
            <a:r>
              <a:rPr lang="nl-NL" dirty="0" smtClean="0"/>
              <a:t> genaamd </a:t>
            </a:r>
            <a:r>
              <a:rPr lang="nl-NL" dirty="0" err="1" smtClean="0">
                <a:latin typeface="Consolas"/>
              </a:rPr>
              <a:t>harry</a:t>
            </a:r>
            <a:r>
              <a:rPr lang="nl-NL" dirty="0" smtClean="0"/>
              <a:t> in de </a:t>
            </a:r>
            <a:r>
              <a:rPr lang="nl-NL" dirty="0" smtClean="0">
                <a:latin typeface="Consolas"/>
              </a:rPr>
              <a:t>Kennel</a:t>
            </a:r>
            <a:r>
              <a:rPr lang="nl-NL" dirty="0" smtClean="0"/>
              <a:t> </a:t>
            </a:r>
            <a:r>
              <a:rPr lang="nl-NL" dirty="0" smtClean="0">
                <a:latin typeface="Consolas"/>
              </a:rPr>
              <a:t>k</a:t>
            </a:r>
            <a:r>
              <a:rPr lang="nl-NL" dirty="0" smtClean="0"/>
              <a:t>.</a:t>
            </a:r>
          </a:p>
          <a:p>
            <a:pPr lvl="1"/>
            <a:r>
              <a:rPr lang="nl-NL" dirty="0" smtClean="0"/>
              <a:t>Zet een </a:t>
            </a:r>
            <a:r>
              <a:rPr lang="nl-NL" dirty="0" err="1" smtClean="0">
                <a:latin typeface="Consolas"/>
              </a:rPr>
              <a:t>SintBernard</a:t>
            </a:r>
            <a:r>
              <a:rPr lang="nl-NL" dirty="0" smtClean="0"/>
              <a:t> genaamd </a:t>
            </a:r>
            <a:r>
              <a:rPr lang="nl-NL" dirty="0" err="1" smtClean="0">
                <a:latin typeface="Consolas"/>
              </a:rPr>
              <a:t>felix</a:t>
            </a:r>
            <a:r>
              <a:rPr lang="nl-NL" dirty="0" smtClean="0"/>
              <a:t> in de </a:t>
            </a:r>
            <a:r>
              <a:rPr lang="nl-NL" dirty="0">
                <a:latin typeface="Consolas"/>
              </a:rPr>
              <a:t>Kennel</a:t>
            </a:r>
            <a:r>
              <a:rPr lang="nl-NL" dirty="0"/>
              <a:t> </a:t>
            </a:r>
            <a:r>
              <a:rPr lang="nl-NL" dirty="0">
                <a:latin typeface="Consolas"/>
              </a:rPr>
              <a:t>k</a:t>
            </a:r>
            <a:r>
              <a:rPr lang="nl-NL" dirty="0" smtClean="0"/>
              <a:t>.</a:t>
            </a:r>
          </a:p>
          <a:p>
            <a:pPr lvl="1"/>
            <a:r>
              <a:rPr lang="nl-NL" dirty="0" smtClean="0"/>
              <a:t>Laat alle honden in de </a:t>
            </a:r>
            <a:r>
              <a:rPr lang="nl-NL" dirty="0">
                <a:latin typeface="Consolas"/>
              </a:rPr>
              <a:t>Kennel</a:t>
            </a:r>
            <a:r>
              <a:rPr lang="nl-NL" dirty="0"/>
              <a:t> </a:t>
            </a:r>
            <a:r>
              <a:rPr lang="nl-NL" dirty="0">
                <a:latin typeface="Consolas"/>
              </a:rPr>
              <a:t>k</a:t>
            </a:r>
            <a:r>
              <a:rPr lang="nl-NL" dirty="0" smtClean="0"/>
              <a:t> blaffen.</a:t>
            </a:r>
          </a:p>
          <a:p>
            <a:pPr lvl="1"/>
            <a:r>
              <a:rPr lang="nl-NL" dirty="0" smtClean="0"/>
              <a:t>Haal </a:t>
            </a:r>
            <a:r>
              <a:rPr lang="nl-NL" dirty="0" err="1" smtClean="0">
                <a:latin typeface="Consolas"/>
              </a:rPr>
              <a:t>harry</a:t>
            </a:r>
            <a:r>
              <a:rPr lang="nl-NL" dirty="0" smtClean="0"/>
              <a:t> uit de </a:t>
            </a:r>
            <a:r>
              <a:rPr lang="nl-NL" dirty="0">
                <a:latin typeface="Consolas"/>
              </a:rPr>
              <a:t>Kennel</a:t>
            </a:r>
            <a:r>
              <a:rPr lang="nl-NL" dirty="0"/>
              <a:t> </a:t>
            </a:r>
            <a:r>
              <a:rPr lang="nl-NL" dirty="0">
                <a:latin typeface="Consolas"/>
              </a:rPr>
              <a:t>k</a:t>
            </a:r>
            <a:r>
              <a:rPr lang="nl-NL" dirty="0" smtClean="0"/>
              <a:t>.</a:t>
            </a:r>
          </a:p>
          <a:p>
            <a:pPr lvl="1"/>
            <a:r>
              <a:rPr lang="nl-NL" dirty="0" smtClean="0"/>
              <a:t>Laat alle honden in de </a:t>
            </a:r>
            <a:r>
              <a:rPr lang="nl-NL" dirty="0">
                <a:latin typeface="Consolas"/>
              </a:rPr>
              <a:t>Kennel</a:t>
            </a:r>
            <a:r>
              <a:rPr lang="nl-NL" dirty="0"/>
              <a:t> </a:t>
            </a:r>
            <a:r>
              <a:rPr lang="nl-NL" dirty="0">
                <a:latin typeface="Consolas"/>
              </a:rPr>
              <a:t>k</a:t>
            </a:r>
            <a:r>
              <a:rPr lang="nl-NL" dirty="0" smtClean="0"/>
              <a:t> blaffen.</a:t>
            </a:r>
          </a:p>
        </p:txBody>
      </p:sp>
      <p:sp>
        <p:nvSpPr>
          <p:cNvPr id="839688" name="Text Box 8"/>
          <p:cNvSpPr txBox="1">
            <a:spLocks noChangeArrowheads="1"/>
          </p:cNvSpPr>
          <p:nvPr/>
        </p:nvSpPr>
        <p:spPr bwMode="auto">
          <a:xfrm>
            <a:off x="2100263" y="5301208"/>
            <a:ext cx="4748212" cy="738664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solidFill>
                  <a:schemeClr val="tx1"/>
                </a:solidFill>
                <a:latin typeface="Calibri" pitchFamily="34" charset="0"/>
              </a:rPr>
              <a:t>Bedenk eerst welke </a:t>
            </a:r>
            <a:r>
              <a:rPr lang="nl-NL" sz="2400" dirty="0" err="1">
                <a:latin typeface="Calibri" pitchFamily="34" charset="0"/>
              </a:rPr>
              <a:t>messages</a:t>
            </a:r>
            <a:r>
              <a:rPr lang="nl-NL" sz="2400" dirty="0">
                <a:solidFill>
                  <a:schemeClr val="tx1"/>
                </a:solidFill>
                <a:latin typeface="Calibri" pitchFamily="34" charset="0"/>
              </a:rPr>
              <a:t> je naar een </a:t>
            </a:r>
            <a:r>
              <a:rPr lang="nl-NL" sz="2400" dirty="0">
                <a:solidFill>
                  <a:schemeClr val="tx1"/>
                </a:solidFill>
                <a:latin typeface="Consolas"/>
              </a:rPr>
              <a:t>Kennel</a:t>
            </a:r>
            <a:r>
              <a:rPr lang="nl-NL" sz="2400" dirty="0">
                <a:solidFill>
                  <a:schemeClr val="tx1"/>
                </a:solidFill>
                <a:latin typeface="Calibri" pitchFamily="34" charset="0"/>
              </a:rPr>
              <a:t> moet kunnen sturen.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688" grpId="0" animBg="1"/>
    </p:bldLst>
  </p:timing>
</p:sld>
</file>

<file path=ppt/slides/slide1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0" name="Tijdelijke aanduiding voor dianumm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8D61903F-AF12-47FA-9298-EED6BFAC38FD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193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6589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Uitwerking</a:t>
            </a:r>
          </a:p>
        </p:txBody>
      </p:sp>
      <p:pic>
        <p:nvPicPr>
          <p:cNvPr id="25293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219" y="1196975"/>
            <a:ext cx="3467100" cy="201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5894" name="AutoShape 11"/>
          <p:cNvSpPr>
            <a:spLocks noChangeArrowheads="1"/>
          </p:cNvSpPr>
          <p:nvPr/>
        </p:nvSpPr>
        <p:spPr bwMode="auto">
          <a:xfrm>
            <a:off x="827088" y="4292600"/>
            <a:ext cx="2519362" cy="1223963"/>
          </a:xfrm>
          <a:prstGeom prst="wedgeRoundRectCallout">
            <a:avLst>
              <a:gd name="adj1" fmla="val 19587"/>
              <a:gd name="adj2" fmla="val -208973"/>
              <a:gd name="adj3" fmla="val 16667"/>
            </a:avLst>
          </a:prstGeom>
          <a:solidFill>
            <a:srgbClr val="FFFF00"/>
          </a:solidFill>
          <a:ln w="28575" algn="ctr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solidFill>
                  <a:schemeClr val="tx1"/>
                </a:solidFill>
                <a:latin typeface="Calibri" pitchFamily="34" charset="0"/>
              </a:rPr>
              <a:t>Waarom </a:t>
            </a:r>
            <a:r>
              <a:rPr lang="nl-NL" sz="2400" dirty="0">
                <a:latin typeface="Consolas" pitchFamily="49" charset="0"/>
                <a:cs typeface="Consolas" pitchFamily="49" charset="0"/>
              </a:rPr>
              <a:t>Hond&amp;</a:t>
            </a:r>
            <a:r>
              <a:rPr lang="nl-NL" sz="2400" dirty="0">
                <a:solidFill>
                  <a:schemeClr val="tx1"/>
                </a:solidFill>
                <a:latin typeface="Calibri" pitchFamily="34" charset="0"/>
              </a:rPr>
              <a:t> als parameter?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5973542"/>
            <a:ext cx="4614287" cy="5285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kstvak 9"/>
          <p:cNvSpPr txBox="1"/>
          <p:nvPr/>
        </p:nvSpPr>
        <p:spPr bwMode="auto">
          <a:xfrm>
            <a:off x="4139952" y="1340768"/>
            <a:ext cx="4680521" cy="4616648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 wrap="square" lIns="0" tIns="0" rIns="0" bIns="0" rtlCol="0">
            <a:spAutoFit/>
          </a:bodyPr>
          <a:lstStyle/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&lt;vector&gt;</a:t>
            </a:r>
            <a:endParaRPr lang="nl-NL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ifndef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__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Kennel_h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__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define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__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Kennel_h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__</a:t>
            </a:r>
          </a:p>
          <a:p>
            <a:pPr>
              <a:spcBef>
                <a:spcPts val="0"/>
              </a:spcBef>
              <a:buNone/>
            </a:pPr>
            <a:endParaRPr lang="nl-NL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Hond;</a:t>
            </a:r>
          </a:p>
          <a:p>
            <a:pPr>
              <a:spcBef>
                <a:spcPts val="0"/>
              </a:spcBef>
              <a:buNone/>
            </a:pPr>
            <a:endParaRPr lang="nl-NL" sz="2000" dirty="0">
              <a:solidFill>
                <a:srgbClr val="0000FF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Kennel {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private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: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std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::vector&lt;Hond*&gt; inwoners;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public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: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zetIn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(Hond&amp; h);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haalUit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(Hond&amp; h);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blafAllemaal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();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 smtClean="0">
                <a:solidFill>
                  <a:prstClr val="black"/>
                </a:solidFill>
                <a:latin typeface="Consolas"/>
              </a:rPr>
              <a:t>};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2000" dirty="0" err="1" smtClean="0">
                <a:solidFill>
                  <a:srgbClr val="0000FF"/>
                </a:solidFill>
                <a:latin typeface="Consolas"/>
              </a:rPr>
              <a:t>endif</a:t>
            </a:r>
            <a:endParaRPr lang="nl-NL" sz="2000" dirty="0">
              <a:solidFill>
                <a:prstClr val="black"/>
              </a:solidFill>
              <a:latin typeface="Consola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5894" grpId="0" animBg="1"/>
      <p:bldP spid="10" grpId="0" animBg="1"/>
    </p:bldLst>
  </p:timing>
</p:sld>
</file>

<file path=ppt/slides/slide1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4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33B6CCD2-2504-4341-A2C7-7C765AF0DE77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194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6691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Uitwerking</a:t>
            </a:r>
          </a:p>
        </p:txBody>
      </p:sp>
      <p:sp>
        <p:nvSpPr>
          <p:cNvPr id="16691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smtClean="0"/>
              <a:t>Schrijf altijd </a:t>
            </a:r>
            <a:r>
              <a:rPr lang="nl-NL" dirty="0" smtClean="0">
                <a:solidFill>
                  <a:srgbClr val="008000"/>
                </a:solidFill>
              </a:rPr>
              <a:t>eerst</a:t>
            </a:r>
            <a:r>
              <a:rPr lang="nl-NL" dirty="0" smtClean="0"/>
              <a:t> het testprogramma!</a:t>
            </a:r>
            <a:endParaRPr lang="nl-NL" dirty="0" smtClean="0">
              <a:solidFill>
                <a:schemeClr val="hlink"/>
              </a:solidFill>
            </a:endParaRPr>
          </a:p>
        </p:txBody>
      </p:sp>
      <p:sp>
        <p:nvSpPr>
          <p:cNvPr id="166918" name="Text Box 6"/>
          <p:cNvSpPr txBox="1">
            <a:spLocks noChangeArrowheads="1"/>
          </p:cNvSpPr>
          <p:nvPr/>
        </p:nvSpPr>
        <p:spPr bwMode="auto">
          <a:xfrm>
            <a:off x="5513853" y="1773238"/>
            <a:ext cx="3140732" cy="369332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buFont typeface="Wingdings" pitchFamily="2" charset="2"/>
              <a:buNone/>
            </a:pPr>
            <a:r>
              <a:rPr lang="nl-NL" sz="2400" dirty="0">
                <a:latin typeface="Calibri" pitchFamily="34" charset="0"/>
              </a:rPr>
              <a:t>Test </a:t>
            </a:r>
            <a:r>
              <a:rPr lang="nl-NL" sz="2400" dirty="0" err="1">
                <a:latin typeface="Calibri" pitchFamily="34" charset="0"/>
              </a:rPr>
              <a:t>Driven</a:t>
            </a:r>
            <a:r>
              <a:rPr lang="nl-NL" sz="2400" dirty="0">
                <a:latin typeface="Calibri" pitchFamily="34" charset="0"/>
              </a:rPr>
              <a:t> Development</a:t>
            </a:r>
          </a:p>
        </p:txBody>
      </p:sp>
      <p:pic>
        <p:nvPicPr>
          <p:cNvPr id="166919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3284538"/>
            <a:ext cx="3954463" cy="1465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66920" name="Text Box 8"/>
          <p:cNvSpPr txBox="1">
            <a:spLocks noChangeArrowheads="1"/>
          </p:cNvSpPr>
          <p:nvPr/>
        </p:nvSpPr>
        <p:spPr bwMode="auto">
          <a:xfrm>
            <a:off x="5003800" y="2852738"/>
            <a:ext cx="1915268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err="1">
                <a:solidFill>
                  <a:schemeClr val="tx1"/>
                </a:solidFill>
                <a:latin typeface="Calibri" pitchFamily="34" charset="0"/>
              </a:rPr>
              <a:t>Gewenste</a:t>
            </a:r>
            <a:r>
              <a:rPr lang="en-US" sz="2000" dirty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Calibri" pitchFamily="34" charset="0"/>
              </a:rPr>
              <a:t>uitvoer</a:t>
            </a:r>
            <a:r>
              <a:rPr lang="en-US" sz="2000" dirty="0">
                <a:solidFill>
                  <a:schemeClr val="tx1"/>
                </a:solidFill>
                <a:latin typeface="Calibri" pitchFamily="34" charset="0"/>
              </a:rPr>
              <a:t>:</a:t>
            </a:r>
            <a:endParaRPr lang="nl-NL" sz="20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9" name="Text Box 3"/>
          <p:cNvSpPr txBox="1">
            <a:spLocks noChangeArrowheads="1"/>
          </p:cNvSpPr>
          <p:nvPr/>
        </p:nvSpPr>
        <p:spPr bwMode="auto">
          <a:xfrm>
            <a:off x="395288" y="1727461"/>
            <a:ext cx="8424862" cy="51706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ts val="0"/>
              </a:spcBef>
              <a:buNone/>
            </a:pPr>
            <a:r>
              <a:rPr lang="nl-NL" sz="14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1400" dirty="0" err="1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14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1400" dirty="0">
                <a:solidFill>
                  <a:srgbClr val="A31515"/>
                </a:solidFill>
                <a:latin typeface="Consolas"/>
              </a:rPr>
              <a:t>&lt;</a:t>
            </a:r>
            <a:r>
              <a:rPr lang="nl-NL" sz="1400" dirty="0" err="1">
                <a:solidFill>
                  <a:srgbClr val="A31515"/>
                </a:solidFill>
                <a:latin typeface="Consolas"/>
              </a:rPr>
              <a:t>iostream</a:t>
            </a:r>
            <a:r>
              <a:rPr lang="nl-NL" sz="1400" dirty="0">
                <a:solidFill>
                  <a:srgbClr val="A31515"/>
                </a:solidFill>
                <a:latin typeface="Consolas"/>
              </a:rPr>
              <a:t>&gt;</a:t>
            </a:r>
            <a:endParaRPr lang="nl-NL" sz="14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1400" dirty="0" err="1">
                <a:solidFill>
                  <a:srgbClr val="0000FF"/>
                </a:solidFill>
                <a:latin typeface="Consolas"/>
              </a:rPr>
              <a:t>using</a:t>
            </a:r>
            <a:r>
              <a:rPr lang="nl-NL" sz="14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1400" dirty="0" err="1">
                <a:solidFill>
                  <a:srgbClr val="0000FF"/>
                </a:solidFill>
                <a:latin typeface="Consolas"/>
              </a:rPr>
              <a:t>namespace</a:t>
            </a:r>
            <a:r>
              <a:rPr lang="nl-NL" sz="14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1400" dirty="0" err="1">
                <a:solidFill>
                  <a:prstClr val="black"/>
                </a:solidFill>
                <a:latin typeface="Consolas"/>
              </a:rPr>
              <a:t>std</a:t>
            </a:r>
            <a:r>
              <a:rPr lang="nl-NL" sz="1400" dirty="0">
                <a:solidFill>
                  <a:prstClr val="black"/>
                </a:solidFill>
                <a:latin typeface="Consolas"/>
              </a:rPr>
              <a:t>;</a:t>
            </a:r>
          </a:p>
          <a:p>
            <a:pPr>
              <a:spcBef>
                <a:spcPts val="0"/>
              </a:spcBef>
              <a:buNone/>
            </a:pPr>
            <a:endParaRPr lang="nl-NL" sz="14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14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1400" dirty="0" err="1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14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1400" dirty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1400" dirty="0" err="1">
                <a:solidFill>
                  <a:srgbClr val="A31515"/>
                </a:solidFill>
                <a:latin typeface="Consolas"/>
              </a:rPr>
              <a:t>Hond.h</a:t>
            </a:r>
            <a:r>
              <a:rPr lang="nl-NL" sz="1400" dirty="0">
                <a:solidFill>
                  <a:srgbClr val="A31515"/>
                </a:solidFill>
                <a:latin typeface="Consolas"/>
              </a:rPr>
              <a:t>"</a:t>
            </a:r>
            <a:endParaRPr lang="nl-NL" sz="14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14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1400" dirty="0" err="1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14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1400" dirty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1400" dirty="0" err="1" smtClean="0">
                <a:solidFill>
                  <a:srgbClr val="A31515"/>
                </a:solidFill>
                <a:latin typeface="Consolas"/>
              </a:rPr>
              <a:t>SintBernard.h</a:t>
            </a:r>
            <a:r>
              <a:rPr lang="nl-NL" sz="1400" dirty="0">
                <a:solidFill>
                  <a:srgbClr val="A31515"/>
                </a:solidFill>
                <a:latin typeface="Consolas"/>
              </a:rPr>
              <a:t>"</a:t>
            </a:r>
            <a:endParaRPr lang="nl-NL" sz="14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14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1400" dirty="0" err="1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14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1400" dirty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1400" dirty="0" err="1">
                <a:solidFill>
                  <a:srgbClr val="A31515"/>
                </a:solidFill>
                <a:latin typeface="Consolas"/>
              </a:rPr>
              <a:t>Tekkel.h</a:t>
            </a:r>
            <a:r>
              <a:rPr lang="nl-NL" sz="1400" dirty="0">
                <a:solidFill>
                  <a:srgbClr val="A31515"/>
                </a:solidFill>
                <a:latin typeface="Consolas"/>
              </a:rPr>
              <a:t>"</a:t>
            </a:r>
            <a:endParaRPr lang="nl-NL" sz="14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14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1400" dirty="0" err="1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14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1400" dirty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1400" dirty="0" err="1">
                <a:solidFill>
                  <a:srgbClr val="A31515"/>
                </a:solidFill>
                <a:latin typeface="Consolas"/>
              </a:rPr>
              <a:t>Kennel.h</a:t>
            </a:r>
            <a:r>
              <a:rPr lang="nl-NL" sz="1400" dirty="0">
                <a:solidFill>
                  <a:srgbClr val="A31515"/>
                </a:solidFill>
                <a:latin typeface="Consolas"/>
              </a:rPr>
              <a:t>"</a:t>
            </a:r>
            <a:endParaRPr lang="nl-NL" sz="14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endParaRPr lang="nl-NL" sz="14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14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4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1400" dirty="0" err="1">
                <a:solidFill>
                  <a:prstClr val="black"/>
                </a:solidFill>
                <a:latin typeface="Consolas"/>
              </a:rPr>
              <a:t>main</a:t>
            </a:r>
            <a:r>
              <a:rPr lang="nl-NL" sz="1400" dirty="0">
                <a:solidFill>
                  <a:prstClr val="black"/>
                </a:solidFill>
                <a:latin typeface="Consolas"/>
              </a:rPr>
              <a:t>() {</a:t>
            </a:r>
          </a:p>
          <a:p>
            <a:pPr>
              <a:spcBef>
                <a:spcPts val="0"/>
              </a:spcBef>
              <a:buNone/>
            </a:pPr>
            <a:r>
              <a:rPr lang="nl-NL" sz="14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1400" dirty="0" err="1" smtClean="0">
                <a:solidFill>
                  <a:prstClr val="black"/>
                </a:solidFill>
                <a:latin typeface="Consolas"/>
              </a:rPr>
              <a:t>SintBernard</a:t>
            </a:r>
            <a:r>
              <a:rPr lang="nl-NL" sz="14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1400" dirty="0" err="1">
                <a:solidFill>
                  <a:prstClr val="black"/>
                </a:solidFill>
                <a:latin typeface="Consolas"/>
              </a:rPr>
              <a:t>boris</a:t>
            </a:r>
            <a:r>
              <a:rPr lang="nl-NL" sz="1400" dirty="0">
                <a:solidFill>
                  <a:prstClr val="black"/>
                </a:solidFill>
                <a:latin typeface="Consolas"/>
              </a:rPr>
              <a:t>;</a:t>
            </a:r>
          </a:p>
          <a:p>
            <a:pPr>
              <a:spcBef>
                <a:spcPts val="0"/>
              </a:spcBef>
              <a:buNone/>
            </a:pPr>
            <a:r>
              <a:rPr lang="nl-NL" sz="1400" dirty="0">
                <a:solidFill>
                  <a:prstClr val="black"/>
                </a:solidFill>
                <a:latin typeface="Consolas"/>
              </a:rPr>
              <a:t>    Kennel k;</a:t>
            </a:r>
          </a:p>
          <a:p>
            <a:pPr>
              <a:spcBef>
                <a:spcPts val="0"/>
              </a:spcBef>
              <a:buNone/>
            </a:pPr>
            <a:r>
              <a:rPr lang="nl-NL" sz="14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1400" dirty="0" err="1">
                <a:solidFill>
                  <a:prstClr val="black"/>
                </a:solidFill>
                <a:latin typeface="Consolas"/>
              </a:rPr>
              <a:t>k.zetIn</a:t>
            </a:r>
            <a:r>
              <a:rPr lang="nl-NL" sz="1400" dirty="0">
                <a:solidFill>
                  <a:prstClr val="black"/>
                </a:solidFill>
                <a:latin typeface="Consolas"/>
              </a:rPr>
              <a:t>(</a:t>
            </a:r>
            <a:r>
              <a:rPr lang="nl-NL" sz="1400" dirty="0" err="1">
                <a:solidFill>
                  <a:prstClr val="black"/>
                </a:solidFill>
                <a:latin typeface="Consolas"/>
              </a:rPr>
              <a:t>boris</a:t>
            </a:r>
            <a:r>
              <a:rPr lang="nl-NL" sz="1400" dirty="0">
                <a:solidFill>
                  <a:prstClr val="black"/>
                </a:solidFill>
                <a:latin typeface="Consolas"/>
              </a:rPr>
              <a:t>);</a:t>
            </a:r>
          </a:p>
          <a:p>
            <a:pPr>
              <a:spcBef>
                <a:spcPts val="0"/>
              </a:spcBef>
              <a:buNone/>
            </a:pPr>
            <a:r>
              <a:rPr lang="nl-NL" sz="14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1400" dirty="0" err="1">
                <a:solidFill>
                  <a:prstClr val="black"/>
                </a:solidFill>
                <a:latin typeface="Consolas"/>
              </a:rPr>
              <a:t>Tekkel</a:t>
            </a:r>
            <a:r>
              <a:rPr lang="nl-NL" sz="14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1400" dirty="0" err="1">
                <a:solidFill>
                  <a:prstClr val="black"/>
                </a:solidFill>
                <a:latin typeface="Consolas"/>
              </a:rPr>
              <a:t>harry</a:t>
            </a:r>
            <a:r>
              <a:rPr lang="nl-NL" sz="1400" dirty="0">
                <a:solidFill>
                  <a:prstClr val="black"/>
                </a:solidFill>
                <a:latin typeface="Consolas"/>
              </a:rPr>
              <a:t>;</a:t>
            </a:r>
          </a:p>
          <a:p>
            <a:pPr>
              <a:spcBef>
                <a:spcPts val="0"/>
              </a:spcBef>
              <a:buNone/>
            </a:pPr>
            <a:r>
              <a:rPr lang="nl-NL" sz="14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1400" dirty="0" err="1">
                <a:solidFill>
                  <a:prstClr val="black"/>
                </a:solidFill>
                <a:latin typeface="Consolas"/>
              </a:rPr>
              <a:t>k.zetIn</a:t>
            </a:r>
            <a:r>
              <a:rPr lang="nl-NL" sz="1400" dirty="0">
                <a:solidFill>
                  <a:prstClr val="black"/>
                </a:solidFill>
                <a:latin typeface="Consolas"/>
              </a:rPr>
              <a:t>(</a:t>
            </a:r>
            <a:r>
              <a:rPr lang="nl-NL" sz="1400" dirty="0" err="1">
                <a:solidFill>
                  <a:prstClr val="black"/>
                </a:solidFill>
                <a:latin typeface="Consolas"/>
              </a:rPr>
              <a:t>harry</a:t>
            </a:r>
            <a:r>
              <a:rPr lang="nl-NL" sz="1400" dirty="0">
                <a:solidFill>
                  <a:prstClr val="black"/>
                </a:solidFill>
                <a:latin typeface="Consolas"/>
              </a:rPr>
              <a:t>);</a:t>
            </a:r>
          </a:p>
          <a:p>
            <a:pPr>
              <a:spcBef>
                <a:spcPts val="0"/>
              </a:spcBef>
              <a:buNone/>
            </a:pPr>
            <a:r>
              <a:rPr lang="nl-NL" sz="14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1400" dirty="0" err="1" smtClean="0">
                <a:solidFill>
                  <a:prstClr val="black"/>
                </a:solidFill>
                <a:latin typeface="Consolas"/>
              </a:rPr>
              <a:t>SintBernard</a:t>
            </a:r>
            <a:r>
              <a:rPr lang="nl-NL" sz="14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1400" dirty="0" err="1">
                <a:solidFill>
                  <a:prstClr val="black"/>
                </a:solidFill>
                <a:latin typeface="Consolas"/>
              </a:rPr>
              <a:t>felix</a:t>
            </a:r>
            <a:r>
              <a:rPr lang="nl-NL" sz="1400" dirty="0">
                <a:solidFill>
                  <a:prstClr val="black"/>
                </a:solidFill>
                <a:latin typeface="Consolas"/>
              </a:rPr>
              <a:t>;</a:t>
            </a:r>
          </a:p>
          <a:p>
            <a:pPr>
              <a:spcBef>
                <a:spcPts val="0"/>
              </a:spcBef>
              <a:buNone/>
            </a:pPr>
            <a:r>
              <a:rPr lang="nl-NL" sz="14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1400" dirty="0" err="1">
                <a:solidFill>
                  <a:prstClr val="black"/>
                </a:solidFill>
                <a:latin typeface="Consolas"/>
              </a:rPr>
              <a:t>k.zetIn</a:t>
            </a:r>
            <a:r>
              <a:rPr lang="nl-NL" sz="1400" dirty="0">
                <a:solidFill>
                  <a:prstClr val="black"/>
                </a:solidFill>
                <a:latin typeface="Consolas"/>
              </a:rPr>
              <a:t>(</a:t>
            </a:r>
            <a:r>
              <a:rPr lang="nl-NL" sz="1400" dirty="0" err="1">
                <a:solidFill>
                  <a:prstClr val="black"/>
                </a:solidFill>
                <a:latin typeface="Consolas"/>
              </a:rPr>
              <a:t>felix</a:t>
            </a:r>
            <a:r>
              <a:rPr lang="nl-NL" sz="1400" dirty="0">
                <a:solidFill>
                  <a:prstClr val="black"/>
                </a:solidFill>
                <a:latin typeface="Consolas"/>
              </a:rPr>
              <a:t>);</a:t>
            </a:r>
          </a:p>
          <a:p>
            <a:pPr>
              <a:spcBef>
                <a:spcPts val="0"/>
              </a:spcBef>
              <a:buNone/>
            </a:pPr>
            <a:r>
              <a:rPr lang="nl-NL" sz="14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1400" dirty="0" err="1" smtClean="0">
                <a:solidFill>
                  <a:prstClr val="black"/>
                </a:solidFill>
                <a:latin typeface="Consolas"/>
              </a:rPr>
              <a:t>cout</a:t>
            </a:r>
            <a:r>
              <a:rPr lang="nl-NL" sz="1400" dirty="0" smtClean="0">
                <a:solidFill>
                  <a:prstClr val="black"/>
                </a:solidFill>
                <a:latin typeface="Consolas"/>
              </a:rPr>
              <a:t> &lt;&lt; </a:t>
            </a:r>
            <a:r>
              <a:rPr lang="nl-NL" sz="14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1400" dirty="0">
                <a:solidFill>
                  <a:srgbClr val="A31515"/>
                </a:solidFill>
                <a:latin typeface="Consolas"/>
              </a:rPr>
              <a:t>Alle honden in de kennel blaffen</a:t>
            </a:r>
            <a:r>
              <a:rPr lang="nl-NL" sz="1400" dirty="0" smtClean="0">
                <a:solidFill>
                  <a:srgbClr val="A31515"/>
                </a:solidFill>
                <a:latin typeface="Consolas"/>
              </a:rPr>
              <a:t>:" </a:t>
            </a:r>
            <a:r>
              <a:rPr lang="nl-NL" sz="1400" dirty="0" smtClean="0">
                <a:solidFill>
                  <a:prstClr val="black"/>
                </a:solidFill>
                <a:latin typeface="Consolas"/>
              </a:rPr>
              <a:t>&lt;&lt; </a:t>
            </a:r>
            <a:r>
              <a:rPr lang="nl-NL" sz="1400" dirty="0" err="1" smtClean="0">
                <a:solidFill>
                  <a:prstClr val="black"/>
                </a:solidFill>
                <a:latin typeface="Consolas"/>
              </a:rPr>
              <a:t>endl</a:t>
            </a:r>
            <a:r>
              <a:rPr lang="nl-NL" sz="1400" dirty="0">
                <a:solidFill>
                  <a:prstClr val="black"/>
                </a:solidFill>
                <a:latin typeface="Consolas"/>
              </a:rPr>
              <a:t>;</a:t>
            </a:r>
          </a:p>
          <a:p>
            <a:pPr>
              <a:spcBef>
                <a:spcPts val="0"/>
              </a:spcBef>
              <a:buNone/>
            </a:pPr>
            <a:r>
              <a:rPr lang="nl-NL" sz="14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1400" dirty="0" err="1">
                <a:solidFill>
                  <a:prstClr val="black"/>
                </a:solidFill>
                <a:latin typeface="Consolas"/>
              </a:rPr>
              <a:t>k.blafAllemaal</a:t>
            </a:r>
            <a:r>
              <a:rPr lang="nl-NL" sz="1400" dirty="0">
                <a:solidFill>
                  <a:prstClr val="black"/>
                </a:solidFill>
                <a:latin typeface="Consolas"/>
              </a:rPr>
              <a:t>();</a:t>
            </a:r>
          </a:p>
          <a:p>
            <a:pPr>
              <a:spcBef>
                <a:spcPts val="0"/>
              </a:spcBef>
              <a:buNone/>
            </a:pPr>
            <a:r>
              <a:rPr lang="nl-NL" sz="14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1400" dirty="0" err="1">
                <a:solidFill>
                  <a:prstClr val="black"/>
                </a:solidFill>
                <a:latin typeface="Consolas"/>
              </a:rPr>
              <a:t>k.haalUit</a:t>
            </a:r>
            <a:r>
              <a:rPr lang="nl-NL" sz="1400" dirty="0">
                <a:solidFill>
                  <a:prstClr val="black"/>
                </a:solidFill>
                <a:latin typeface="Consolas"/>
              </a:rPr>
              <a:t>(</a:t>
            </a:r>
            <a:r>
              <a:rPr lang="nl-NL" sz="1400" dirty="0" err="1">
                <a:solidFill>
                  <a:prstClr val="black"/>
                </a:solidFill>
                <a:latin typeface="Consolas"/>
              </a:rPr>
              <a:t>harry</a:t>
            </a:r>
            <a:r>
              <a:rPr lang="nl-NL" sz="1400" dirty="0">
                <a:solidFill>
                  <a:prstClr val="black"/>
                </a:solidFill>
                <a:latin typeface="Consolas"/>
              </a:rPr>
              <a:t>);</a:t>
            </a:r>
          </a:p>
          <a:p>
            <a:pPr>
              <a:spcBef>
                <a:spcPts val="0"/>
              </a:spcBef>
              <a:buNone/>
            </a:pPr>
            <a:r>
              <a:rPr lang="nl-NL" sz="14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1400" dirty="0" err="1" smtClean="0">
                <a:solidFill>
                  <a:prstClr val="black"/>
                </a:solidFill>
                <a:latin typeface="Consolas"/>
              </a:rPr>
              <a:t>cout</a:t>
            </a:r>
            <a:r>
              <a:rPr lang="nl-NL" sz="1400" dirty="0" smtClean="0">
                <a:solidFill>
                  <a:prstClr val="black"/>
                </a:solidFill>
                <a:latin typeface="Consolas"/>
              </a:rPr>
              <a:t> &lt;&lt; </a:t>
            </a:r>
            <a:r>
              <a:rPr lang="nl-NL" sz="14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1400" dirty="0">
                <a:solidFill>
                  <a:srgbClr val="A31515"/>
                </a:solidFill>
                <a:latin typeface="Consolas"/>
              </a:rPr>
              <a:t>Alle honden in de kennel blaffen</a:t>
            </a:r>
            <a:r>
              <a:rPr lang="nl-NL" sz="1400" dirty="0" smtClean="0">
                <a:solidFill>
                  <a:srgbClr val="A31515"/>
                </a:solidFill>
                <a:latin typeface="Consolas"/>
              </a:rPr>
              <a:t>:" </a:t>
            </a:r>
            <a:r>
              <a:rPr lang="nl-NL" sz="1400" dirty="0" smtClean="0">
                <a:solidFill>
                  <a:prstClr val="black"/>
                </a:solidFill>
                <a:latin typeface="Consolas"/>
              </a:rPr>
              <a:t>&lt;&lt; </a:t>
            </a:r>
            <a:r>
              <a:rPr lang="nl-NL" sz="1400" dirty="0" err="1" smtClean="0">
                <a:solidFill>
                  <a:prstClr val="black"/>
                </a:solidFill>
                <a:latin typeface="Consolas"/>
              </a:rPr>
              <a:t>endl</a:t>
            </a:r>
            <a:r>
              <a:rPr lang="nl-NL" sz="1400" dirty="0">
                <a:solidFill>
                  <a:prstClr val="black"/>
                </a:solidFill>
                <a:latin typeface="Consolas"/>
              </a:rPr>
              <a:t>;</a:t>
            </a:r>
          </a:p>
          <a:p>
            <a:pPr>
              <a:spcBef>
                <a:spcPts val="0"/>
              </a:spcBef>
              <a:buNone/>
            </a:pPr>
            <a:r>
              <a:rPr lang="nl-NL" sz="14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1400" dirty="0" err="1">
                <a:solidFill>
                  <a:prstClr val="black"/>
                </a:solidFill>
                <a:latin typeface="Consolas"/>
              </a:rPr>
              <a:t>k.blafAllemaal</a:t>
            </a:r>
            <a:r>
              <a:rPr lang="nl-NL" sz="1400" dirty="0">
                <a:solidFill>
                  <a:prstClr val="black"/>
                </a:solidFill>
                <a:latin typeface="Consolas"/>
              </a:rPr>
              <a:t>();</a:t>
            </a:r>
          </a:p>
          <a:p>
            <a:pPr>
              <a:spcBef>
                <a:spcPts val="0"/>
              </a:spcBef>
              <a:buNone/>
            </a:pPr>
            <a:r>
              <a:rPr lang="nl-NL" sz="14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1400" dirty="0" err="1">
                <a:solidFill>
                  <a:prstClr val="black"/>
                </a:solidFill>
                <a:latin typeface="Consolas"/>
              </a:rPr>
              <a:t>cin.get</a:t>
            </a:r>
            <a:r>
              <a:rPr lang="nl-NL" sz="1400" dirty="0">
                <a:solidFill>
                  <a:prstClr val="black"/>
                </a:solidFill>
                <a:latin typeface="Consolas"/>
              </a:rPr>
              <a:t>();</a:t>
            </a:r>
          </a:p>
          <a:p>
            <a:pPr>
              <a:spcBef>
                <a:spcPts val="0"/>
              </a:spcBef>
              <a:buNone/>
            </a:pPr>
            <a:r>
              <a:rPr lang="nl-NL" sz="14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1400" dirty="0">
                <a:solidFill>
                  <a:srgbClr val="0000FF"/>
                </a:solidFill>
                <a:latin typeface="Consolas"/>
              </a:rPr>
              <a:t>return</a:t>
            </a:r>
            <a:r>
              <a:rPr lang="nl-NL" sz="1400" dirty="0">
                <a:solidFill>
                  <a:prstClr val="black"/>
                </a:solidFill>
                <a:latin typeface="Consolas"/>
              </a:rPr>
              <a:t> 0;</a:t>
            </a:r>
          </a:p>
          <a:p>
            <a:pPr>
              <a:spcBef>
                <a:spcPts val="0"/>
              </a:spcBef>
              <a:buNone/>
            </a:pPr>
            <a:r>
              <a:rPr lang="nl-NL" sz="1400" dirty="0">
                <a:solidFill>
                  <a:prstClr val="black"/>
                </a:solidFill>
                <a:latin typeface="Consolas"/>
              </a:rPr>
              <a:t>}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/>
          <p:cNvSpPr/>
          <p:nvPr/>
        </p:nvSpPr>
        <p:spPr bwMode="auto">
          <a:xfrm>
            <a:off x="8388424" y="6453336"/>
            <a:ext cx="504056" cy="28803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tabLst/>
            </a:pPr>
            <a:endParaRPr kumimoji="1" lang="nl-NL" sz="2500" b="0" i="0" u="none" strike="noStrike" cap="none" normalizeH="0" baseline="0" smtClean="0">
              <a:ln>
                <a:noFill/>
              </a:ln>
              <a:solidFill>
                <a:schemeClr val="hlink"/>
              </a:solidFill>
              <a:effectLst/>
              <a:latin typeface="Univers" pitchFamily="34" charset="0"/>
            </a:endParaRPr>
          </a:p>
        </p:txBody>
      </p:sp>
      <p:sp>
        <p:nvSpPr>
          <p:cNvPr id="167938" name="Tijdelijke aanduiding voor dianumm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44167445-C948-42BF-97AA-97FAA6A2E885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195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6794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Kennel implementatie</a:t>
            </a:r>
            <a:endParaRPr lang="nl-NL" smtClean="0"/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395536" y="1212423"/>
            <a:ext cx="8064896" cy="55399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ts val="0"/>
              </a:spcBef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&lt;</a:t>
            </a:r>
            <a:r>
              <a:rPr lang="nl-NL" sz="1800" dirty="0" err="1">
                <a:solidFill>
                  <a:srgbClr val="A31515"/>
                </a:solidFill>
                <a:latin typeface="Consolas"/>
              </a:rPr>
              <a:t>algorithm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&gt;</a:t>
            </a:r>
            <a:endParaRPr lang="nl-NL" sz="18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&lt;</a:t>
            </a:r>
            <a:r>
              <a:rPr lang="nl-NL" sz="1800" dirty="0" err="1">
                <a:solidFill>
                  <a:srgbClr val="A31515"/>
                </a:solidFill>
                <a:latin typeface="Consolas"/>
              </a:rPr>
              <a:t>iostream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&gt;</a:t>
            </a:r>
            <a:endParaRPr lang="nl-NL" sz="18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1800" dirty="0" err="1">
                <a:solidFill>
                  <a:srgbClr val="0000FF"/>
                </a:solidFill>
                <a:latin typeface="Consolas"/>
              </a:rPr>
              <a:t>using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namespace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1800" dirty="0" err="1">
                <a:solidFill>
                  <a:prstClr val="black"/>
                </a:solidFill>
                <a:latin typeface="Consolas"/>
              </a:rPr>
              <a:t>std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;</a:t>
            </a:r>
          </a:p>
          <a:p>
            <a:pPr>
              <a:spcBef>
                <a:spcPts val="0"/>
              </a:spcBef>
              <a:buNone/>
            </a:pPr>
            <a:endParaRPr lang="nl-NL" sz="18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1800" dirty="0" err="1">
                <a:solidFill>
                  <a:srgbClr val="A31515"/>
                </a:solidFill>
                <a:latin typeface="Consolas"/>
              </a:rPr>
              <a:t>Kennel.h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"</a:t>
            </a:r>
            <a:endParaRPr lang="nl-NL" sz="18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1800" dirty="0" err="1">
                <a:solidFill>
                  <a:srgbClr val="A31515"/>
                </a:solidFill>
                <a:latin typeface="Consolas"/>
              </a:rPr>
              <a:t>Hond.h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"</a:t>
            </a:r>
            <a:endParaRPr lang="nl-NL" sz="18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endParaRPr lang="nl-NL" sz="18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1800" dirty="0" err="1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 Kennel::</a:t>
            </a:r>
            <a:r>
              <a:rPr lang="nl-NL" sz="1800" dirty="0" err="1">
                <a:solidFill>
                  <a:prstClr val="black"/>
                </a:solidFill>
                <a:latin typeface="Consolas"/>
              </a:rPr>
              <a:t>zetIn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(Hond&amp; h) {</a:t>
            </a:r>
          </a:p>
          <a:p>
            <a:pPr>
              <a:spcBef>
                <a:spcPts val="0"/>
              </a:spcBef>
              <a:buNone/>
            </a:pPr>
            <a:r>
              <a:rPr lang="en-US" sz="18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en-US" sz="1800" dirty="0">
                <a:solidFill>
                  <a:srgbClr val="0000FF"/>
                </a:solidFill>
                <a:latin typeface="Consolas"/>
              </a:rPr>
              <a:t>if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 (</a:t>
            </a:r>
            <a:r>
              <a:rPr lang="en-US" sz="1800" dirty="0" err="1">
                <a:solidFill>
                  <a:prstClr val="black"/>
                </a:solidFill>
                <a:latin typeface="Consolas"/>
              </a:rPr>
              <a:t>inwoners.size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() &lt; 5) </a:t>
            </a:r>
            <a:r>
              <a:rPr lang="en-US" sz="1800" dirty="0" err="1">
                <a:solidFill>
                  <a:prstClr val="black"/>
                </a:solidFill>
                <a:latin typeface="Consolas"/>
              </a:rPr>
              <a:t>inwoners.push_back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(&amp;h);</a:t>
            </a:r>
          </a:p>
          <a:p>
            <a:pPr>
              <a:spcBef>
                <a:spcPts val="0"/>
              </a:spcBef>
              <a:buNone/>
            </a:pPr>
            <a:r>
              <a:rPr lang="nl-NL" sz="18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else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1800" dirty="0" err="1">
                <a:solidFill>
                  <a:prstClr val="black"/>
                </a:solidFill>
                <a:latin typeface="Consolas"/>
              </a:rPr>
              <a:t>cout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 &lt;&lt; 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"Kennel is al vol!"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 &lt;&lt; </a:t>
            </a:r>
            <a:r>
              <a:rPr lang="nl-NL" sz="1800" dirty="0" err="1">
                <a:solidFill>
                  <a:prstClr val="black"/>
                </a:solidFill>
                <a:latin typeface="Consolas"/>
              </a:rPr>
              <a:t>endl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;</a:t>
            </a:r>
          </a:p>
          <a:p>
            <a:pPr>
              <a:spcBef>
                <a:spcPts val="0"/>
              </a:spcBef>
              <a:buNone/>
            </a:pP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}</a:t>
            </a:r>
          </a:p>
          <a:p>
            <a:pPr>
              <a:spcBef>
                <a:spcPts val="0"/>
              </a:spcBef>
              <a:buNone/>
            </a:pPr>
            <a:endParaRPr lang="nl-NL" sz="18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1800" dirty="0" err="1" smtClean="0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Kennel::</a:t>
            </a:r>
            <a:r>
              <a:rPr lang="nl-NL" sz="1800" dirty="0" err="1">
                <a:solidFill>
                  <a:prstClr val="black"/>
                </a:solidFill>
                <a:latin typeface="Consolas"/>
              </a:rPr>
              <a:t>haalUit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(Hond&amp; h) {</a:t>
            </a:r>
          </a:p>
          <a:p>
            <a:pPr>
              <a:spcBef>
                <a:spcPts val="0"/>
              </a:spcBef>
              <a:buNone/>
            </a:pPr>
            <a:r>
              <a:rPr lang="nl-NL" sz="18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1800" dirty="0" err="1">
                <a:solidFill>
                  <a:prstClr val="black"/>
                </a:solidFill>
                <a:latin typeface="Consolas"/>
              </a:rPr>
              <a:t>inwoners.erase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(</a:t>
            </a:r>
            <a:r>
              <a:rPr lang="nl-NL" sz="1800" dirty="0" err="1">
                <a:solidFill>
                  <a:prstClr val="black"/>
                </a:solidFill>
                <a:latin typeface="Consolas"/>
              </a:rPr>
              <a:t>find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(</a:t>
            </a:r>
            <a:r>
              <a:rPr lang="nl-NL" sz="1800" dirty="0" err="1">
                <a:solidFill>
                  <a:prstClr val="black"/>
                </a:solidFill>
                <a:latin typeface="Consolas"/>
              </a:rPr>
              <a:t>inwoners.begin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(), </a:t>
            </a:r>
            <a:r>
              <a:rPr lang="nl-NL" sz="1800" dirty="0" err="1">
                <a:solidFill>
                  <a:prstClr val="black"/>
                </a:solidFill>
                <a:latin typeface="Consolas"/>
              </a:rPr>
              <a:t>inwoners.end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(), &amp;h));</a:t>
            </a:r>
          </a:p>
          <a:p>
            <a:pPr>
              <a:spcBef>
                <a:spcPts val="0"/>
              </a:spcBef>
              <a:buNone/>
            </a:pP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}</a:t>
            </a:r>
          </a:p>
          <a:p>
            <a:pPr>
              <a:spcBef>
                <a:spcPts val="0"/>
              </a:spcBef>
              <a:buNone/>
            </a:pPr>
            <a:endParaRPr lang="nl-NL" sz="18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1800" dirty="0" err="1" smtClean="0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Kennel::</a:t>
            </a:r>
            <a:r>
              <a:rPr lang="nl-NL" sz="1800" dirty="0" err="1">
                <a:solidFill>
                  <a:prstClr val="black"/>
                </a:solidFill>
                <a:latin typeface="Consolas"/>
              </a:rPr>
              <a:t>blafAllemaal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() {</a:t>
            </a:r>
          </a:p>
          <a:p>
            <a:pPr>
              <a:spcBef>
                <a:spcPts val="0"/>
              </a:spcBef>
              <a:buNone/>
            </a:pPr>
            <a:r>
              <a:rPr lang="nl-NL" sz="18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for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 (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auto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1800" dirty="0" err="1">
                <a:solidFill>
                  <a:prstClr val="black"/>
                </a:solidFill>
                <a:latin typeface="Consolas"/>
              </a:rPr>
              <a:t>hp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: inwoners) </a:t>
            </a:r>
          </a:p>
          <a:p>
            <a:pPr>
              <a:spcBef>
                <a:spcPts val="0"/>
              </a:spcBef>
              <a:buNone/>
            </a:pPr>
            <a:r>
              <a:rPr lang="nl-NL" sz="1800" dirty="0">
                <a:solidFill>
                  <a:prstClr val="black"/>
                </a:solidFill>
                <a:latin typeface="Consolas"/>
              </a:rPr>
              <a:t>        </a:t>
            </a:r>
            <a:r>
              <a:rPr lang="nl-NL" sz="1800" dirty="0" err="1">
                <a:solidFill>
                  <a:prstClr val="black"/>
                </a:solidFill>
                <a:latin typeface="Consolas"/>
              </a:rPr>
              <a:t>hp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-&gt;blaf();</a:t>
            </a:r>
          </a:p>
          <a:p>
            <a:pPr>
              <a:spcBef>
                <a:spcPts val="0"/>
              </a:spcBef>
              <a:buNone/>
            </a:pP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}</a:t>
            </a:r>
            <a:endParaRPr lang="nl-NL" sz="1800" dirty="0">
              <a:solidFill>
                <a:prstClr val="black"/>
              </a:solidFill>
              <a:latin typeface="Consola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3" name="Rectangle 2"/>
          <p:cNvSpPr>
            <a:spLocks noChangeArrowheads="1"/>
          </p:cNvSpPr>
          <p:nvPr/>
        </p:nvSpPr>
        <p:spPr bwMode="auto">
          <a:xfrm>
            <a:off x="6372225" y="5589588"/>
            <a:ext cx="2592388" cy="1152525"/>
          </a:xfrm>
          <a:prstGeom prst="rect">
            <a:avLst/>
          </a:prstGeom>
          <a:solidFill>
            <a:schemeClr val="bg1"/>
          </a:solidFill>
          <a:ln w="28575" algn="ctr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nl-NL" dirty="0">
              <a:latin typeface="Calibri" pitchFamily="34" charset="0"/>
            </a:endParaRPr>
          </a:p>
        </p:txBody>
      </p:sp>
      <p:sp>
        <p:nvSpPr>
          <p:cNvPr id="168964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err="1" smtClean="0"/>
              <a:t>Huiswerk</a:t>
            </a:r>
            <a:r>
              <a:rPr lang="en-US" dirty="0" smtClean="0"/>
              <a:t>!</a:t>
            </a:r>
            <a:endParaRPr lang="nl-NL" dirty="0" smtClean="0"/>
          </a:p>
        </p:txBody>
      </p:sp>
      <p:sp>
        <p:nvSpPr>
          <p:cNvPr id="168965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358775" y="1268413"/>
            <a:ext cx="8605838" cy="5400675"/>
          </a:xfrm>
        </p:spPr>
        <p:txBody>
          <a:bodyPr/>
          <a:lstStyle/>
          <a:p>
            <a:pPr eaLnBrk="1" hangingPunct="1"/>
            <a:r>
              <a:rPr lang="en-US" dirty="0" err="1" smtClean="0"/>
              <a:t>Bestudeer</a:t>
            </a:r>
            <a:r>
              <a:rPr lang="en-US" dirty="0" smtClean="0"/>
              <a:t> </a:t>
            </a:r>
            <a:r>
              <a:rPr lang="en-US" dirty="0" err="1" smtClean="0"/>
              <a:t>boek</a:t>
            </a:r>
            <a:r>
              <a:rPr lang="en-US" dirty="0" smtClean="0"/>
              <a:t>:</a:t>
            </a:r>
            <a:br>
              <a:rPr lang="en-US" dirty="0" smtClean="0"/>
            </a:br>
            <a:r>
              <a:rPr lang="nl-NL" dirty="0" smtClean="0"/>
              <a:t>Warmer &amp; </a:t>
            </a:r>
            <a:r>
              <a:rPr lang="nl-NL" dirty="0" err="1" smtClean="0"/>
              <a:t>Kleppe</a:t>
            </a:r>
            <a:r>
              <a:rPr lang="nl-NL" dirty="0" smtClean="0"/>
              <a:t>, </a:t>
            </a:r>
            <a:r>
              <a:rPr lang="nl-NL" dirty="0" smtClean="0">
                <a:solidFill>
                  <a:schemeClr val="hlink"/>
                </a:solidFill>
              </a:rPr>
              <a:t>Praktisch UML</a:t>
            </a:r>
            <a:r>
              <a:rPr lang="nl-NL" dirty="0" smtClean="0"/>
              <a:t>, 5</a:t>
            </a:r>
            <a:r>
              <a:rPr lang="nl-NL" baseline="30000" dirty="0" smtClean="0"/>
              <a:t>de</a:t>
            </a:r>
            <a:r>
              <a:rPr lang="nl-NL" dirty="0" smtClean="0"/>
              <a:t> editie</a:t>
            </a:r>
            <a:r>
              <a:rPr lang="en-US" dirty="0" smtClean="0"/>
              <a:t>.</a:t>
            </a:r>
          </a:p>
          <a:p>
            <a:pPr lvl="1" eaLnBrk="1" hangingPunct="1"/>
            <a:r>
              <a:rPr lang="nl-NL" dirty="0" smtClean="0"/>
              <a:t>4.4.8 en 4.4.9.</a:t>
            </a:r>
          </a:p>
          <a:p>
            <a:pPr eaLnBrk="1" hangingPunct="1"/>
            <a:r>
              <a:rPr lang="nl-NL" dirty="0" smtClean="0"/>
              <a:t>Bestudeer dictaat:</a:t>
            </a:r>
          </a:p>
          <a:p>
            <a:pPr lvl="1" eaLnBrk="1" hangingPunct="1"/>
            <a:r>
              <a:rPr lang="nl-NL" dirty="0" smtClean="0"/>
              <a:t>paragraaf 4.12.</a:t>
            </a:r>
          </a:p>
        </p:txBody>
      </p:sp>
      <p:pic>
        <p:nvPicPr>
          <p:cNvPr id="168966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47625"/>
            <a:ext cx="1395413" cy="928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68962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4677F34-8D83-4C0D-8BC4-E4CF40C1E5B5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196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5349" y="2708920"/>
            <a:ext cx="1571625" cy="2238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7" name="Rectangle 3"/>
          <p:cNvSpPr>
            <a:spLocks noGrp="1" noChangeArrowheads="1"/>
          </p:cNvSpPr>
          <p:nvPr>
            <p:ph type="ctrTitle" sz="quarter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tx2"/>
                </a:solidFill>
              </a14:hiddenFill>
            </a:ext>
          </a:extLst>
        </p:spPr>
        <p:txBody>
          <a:bodyPr wrap="none"/>
          <a:lstStyle/>
          <a:p>
            <a:r>
              <a:rPr lang="nl-NL" sz="3600" dirty="0" err="1" smtClean="0"/>
              <a:t>Objectgeoriënteerd</a:t>
            </a:r>
            <a:r>
              <a:rPr lang="nl-NL" sz="3600" dirty="0" smtClean="0"/>
              <a:t> Programmeren in C++ </a:t>
            </a:r>
          </a:p>
        </p:txBody>
      </p:sp>
      <p:sp>
        <p:nvSpPr>
          <p:cNvPr id="169986" name="Rectangle 2"/>
          <p:cNvSpPr>
            <a:spLocks noGrp="1" noChangeArrowheads="1"/>
          </p:cNvSpPr>
          <p:nvPr>
            <p:ph type="subTitle" sz="quarter" idx="1"/>
          </p:nvPr>
        </p:nvSpPr>
        <p:spPr>
          <a:solidFill>
            <a:schemeClr val="bg1"/>
          </a:solidFill>
        </p:spPr>
        <p:txBody>
          <a:bodyPr/>
          <a:lstStyle/>
          <a:p>
            <a:r>
              <a:rPr lang="en-US" sz="3600" dirty="0" smtClean="0"/>
              <a:t>OGOPRG Les 16</a:t>
            </a:r>
            <a:endParaRPr lang="nl-NL" sz="36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0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50910D2B-AE32-48CE-91AF-BCDD45E4DBB8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198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7101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UML diagrammen</a:t>
            </a:r>
          </a:p>
        </p:txBody>
      </p:sp>
      <p:sp>
        <p:nvSpPr>
          <p:cNvPr id="8673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smtClean="0">
                <a:solidFill>
                  <a:srgbClr val="008000"/>
                </a:solidFill>
              </a:rPr>
              <a:t>Statische structuur</a:t>
            </a:r>
            <a:r>
              <a:rPr lang="nl-NL" dirty="0" smtClean="0"/>
              <a:t> van programma.</a:t>
            </a:r>
          </a:p>
          <a:p>
            <a:pPr lvl="1"/>
            <a:r>
              <a:rPr lang="nl-NL" dirty="0" smtClean="0"/>
              <a:t>UML </a:t>
            </a:r>
            <a:r>
              <a:rPr lang="nl-NL" dirty="0" err="1" smtClean="0">
                <a:solidFill>
                  <a:schemeClr val="bg1">
                    <a:lumMod val="50000"/>
                  </a:schemeClr>
                </a:solidFill>
              </a:rPr>
              <a:t>Klassediagram</a:t>
            </a:r>
            <a:r>
              <a:rPr lang="nl-NL" dirty="0" smtClean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  <a:p>
            <a:pPr lvl="1">
              <a:buFont typeface="Wingdings" pitchFamily="2" charset="2"/>
              <a:buNone/>
            </a:pPr>
            <a:endParaRPr lang="nl-NL" dirty="0" smtClean="0"/>
          </a:p>
          <a:p>
            <a:r>
              <a:rPr lang="nl-NL" dirty="0" smtClean="0">
                <a:solidFill>
                  <a:srgbClr val="008000"/>
                </a:solidFill>
              </a:rPr>
              <a:t>Dynamisch gedrag</a:t>
            </a:r>
            <a:r>
              <a:rPr lang="nl-NL" dirty="0" smtClean="0"/>
              <a:t> van programma.</a:t>
            </a:r>
          </a:p>
          <a:p>
            <a:pPr lvl="1"/>
            <a:r>
              <a:rPr lang="nl-NL" dirty="0" smtClean="0"/>
              <a:t>UML </a:t>
            </a:r>
            <a:r>
              <a:rPr lang="nl-NL" dirty="0" smtClean="0">
                <a:solidFill>
                  <a:schemeClr val="bg1">
                    <a:lumMod val="50000"/>
                  </a:schemeClr>
                </a:solidFill>
              </a:rPr>
              <a:t>Objectdiagram.</a:t>
            </a:r>
          </a:p>
          <a:p>
            <a:pPr lvl="1"/>
            <a:r>
              <a:rPr lang="nl-NL" dirty="0" smtClean="0"/>
              <a:t>UML </a:t>
            </a:r>
            <a:r>
              <a:rPr lang="nl-NL" dirty="0" err="1" smtClean="0">
                <a:solidFill>
                  <a:schemeClr val="hlink"/>
                </a:solidFill>
              </a:rPr>
              <a:t>Use</a:t>
            </a:r>
            <a:r>
              <a:rPr lang="nl-NL" dirty="0" smtClean="0">
                <a:solidFill>
                  <a:schemeClr val="hlink"/>
                </a:solidFill>
              </a:rPr>
              <a:t>-case-diagram.</a:t>
            </a:r>
          </a:p>
          <a:p>
            <a:pPr lvl="1"/>
            <a:r>
              <a:rPr lang="nl-NL" dirty="0" smtClean="0"/>
              <a:t>UML </a:t>
            </a:r>
            <a:r>
              <a:rPr lang="nl-NL" dirty="0" smtClean="0">
                <a:solidFill>
                  <a:schemeClr val="bg1">
                    <a:lumMod val="50000"/>
                  </a:schemeClr>
                </a:solidFill>
              </a:rPr>
              <a:t>Sequentiediagram.</a:t>
            </a:r>
          </a:p>
          <a:p>
            <a:pPr lvl="1"/>
            <a:r>
              <a:rPr lang="nl-NL" dirty="0" smtClean="0"/>
              <a:t>UML </a:t>
            </a:r>
            <a:r>
              <a:rPr lang="nl-NL" dirty="0" smtClean="0">
                <a:solidFill>
                  <a:schemeClr val="bg1">
                    <a:lumMod val="50000"/>
                  </a:schemeClr>
                </a:solidFill>
              </a:rPr>
              <a:t>Communicatiediagram.</a:t>
            </a:r>
          </a:p>
          <a:p>
            <a:pPr lvl="1"/>
            <a:r>
              <a:rPr lang="nl-NL" dirty="0" smtClean="0"/>
              <a:t>UML </a:t>
            </a:r>
            <a:r>
              <a:rPr lang="nl-NL" dirty="0" smtClean="0">
                <a:solidFill>
                  <a:schemeClr val="bg1">
                    <a:lumMod val="50000"/>
                  </a:schemeClr>
                </a:solidFill>
              </a:rPr>
              <a:t>Toestandsdiagram.</a:t>
            </a:r>
          </a:p>
          <a:p>
            <a:pPr lvl="1"/>
            <a:r>
              <a:rPr lang="nl-NL" dirty="0" smtClean="0"/>
              <a:t>UML </a:t>
            </a:r>
            <a:r>
              <a:rPr lang="nl-NL" dirty="0" err="1" smtClean="0">
                <a:solidFill>
                  <a:schemeClr val="bg1">
                    <a:lumMod val="50000"/>
                  </a:schemeClr>
                </a:solidFill>
              </a:rPr>
              <a:t>Activiteitsdiagram</a:t>
            </a:r>
            <a:r>
              <a:rPr lang="nl-NL" dirty="0" smtClean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  <a:p>
            <a:pPr lvl="1">
              <a:buFont typeface="Wingdings" pitchFamily="2" charset="2"/>
              <a:buNone/>
            </a:pPr>
            <a:endParaRPr lang="nl-NL" dirty="0" smtClean="0"/>
          </a:p>
        </p:txBody>
      </p:sp>
      <p:sp>
        <p:nvSpPr>
          <p:cNvPr id="867332" name="Text Box 4"/>
          <p:cNvSpPr txBox="1">
            <a:spLocks noChangeArrowheads="1"/>
          </p:cNvSpPr>
          <p:nvPr/>
        </p:nvSpPr>
        <p:spPr bwMode="auto">
          <a:xfrm>
            <a:off x="5737194" y="3356992"/>
            <a:ext cx="3022997" cy="2215991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 err="1">
                <a:latin typeface="Calibri" pitchFamily="34" charset="0"/>
              </a:rPr>
              <a:t>Use</a:t>
            </a:r>
            <a:r>
              <a:rPr lang="nl-NL" sz="2400" dirty="0">
                <a:latin typeface="Calibri" pitchFamily="34" charset="0"/>
              </a:rPr>
              <a:t>-case</a:t>
            </a:r>
            <a:r>
              <a:rPr lang="nl-NL" sz="2400" dirty="0">
                <a:solidFill>
                  <a:schemeClr val="tx1"/>
                </a:solidFill>
                <a:latin typeface="Calibri" pitchFamily="34" charset="0"/>
              </a:rPr>
              <a:t>-diagram beschrijft het gedrag van het programma gezien vanuit de </a:t>
            </a:r>
            <a:r>
              <a:rPr lang="nl-NL" sz="2400" dirty="0">
                <a:latin typeface="Calibri" pitchFamily="34" charset="0"/>
              </a:rPr>
              <a:t>gebruikers</a:t>
            </a:r>
            <a:r>
              <a:rPr lang="nl-NL" sz="2400" dirty="0">
                <a:solidFill>
                  <a:schemeClr val="tx1"/>
                </a:solidFill>
                <a:latin typeface="Calibri" pitchFamily="34" charset="0"/>
              </a:rPr>
              <a:t> van het programma.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8673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500" fill="hold"/>
                                        <p:tgtEl>
                                          <p:spTgt spid="8673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500" fill="hold"/>
                                        <p:tgtEl>
                                          <p:spTgt spid="8673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500" fill="hold"/>
                                        <p:tgtEl>
                                          <p:spTgt spid="8673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500" fill="hold"/>
                                        <p:tgtEl>
                                          <p:spTgt spid="8673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7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7332" grpId="0" animBg="1"/>
    </p:bldLst>
  </p:timing>
</p:sld>
</file>

<file path=ppt/slides/slide2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9378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384505"/>
            <a:ext cx="5020953" cy="39238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2034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132D21A5-2E5B-458F-B25B-4FE49D9C7689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199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7203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smtClean="0"/>
              <a:t>UML Use-case-diagram</a:t>
            </a:r>
          </a:p>
        </p:txBody>
      </p:sp>
      <p:sp>
        <p:nvSpPr>
          <p:cNvPr id="17203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nl-NL" smtClean="0"/>
              <a:t>Wordt gebruikt voor vastleggen van de functionele eisen.</a:t>
            </a:r>
          </a:p>
          <a:p>
            <a:pPr lvl="1" eaLnBrk="1" hangingPunct="1">
              <a:buFont typeface="Wingdings" pitchFamily="2" charset="2"/>
              <a:buNone/>
            </a:pPr>
            <a:endParaRPr lang="nl-NL" smtClean="0"/>
          </a:p>
        </p:txBody>
      </p:sp>
      <p:sp>
        <p:nvSpPr>
          <p:cNvPr id="866311" name="AutoShape 7"/>
          <p:cNvSpPr>
            <a:spLocks noChangeArrowheads="1"/>
          </p:cNvSpPr>
          <p:nvPr/>
        </p:nvSpPr>
        <p:spPr bwMode="auto">
          <a:xfrm>
            <a:off x="971600" y="4120073"/>
            <a:ext cx="1584325" cy="431800"/>
          </a:xfrm>
          <a:prstGeom prst="wedgeRoundRectCallout">
            <a:avLst>
              <a:gd name="adj1" fmla="val -669"/>
              <a:gd name="adj2" fmla="val 158486"/>
              <a:gd name="adj3" fmla="val 16667"/>
            </a:avLst>
          </a:prstGeom>
          <a:solidFill>
            <a:srgbClr val="FFFF00"/>
          </a:solidFill>
          <a:ln w="28575" algn="ctr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alibri" pitchFamily="34" charset="0"/>
              </a:rPr>
              <a:t>Actor</a:t>
            </a:r>
          </a:p>
        </p:txBody>
      </p:sp>
      <p:sp>
        <p:nvSpPr>
          <p:cNvPr id="866312" name="AutoShape 8"/>
          <p:cNvSpPr>
            <a:spLocks noChangeArrowheads="1"/>
          </p:cNvSpPr>
          <p:nvPr/>
        </p:nvSpPr>
        <p:spPr bwMode="auto">
          <a:xfrm>
            <a:off x="6732588" y="5445224"/>
            <a:ext cx="2160587" cy="431800"/>
          </a:xfrm>
          <a:prstGeom prst="wedgeRoundRectCallout">
            <a:avLst>
              <a:gd name="adj1" fmla="val -61678"/>
              <a:gd name="adj2" fmla="val 92975"/>
              <a:gd name="adj3" fmla="val 16667"/>
            </a:avLst>
          </a:prstGeom>
          <a:solidFill>
            <a:srgbClr val="FFFF00"/>
          </a:solidFill>
          <a:ln w="28575" algn="ctr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alibri" pitchFamily="34" charset="0"/>
              </a:rPr>
              <a:t>Systeemgrens</a:t>
            </a:r>
          </a:p>
        </p:txBody>
      </p:sp>
      <p:sp>
        <p:nvSpPr>
          <p:cNvPr id="866313" name="AutoShape 9"/>
          <p:cNvSpPr>
            <a:spLocks noChangeArrowheads="1"/>
          </p:cNvSpPr>
          <p:nvPr/>
        </p:nvSpPr>
        <p:spPr bwMode="auto">
          <a:xfrm>
            <a:off x="7020718" y="3482810"/>
            <a:ext cx="1584325" cy="431800"/>
          </a:xfrm>
          <a:prstGeom prst="wedgeRoundRectCallout">
            <a:avLst>
              <a:gd name="adj1" fmla="val -125765"/>
              <a:gd name="adj2" fmla="val -76606"/>
              <a:gd name="adj3" fmla="val 16667"/>
            </a:avLst>
          </a:prstGeom>
          <a:solidFill>
            <a:srgbClr val="FFFF00"/>
          </a:solidFill>
          <a:ln w="28575" algn="ctr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 err="1">
                <a:latin typeface="Calibri" pitchFamily="34" charset="0"/>
              </a:rPr>
              <a:t>Use</a:t>
            </a:r>
            <a:r>
              <a:rPr lang="nl-NL" sz="2400" dirty="0">
                <a:latin typeface="Calibri" pitchFamily="34" charset="0"/>
              </a:rPr>
              <a:t>-case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6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6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6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6311" grpId="0" animBg="1"/>
      <p:bldP spid="866312" grpId="0" animBg="1"/>
      <p:bldP spid="866313" grpId="0" animBg="1"/>
    </p:bldLst>
  </p:timing>
</p:sld>
</file>

<file path=ppt/slides/slide2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058" name="Tijdelijke aanduiding voor dianumm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B2132494-E723-4282-B94B-C02EF91E0CFF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200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7305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smtClean="0"/>
              <a:t>Use-case beschrijving</a:t>
            </a:r>
          </a:p>
        </p:txBody>
      </p:sp>
      <p:graphicFrame>
        <p:nvGraphicFramePr>
          <p:cNvPr id="2" name="Tabel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293756"/>
              </p:ext>
            </p:extLst>
          </p:nvPr>
        </p:nvGraphicFramePr>
        <p:xfrm>
          <a:off x="334104" y="1198215"/>
          <a:ext cx="8424936" cy="4762747"/>
        </p:xfrm>
        <a:graphic>
          <a:graphicData uri="http://schemas.openxmlformats.org/drawingml/2006/table">
            <a:tbl>
              <a:tblPr>
                <a:tableStyleId>{69CF1AB2-1976-4502-BF36-3FF5EA218861}</a:tableStyleId>
              </a:tblPr>
              <a:tblGrid>
                <a:gridCol w="1584176"/>
                <a:gridCol w="6840760"/>
              </a:tblGrid>
              <a:tr h="358577">
                <a:tc>
                  <a:txBody>
                    <a:bodyPr/>
                    <a:lstStyle/>
                    <a:p>
                      <a:r>
                        <a:rPr lang="nl-NL" sz="1600" noProof="0" dirty="0" smtClean="0"/>
                        <a:t>Naam</a:t>
                      </a:r>
                      <a:endParaRPr lang="nl-NL" sz="16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NL" sz="1600" noProof="0" smtClean="0"/>
                        <a:t>Rekening openen</a:t>
                      </a:r>
                      <a:endParaRPr lang="nl-NL" sz="1600" noProof="0"/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nl-NL" sz="1600" noProof="0" smtClean="0"/>
                        <a:t>Actor</a:t>
                      </a:r>
                      <a:endParaRPr lang="nl-NL" sz="1600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NL" sz="1600" noProof="0" smtClean="0"/>
                        <a:t>Baliemedewerker</a:t>
                      </a:r>
                      <a:endParaRPr lang="nl-NL" sz="1600" noProof="0"/>
                    </a:p>
                  </a:txBody>
                  <a:tcPr/>
                </a:tc>
              </a:tr>
              <a:tr h="432048">
                <a:tc>
                  <a:txBody>
                    <a:bodyPr/>
                    <a:lstStyle/>
                    <a:p>
                      <a:r>
                        <a:rPr lang="nl-NL" sz="1600" noProof="0" smtClean="0"/>
                        <a:t>Aannamen</a:t>
                      </a:r>
                      <a:endParaRPr lang="nl-NL" sz="1600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NL" sz="1600" noProof="0" smtClean="0"/>
                        <a:t>Baliemedewerker heeft beschikking over de NAW-gegevens van de Klant. De Klant kan zich legitimeren.</a:t>
                      </a:r>
                      <a:endParaRPr lang="nl-NL" sz="1600" noProof="0"/>
                    </a:p>
                  </a:txBody>
                  <a:tcPr/>
                </a:tc>
              </a:tr>
              <a:tr h="2229192">
                <a:tc>
                  <a:txBody>
                    <a:bodyPr/>
                    <a:lstStyle/>
                    <a:p>
                      <a:r>
                        <a:rPr lang="nl-NL" sz="1600" noProof="0" smtClean="0"/>
                        <a:t>Beschrijving</a:t>
                      </a:r>
                      <a:endParaRPr lang="nl-NL" sz="1600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nl-NL" sz="1600" noProof="0" dirty="0" smtClean="0"/>
                        <a:t>De baliemedewerker maakt</a:t>
                      </a:r>
                      <a:r>
                        <a:rPr lang="nl-NL" sz="1600" baseline="0" noProof="0" dirty="0" smtClean="0"/>
                        <a:t> aan het systeem bekend dat een nieuwe rekening aangemaakt moet worden en voert de NAW-gegevens van de Klant in.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nl-NL" sz="1600" baseline="0" noProof="0" dirty="0" smtClean="0"/>
                        <a:t>Als de klant een bedrijf is wordt het KvK nummer ingevoerd.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nl-NL" sz="1600" baseline="0" noProof="0" dirty="0" smtClean="0"/>
                        <a:t>Het systeem controleert of de Klant al rekeningen heeft en of de Klant rood staat op een van deze rekening. In dat geval treedt een uitzondering [rood staan] op.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nl-NL" sz="1600" baseline="0" noProof="0" dirty="0" smtClean="0"/>
                        <a:t>Het systeem maakt het nummer van de nieuwe rekening bekend aan de baliemedewerker.</a:t>
                      </a:r>
                      <a:endParaRPr lang="nl-NL" sz="1600" noProof="0" dirty="0"/>
                    </a:p>
                  </a:txBody>
                  <a:tcPr/>
                </a:tc>
              </a:tr>
              <a:tr h="807288">
                <a:tc>
                  <a:txBody>
                    <a:bodyPr/>
                    <a:lstStyle/>
                    <a:p>
                      <a:r>
                        <a:rPr lang="nl-NL" sz="1600" noProof="0" smtClean="0"/>
                        <a:t>Uitzonderingen</a:t>
                      </a:r>
                      <a:endParaRPr lang="nl-NL" sz="1600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NL" sz="1600" noProof="0" dirty="0" smtClean="0"/>
                        <a:t>[rood staan] De baliemedewerker kan naar de </a:t>
                      </a:r>
                      <a:r>
                        <a:rPr lang="nl-NL" sz="1600" noProof="0" dirty="0" err="1" smtClean="0"/>
                        <a:t>use</a:t>
                      </a:r>
                      <a:r>
                        <a:rPr lang="nl-NL" sz="1600" noProof="0" dirty="0" smtClean="0"/>
                        <a:t>-case Geld storten</a:t>
                      </a:r>
                      <a:r>
                        <a:rPr lang="nl-NL" sz="1600" baseline="0" noProof="0" dirty="0" smtClean="0"/>
                        <a:t> overgaan om de Klant de gelegenheid te geven het tekort aan te vullen. Als het tekort is aangevuld wordt de </a:t>
                      </a:r>
                      <a:r>
                        <a:rPr lang="nl-NL" sz="1600" baseline="0" noProof="0" dirty="0" err="1" smtClean="0"/>
                        <a:t>use</a:t>
                      </a:r>
                      <a:r>
                        <a:rPr lang="nl-NL" sz="1600" baseline="0" noProof="0" dirty="0" smtClean="0"/>
                        <a:t>-case vervolgd bij stap 3.</a:t>
                      </a:r>
                      <a:endParaRPr lang="nl-NL" sz="1600" noProof="0" dirty="0"/>
                    </a:p>
                  </a:txBody>
                  <a:tcPr/>
                </a:tc>
              </a:tr>
              <a:tr h="356050">
                <a:tc>
                  <a:txBody>
                    <a:bodyPr/>
                    <a:lstStyle/>
                    <a:p>
                      <a:r>
                        <a:rPr lang="nl-NL" sz="1600" noProof="0" smtClean="0"/>
                        <a:t>Resultaat</a:t>
                      </a:r>
                      <a:endParaRPr lang="nl-NL" sz="1600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NL" sz="1600" noProof="0" dirty="0" smtClean="0"/>
                        <a:t>De Klant</a:t>
                      </a:r>
                      <a:r>
                        <a:rPr lang="nl-NL" sz="1600" baseline="0" noProof="0" dirty="0" smtClean="0"/>
                        <a:t> heeft minstens 1 rekening.</a:t>
                      </a:r>
                      <a:endParaRPr lang="nl-NL" sz="1600" noProof="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14777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058" name="Tijdelijke aanduiding voor dianumm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B2132494-E723-4282-B94B-C02EF91E0CFF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201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7305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smtClean="0"/>
              <a:t>Use-case beschrijving</a:t>
            </a:r>
          </a:p>
        </p:txBody>
      </p:sp>
      <p:pic>
        <p:nvPicPr>
          <p:cNvPr id="23040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271588"/>
            <a:ext cx="8363350" cy="2733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7330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4050" y="3645024"/>
            <a:ext cx="340995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73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73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2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A991D6AB-5F96-4497-BB1F-016B4487A5EB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202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7408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smtClean="0"/>
              <a:t>UML diagrammen</a:t>
            </a:r>
          </a:p>
        </p:txBody>
      </p:sp>
      <p:sp>
        <p:nvSpPr>
          <p:cNvPr id="17408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nl-NL" dirty="0" smtClean="0">
                <a:solidFill>
                  <a:srgbClr val="008000"/>
                </a:solidFill>
              </a:rPr>
              <a:t>Statische structuur</a:t>
            </a:r>
            <a:r>
              <a:rPr lang="nl-NL" dirty="0" smtClean="0"/>
              <a:t> van programma.</a:t>
            </a:r>
          </a:p>
          <a:p>
            <a:pPr lvl="1" eaLnBrk="1" hangingPunct="1"/>
            <a:r>
              <a:rPr lang="nl-NL" dirty="0" smtClean="0">
                <a:solidFill>
                  <a:schemeClr val="accent1"/>
                </a:solidFill>
              </a:rPr>
              <a:t>UML </a:t>
            </a:r>
            <a:r>
              <a:rPr lang="nl-NL" dirty="0" err="1" smtClean="0">
                <a:solidFill>
                  <a:schemeClr val="accent1"/>
                </a:solidFill>
              </a:rPr>
              <a:t>Klassediagram</a:t>
            </a:r>
            <a:r>
              <a:rPr lang="nl-NL" dirty="0" smtClean="0">
                <a:solidFill>
                  <a:schemeClr val="accent1"/>
                </a:solidFill>
              </a:rPr>
              <a:t>.</a:t>
            </a:r>
          </a:p>
          <a:p>
            <a:pPr lvl="1" eaLnBrk="1" hangingPunct="1">
              <a:buFont typeface="Wingdings" pitchFamily="2" charset="2"/>
              <a:buNone/>
            </a:pPr>
            <a:endParaRPr lang="nl-NL" dirty="0" smtClean="0">
              <a:solidFill>
                <a:schemeClr val="accent1"/>
              </a:solidFill>
            </a:endParaRPr>
          </a:p>
          <a:p>
            <a:pPr eaLnBrk="1" hangingPunct="1"/>
            <a:r>
              <a:rPr lang="nl-NL" dirty="0" smtClean="0">
                <a:solidFill>
                  <a:srgbClr val="008000"/>
                </a:solidFill>
              </a:rPr>
              <a:t>Dynamisch gedrag</a:t>
            </a:r>
            <a:r>
              <a:rPr lang="nl-NL" dirty="0" smtClean="0"/>
              <a:t> van programma.</a:t>
            </a:r>
          </a:p>
          <a:p>
            <a:pPr lvl="1" eaLnBrk="1" hangingPunct="1"/>
            <a:r>
              <a:rPr lang="nl-NL" dirty="0" smtClean="0">
                <a:solidFill>
                  <a:schemeClr val="accent1"/>
                </a:solidFill>
              </a:rPr>
              <a:t>UML </a:t>
            </a:r>
            <a:r>
              <a:rPr lang="nl-NL" dirty="0" err="1" smtClean="0">
                <a:solidFill>
                  <a:schemeClr val="accent1"/>
                </a:solidFill>
              </a:rPr>
              <a:t>Use</a:t>
            </a:r>
            <a:r>
              <a:rPr lang="nl-NL" dirty="0" smtClean="0">
                <a:solidFill>
                  <a:schemeClr val="accent1"/>
                </a:solidFill>
              </a:rPr>
              <a:t>-case-diagram.</a:t>
            </a:r>
          </a:p>
          <a:p>
            <a:pPr lvl="1" eaLnBrk="1" hangingPunct="1"/>
            <a:r>
              <a:rPr lang="nl-NL" dirty="0" smtClean="0"/>
              <a:t>UML </a:t>
            </a:r>
            <a:r>
              <a:rPr lang="nl-NL" dirty="0" smtClean="0">
                <a:solidFill>
                  <a:schemeClr val="hlink"/>
                </a:solidFill>
              </a:rPr>
              <a:t>Sequentiediagram</a:t>
            </a:r>
            <a:r>
              <a:rPr lang="nl-NL" dirty="0" smtClean="0"/>
              <a:t>.</a:t>
            </a:r>
          </a:p>
          <a:p>
            <a:pPr lvl="1" eaLnBrk="1" hangingPunct="1"/>
            <a:r>
              <a:rPr lang="nl-NL" dirty="0" smtClean="0"/>
              <a:t>UML</a:t>
            </a:r>
            <a:r>
              <a:rPr lang="nl-NL" dirty="0" smtClean="0">
                <a:solidFill>
                  <a:schemeClr val="hlink"/>
                </a:solidFill>
              </a:rPr>
              <a:t> Communicatiediagram.</a:t>
            </a:r>
          </a:p>
          <a:p>
            <a:pPr lvl="1" eaLnBrk="1" hangingPunct="1"/>
            <a:r>
              <a:rPr lang="nl-NL" dirty="0" smtClean="0">
                <a:solidFill>
                  <a:schemeClr val="accent1"/>
                </a:solidFill>
              </a:rPr>
              <a:t>UML Toestandsdiagram.</a:t>
            </a:r>
          </a:p>
          <a:p>
            <a:pPr lvl="1" eaLnBrk="1" hangingPunct="1"/>
            <a:r>
              <a:rPr lang="nl-NL" dirty="0" smtClean="0">
                <a:solidFill>
                  <a:schemeClr val="accent1"/>
                </a:solidFill>
              </a:rPr>
              <a:t>UML </a:t>
            </a:r>
            <a:r>
              <a:rPr lang="nl-NL" dirty="0" err="1" smtClean="0">
                <a:solidFill>
                  <a:schemeClr val="accent1"/>
                </a:solidFill>
              </a:rPr>
              <a:t>Activiteitsdiagram</a:t>
            </a:r>
            <a:r>
              <a:rPr lang="nl-NL" dirty="0" smtClean="0">
                <a:solidFill>
                  <a:schemeClr val="accent1"/>
                </a:solidFill>
              </a:rPr>
              <a:t>.</a:t>
            </a:r>
          </a:p>
          <a:p>
            <a:pPr lvl="1" eaLnBrk="1" hangingPunct="1">
              <a:buFont typeface="Wingdings" pitchFamily="2" charset="2"/>
              <a:buNone/>
            </a:pPr>
            <a:endParaRPr lang="nl-NL" dirty="0" smtClean="0">
              <a:solidFill>
                <a:schemeClr val="accent1"/>
              </a:solidFill>
            </a:endParaRPr>
          </a:p>
        </p:txBody>
      </p:sp>
      <p:sp>
        <p:nvSpPr>
          <p:cNvPr id="174085" name="Text Box 6"/>
          <p:cNvSpPr txBox="1">
            <a:spLocks noChangeArrowheads="1"/>
          </p:cNvSpPr>
          <p:nvPr/>
        </p:nvSpPr>
        <p:spPr bwMode="auto">
          <a:xfrm>
            <a:off x="5875100" y="2599744"/>
            <a:ext cx="3008788" cy="1477328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alibri" pitchFamily="34" charset="0"/>
              </a:rPr>
              <a:t>Sequentie</a:t>
            </a:r>
            <a:r>
              <a:rPr lang="nl-NL" sz="2400" dirty="0">
                <a:solidFill>
                  <a:schemeClr val="tx1"/>
                </a:solidFill>
                <a:latin typeface="Calibri" pitchFamily="34" charset="0"/>
              </a:rPr>
              <a:t>diagram laat zien in welke </a:t>
            </a:r>
            <a:r>
              <a:rPr lang="nl-NL" sz="2400" dirty="0">
                <a:latin typeface="Calibri" pitchFamily="34" charset="0"/>
              </a:rPr>
              <a:t>volgorde</a:t>
            </a:r>
            <a:r>
              <a:rPr lang="nl-NL" sz="2400" dirty="0">
                <a:solidFill>
                  <a:schemeClr val="tx1"/>
                </a:solidFill>
                <a:latin typeface="Calibri" pitchFamily="34" charset="0"/>
              </a:rPr>
              <a:t> objecten elkaar berichten sturen</a:t>
            </a:r>
            <a:r>
              <a:rPr lang="nl-NL" sz="2400" dirty="0" smtClean="0">
                <a:solidFill>
                  <a:schemeClr val="tx1"/>
                </a:solidFill>
                <a:latin typeface="Calibri" pitchFamily="34" charset="0"/>
              </a:rPr>
              <a:t>.</a:t>
            </a:r>
            <a:endParaRPr lang="nl-NL" sz="24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74086" name="Text Box 7"/>
          <p:cNvSpPr txBox="1">
            <a:spLocks noChangeArrowheads="1"/>
          </p:cNvSpPr>
          <p:nvPr/>
        </p:nvSpPr>
        <p:spPr bwMode="auto">
          <a:xfrm>
            <a:off x="5875021" y="4293096"/>
            <a:ext cx="3010535" cy="1107996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alibri" pitchFamily="34" charset="0"/>
              </a:rPr>
              <a:t>Communicatie</a:t>
            </a:r>
            <a:r>
              <a:rPr lang="nl-NL" sz="2400" dirty="0">
                <a:solidFill>
                  <a:schemeClr val="tx1"/>
                </a:solidFill>
                <a:latin typeface="Calibri" pitchFamily="34" charset="0"/>
              </a:rPr>
              <a:t>diagram laat zien welke objecten elkaar berichten sturen</a:t>
            </a:r>
            <a:r>
              <a:rPr lang="nl-NL" sz="2400" dirty="0" smtClean="0">
                <a:solidFill>
                  <a:schemeClr val="tx1"/>
                </a:solidFill>
                <a:latin typeface="Calibri" pitchFamily="34" charset="0"/>
              </a:rPr>
              <a:t>.</a:t>
            </a:r>
            <a:endParaRPr lang="nl-NL" sz="2400" dirty="0">
              <a:solidFill>
                <a:schemeClr val="tx1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14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5872" y="2132856"/>
            <a:ext cx="3990975" cy="325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hthoek 12"/>
          <p:cNvSpPr/>
          <p:nvPr/>
        </p:nvSpPr>
        <p:spPr bwMode="auto">
          <a:xfrm>
            <a:off x="8388424" y="6453336"/>
            <a:ext cx="504056" cy="28803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tabLst/>
            </a:pPr>
            <a:endParaRPr kumimoji="1" lang="nl-NL" sz="2500" b="0" i="0" u="none" strike="noStrike" cap="none" normalizeH="0" baseline="0" smtClean="0">
              <a:ln>
                <a:noFill/>
              </a:ln>
              <a:solidFill>
                <a:schemeClr val="hlink"/>
              </a:solidFill>
              <a:effectLst/>
              <a:latin typeface="Univers" pitchFamily="34" charset="0"/>
            </a:endParaRPr>
          </a:p>
        </p:txBody>
      </p:sp>
      <p:sp>
        <p:nvSpPr>
          <p:cNvPr id="175106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A3086531-0AC6-4BD2-A63B-9A6409CF6AF9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203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7510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smtClean="0"/>
              <a:t>Sequentiediagram</a:t>
            </a:r>
          </a:p>
        </p:txBody>
      </p:sp>
      <p:sp>
        <p:nvSpPr>
          <p:cNvPr id="17510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nl-NL" dirty="0" smtClean="0"/>
              <a:t>Boek (p.119):</a:t>
            </a:r>
          </a:p>
        </p:txBody>
      </p:sp>
      <p:sp>
        <p:nvSpPr>
          <p:cNvPr id="871429" name="AutoShape 5"/>
          <p:cNvSpPr>
            <a:spLocks noChangeArrowheads="1"/>
          </p:cNvSpPr>
          <p:nvPr/>
        </p:nvSpPr>
        <p:spPr bwMode="auto">
          <a:xfrm>
            <a:off x="4932363" y="3284538"/>
            <a:ext cx="2519362" cy="1152525"/>
          </a:xfrm>
          <a:prstGeom prst="wedgeRoundRectCallout">
            <a:avLst>
              <a:gd name="adj1" fmla="val -84813"/>
              <a:gd name="adj2" fmla="val 40527"/>
              <a:gd name="adj3" fmla="val 16667"/>
            </a:avLst>
          </a:prstGeom>
          <a:solidFill>
            <a:srgbClr val="FFFF00"/>
          </a:solidFill>
          <a:ln w="28575" algn="ctr">
            <a:solidFill>
              <a:schemeClr val="tx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onsolas"/>
              </a:rPr>
              <a:t>wekker</a:t>
            </a:r>
            <a:r>
              <a:rPr lang="nl-NL" sz="2400" dirty="0">
                <a:solidFill>
                  <a:schemeClr val="tx1"/>
                </a:solidFill>
                <a:latin typeface="Calibri" pitchFamily="34" charset="0"/>
              </a:rPr>
              <a:t> stuurt boodschap </a:t>
            </a:r>
            <a:r>
              <a:rPr lang="nl-NL" sz="2400" dirty="0">
                <a:solidFill>
                  <a:schemeClr val="tx2"/>
                </a:solidFill>
                <a:latin typeface="Consolas"/>
              </a:rPr>
              <a:t>zoem</a:t>
            </a:r>
            <a:r>
              <a:rPr lang="nl-NL" sz="2400" dirty="0">
                <a:solidFill>
                  <a:schemeClr val="tx1"/>
                </a:solidFill>
                <a:latin typeface="Calibri" pitchFamily="34" charset="0"/>
              </a:rPr>
              <a:t> naar </a:t>
            </a:r>
            <a:r>
              <a:rPr lang="nl-NL" sz="2400" dirty="0">
                <a:latin typeface="Consolas"/>
              </a:rPr>
              <a:t>:Gebruiker</a:t>
            </a:r>
          </a:p>
        </p:txBody>
      </p:sp>
      <p:sp>
        <p:nvSpPr>
          <p:cNvPr id="871430" name="AutoShape 6"/>
          <p:cNvSpPr>
            <a:spLocks noChangeArrowheads="1"/>
          </p:cNvSpPr>
          <p:nvPr/>
        </p:nvSpPr>
        <p:spPr bwMode="auto">
          <a:xfrm>
            <a:off x="2165984" y="1701056"/>
            <a:ext cx="1584325" cy="431800"/>
          </a:xfrm>
          <a:prstGeom prst="wedgeRoundRectCallout">
            <a:avLst>
              <a:gd name="adj1" fmla="val -61498"/>
              <a:gd name="adj2" fmla="val 143050"/>
              <a:gd name="adj3" fmla="val 16667"/>
            </a:avLst>
          </a:prstGeom>
          <a:solidFill>
            <a:srgbClr val="FFFF00"/>
          </a:solidFill>
          <a:ln w="28575" algn="ctr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alibri" pitchFamily="34" charset="0"/>
              </a:rPr>
              <a:t>Actor</a:t>
            </a:r>
          </a:p>
        </p:txBody>
      </p:sp>
      <p:sp>
        <p:nvSpPr>
          <p:cNvPr id="871431" name="AutoShape 7"/>
          <p:cNvSpPr>
            <a:spLocks noChangeArrowheads="1"/>
          </p:cNvSpPr>
          <p:nvPr/>
        </p:nvSpPr>
        <p:spPr bwMode="auto">
          <a:xfrm>
            <a:off x="5795963" y="1341438"/>
            <a:ext cx="1584325" cy="431800"/>
          </a:xfrm>
          <a:prstGeom prst="wedgeRoundRectCallout">
            <a:avLst>
              <a:gd name="adj1" fmla="val -97354"/>
              <a:gd name="adj2" fmla="val 185894"/>
              <a:gd name="adj3" fmla="val 16667"/>
            </a:avLst>
          </a:prstGeom>
          <a:solidFill>
            <a:srgbClr val="FFFF00"/>
          </a:solidFill>
          <a:ln w="28575" algn="ctr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alibri" pitchFamily="34" charset="0"/>
              </a:rPr>
              <a:t>Object</a:t>
            </a:r>
          </a:p>
        </p:txBody>
      </p:sp>
      <p:sp>
        <p:nvSpPr>
          <p:cNvPr id="871432" name="Line 8"/>
          <p:cNvSpPr>
            <a:spLocks noChangeShapeType="1"/>
          </p:cNvSpPr>
          <p:nvPr/>
        </p:nvSpPr>
        <p:spPr bwMode="auto">
          <a:xfrm>
            <a:off x="1042988" y="5300663"/>
            <a:ext cx="0" cy="1223962"/>
          </a:xfrm>
          <a:prstGeom prst="line">
            <a:avLst/>
          </a:prstGeom>
          <a:noFill/>
          <a:ln w="76200">
            <a:solidFill>
              <a:schemeClr val="tx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nl-NL" dirty="0">
              <a:latin typeface="Calibri" pitchFamily="34" charset="0"/>
            </a:endParaRPr>
          </a:p>
        </p:txBody>
      </p:sp>
      <p:sp>
        <p:nvSpPr>
          <p:cNvPr id="871433" name="Text Box 9"/>
          <p:cNvSpPr txBox="1">
            <a:spLocks noChangeArrowheads="1"/>
          </p:cNvSpPr>
          <p:nvPr/>
        </p:nvSpPr>
        <p:spPr bwMode="auto">
          <a:xfrm rot="16200000">
            <a:off x="449778" y="5558295"/>
            <a:ext cx="5498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800" b="1" dirty="0">
                <a:solidFill>
                  <a:schemeClr val="tx2"/>
                </a:solidFill>
                <a:latin typeface="Calibri" pitchFamily="34" charset="0"/>
              </a:rPr>
              <a:t>Tijd</a:t>
            </a:r>
          </a:p>
        </p:txBody>
      </p:sp>
      <p:sp>
        <p:nvSpPr>
          <p:cNvPr id="871434" name="AutoShape 10"/>
          <p:cNvSpPr>
            <a:spLocks noChangeArrowheads="1"/>
          </p:cNvSpPr>
          <p:nvPr/>
        </p:nvSpPr>
        <p:spPr bwMode="auto">
          <a:xfrm>
            <a:off x="365759" y="3644900"/>
            <a:ext cx="1800225" cy="431800"/>
          </a:xfrm>
          <a:prstGeom prst="wedgeRoundRectCallout">
            <a:avLst>
              <a:gd name="adj1" fmla="val 108825"/>
              <a:gd name="adj2" fmla="val -99627"/>
              <a:gd name="adj3" fmla="val 16667"/>
            </a:avLst>
          </a:prstGeom>
          <a:solidFill>
            <a:srgbClr val="FFFF00"/>
          </a:solidFill>
          <a:ln w="28575" algn="ctr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alibri" pitchFamily="34" charset="0"/>
              </a:rPr>
              <a:t>Boodschap</a:t>
            </a:r>
          </a:p>
        </p:txBody>
      </p:sp>
      <p:sp>
        <p:nvSpPr>
          <p:cNvPr id="871435" name="Text Box 11"/>
          <p:cNvSpPr txBox="1">
            <a:spLocks noChangeArrowheads="1"/>
          </p:cNvSpPr>
          <p:nvPr/>
        </p:nvSpPr>
        <p:spPr bwMode="auto">
          <a:xfrm>
            <a:off x="1403648" y="5633372"/>
            <a:ext cx="5257279" cy="1107996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solidFill>
                  <a:schemeClr val="tx1"/>
                </a:solidFill>
                <a:latin typeface="Calibri" pitchFamily="34" charset="0"/>
              </a:rPr>
              <a:t>Actor kan </a:t>
            </a:r>
            <a:r>
              <a:rPr lang="nl-NL" sz="2400" dirty="0">
                <a:latin typeface="Calibri" pitchFamily="34" charset="0"/>
              </a:rPr>
              <a:t>boodschap </a:t>
            </a:r>
            <a:r>
              <a:rPr lang="nl-NL" sz="2400" dirty="0">
                <a:solidFill>
                  <a:schemeClr val="tx1"/>
                </a:solidFill>
                <a:latin typeface="Calibri" pitchFamily="34" charset="0"/>
              </a:rPr>
              <a:t>sturen </a:t>
            </a:r>
            <a:r>
              <a:rPr lang="nl-NL" sz="2400" dirty="0">
                <a:latin typeface="Calibri" pitchFamily="34" charset="0"/>
              </a:rPr>
              <a:t>naar</a:t>
            </a:r>
            <a:r>
              <a:rPr lang="nl-NL" sz="2400" dirty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nl-NL" sz="2400" dirty="0">
                <a:latin typeface="Calibri" pitchFamily="34" charset="0"/>
              </a:rPr>
              <a:t>object</a:t>
            </a:r>
            <a:r>
              <a:rPr lang="nl-NL" sz="2400" dirty="0">
                <a:solidFill>
                  <a:schemeClr val="tx1"/>
                </a:solidFill>
                <a:latin typeface="Calibri" pitchFamily="34" charset="0"/>
              </a:rPr>
              <a:t>. Object kan boodschap sturen naar actor, andere objecten en naar zichzelf.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1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1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1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1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1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1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1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1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1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1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1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1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1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1429" grpId="0" animBg="1"/>
      <p:bldP spid="871430" grpId="0" animBg="1"/>
      <p:bldP spid="871430" grpId="1" animBg="1"/>
      <p:bldP spid="871431" grpId="0" animBg="1"/>
      <p:bldP spid="871431" grpId="1" animBg="1"/>
      <p:bldP spid="871432" grpId="0" animBg="1"/>
      <p:bldP spid="871432" grpId="1" animBg="1"/>
      <p:bldP spid="871433" grpId="0"/>
      <p:bldP spid="871433" grpId="1"/>
      <p:bldP spid="871434" grpId="0" animBg="1"/>
      <p:bldP spid="871434" grpId="1" animBg="1"/>
      <p:bldP spid="871435" grpId="0" animBg="1"/>
      <p:bldP spid="871435" grpId="1" animBg="1"/>
    </p:bldLst>
  </p:timing>
</p:sld>
</file>

<file path=ppt/slides/slide2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31" name="Rectangle 9"/>
          <p:cNvSpPr>
            <a:spLocks noChangeArrowheads="1"/>
          </p:cNvSpPr>
          <p:nvPr/>
        </p:nvSpPr>
        <p:spPr bwMode="auto">
          <a:xfrm>
            <a:off x="6084888" y="5445125"/>
            <a:ext cx="2808287" cy="1268413"/>
          </a:xfrm>
          <a:prstGeom prst="rect">
            <a:avLst/>
          </a:prstGeom>
          <a:solidFill>
            <a:schemeClr val="bg1"/>
          </a:solidFill>
          <a:ln w="28575" algn="ctr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nl-NL" dirty="0">
              <a:latin typeface="Calibri" pitchFamily="34" charset="0"/>
            </a:endParaRPr>
          </a:p>
        </p:txBody>
      </p:sp>
      <p:sp>
        <p:nvSpPr>
          <p:cNvPr id="17613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smtClean="0"/>
              <a:t>Sequentiediagram</a:t>
            </a:r>
          </a:p>
        </p:txBody>
      </p:sp>
      <p:sp>
        <p:nvSpPr>
          <p:cNvPr id="17613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nl-NL" smtClean="0"/>
              <a:t>Verbeterde versie:</a:t>
            </a:r>
          </a:p>
        </p:txBody>
      </p:sp>
      <p:sp>
        <p:nvSpPr>
          <p:cNvPr id="176130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3561F495-4FC2-445F-A0A4-468F33A4F561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204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pic>
        <p:nvPicPr>
          <p:cNvPr id="2324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1852389"/>
            <a:ext cx="5943600" cy="395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5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dirty="0" smtClean="0"/>
              <a:t>Communicatiediagram</a:t>
            </a:r>
          </a:p>
        </p:txBody>
      </p:sp>
      <p:sp>
        <p:nvSpPr>
          <p:cNvPr id="873484" name="AutoShape 12"/>
          <p:cNvSpPr>
            <a:spLocks noChangeArrowheads="1"/>
          </p:cNvSpPr>
          <p:nvPr/>
        </p:nvSpPr>
        <p:spPr bwMode="auto">
          <a:xfrm rot="5400000">
            <a:off x="6228058" y="1858446"/>
            <a:ext cx="1223963" cy="1655762"/>
          </a:xfrm>
          <a:custGeom>
            <a:avLst/>
            <a:gdLst>
              <a:gd name="T0" fmla="*/ 857114 w 21600"/>
              <a:gd name="T1" fmla="*/ 0 h 21600"/>
              <a:gd name="T2" fmla="*/ 857114 w 21600"/>
              <a:gd name="T3" fmla="*/ 931979 h 21600"/>
              <a:gd name="T4" fmla="*/ 183424 w 21600"/>
              <a:gd name="T5" fmla="*/ 1655762 h 21600"/>
              <a:gd name="T6" fmla="*/ 1223963 w 21600"/>
              <a:gd name="T7" fmla="*/ 465990 h 21600"/>
              <a:gd name="T8" fmla="*/ 17694720 60000 65536"/>
              <a:gd name="T9" fmla="*/ 5898240 60000 65536"/>
              <a:gd name="T10" fmla="*/ 5898240 60000 65536"/>
              <a:gd name="T11" fmla="*/ 0 60000 65536"/>
              <a:gd name="T12" fmla="*/ 12427 w 21600"/>
              <a:gd name="T13" fmla="*/ 2912 h 21600"/>
              <a:gd name="T14" fmla="*/ 18227 w 21600"/>
              <a:gd name="T15" fmla="*/ 9246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1600" y="6079"/>
                </a:moveTo>
                <a:lnTo>
                  <a:pt x="15126" y="0"/>
                </a:lnTo>
                <a:lnTo>
                  <a:pt x="15126" y="2912"/>
                </a:lnTo>
                <a:lnTo>
                  <a:pt x="12427" y="2912"/>
                </a:lnTo>
                <a:cubicBezTo>
                  <a:pt x="5564" y="2912"/>
                  <a:pt x="0" y="7052"/>
                  <a:pt x="0" y="12158"/>
                </a:cubicBezTo>
                <a:lnTo>
                  <a:pt x="0" y="21600"/>
                </a:lnTo>
                <a:lnTo>
                  <a:pt x="6474" y="21600"/>
                </a:lnTo>
                <a:lnTo>
                  <a:pt x="6474" y="12158"/>
                </a:lnTo>
                <a:cubicBezTo>
                  <a:pt x="6474" y="10550"/>
                  <a:pt x="9139" y="9246"/>
                  <a:pt x="12427" y="9246"/>
                </a:cubicBezTo>
                <a:lnTo>
                  <a:pt x="15126" y="9246"/>
                </a:lnTo>
                <a:lnTo>
                  <a:pt x="15126" y="12158"/>
                </a:lnTo>
                <a:lnTo>
                  <a:pt x="21600" y="6079"/>
                </a:lnTo>
                <a:close/>
              </a:path>
            </a:pathLst>
          </a:custGeom>
          <a:solidFill>
            <a:srgbClr val="008000"/>
          </a:solidFill>
          <a:ln w="2857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nl-NL" dirty="0">
              <a:latin typeface="Calibri" pitchFamily="34" charset="0"/>
            </a:endParaRPr>
          </a:p>
        </p:txBody>
      </p:sp>
      <p:sp>
        <p:nvSpPr>
          <p:cNvPr id="873485" name="Text Box 13"/>
          <p:cNvSpPr txBox="1">
            <a:spLocks noChangeArrowheads="1"/>
          </p:cNvSpPr>
          <p:nvPr/>
        </p:nvSpPr>
        <p:spPr bwMode="auto">
          <a:xfrm>
            <a:off x="5519766" y="1196752"/>
            <a:ext cx="3528393" cy="738664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alibri" pitchFamily="34" charset="0"/>
              </a:rPr>
              <a:t>Bevat dezelfde informatie als een sequentiediagram.</a:t>
            </a:r>
          </a:p>
        </p:txBody>
      </p:sp>
      <p:sp>
        <p:nvSpPr>
          <p:cNvPr id="177154" name="Tijdelijke aanduiding voor dianumm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872135AD-00CA-4C5D-8B90-830DAD6757AC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205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pic>
        <p:nvPicPr>
          <p:cNvPr id="2334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878944"/>
            <a:ext cx="3416300" cy="299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3476" name="Picture 4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196752"/>
            <a:ext cx="5000000" cy="19571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316110"/>
            <a:ext cx="4457144" cy="2964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73483" name="AutoShape 11"/>
          <p:cNvSpPr>
            <a:spLocks noChangeArrowheads="1"/>
          </p:cNvSpPr>
          <p:nvPr/>
        </p:nvSpPr>
        <p:spPr bwMode="auto">
          <a:xfrm rot="-5400000">
            <a:off x="2741097" y="2740657"/>
            <a:ext cx="1223963" cy="1655763"/>
          </a:xfrm>
          <a:custGeom>
            <a:avLst/>
            <a:gdLst>
              <a:gd name="T0" fmla="*/ 857114 w 21600"/>
              <a:gd name="T1" fmla="*/ 0 h 21600"/>
              <a:gd name="T2" fmla="*/ 857114 w 21600"/>
              <a:gd name="T3" fmla="*/ 931980 h 21600"/>
              <a:gd name="T4" fmla="*/ 183424 w 21600"/>
              <a:gd name="T5" fmla="*/ 1655763 h 21600"/>
              <a:gd name="T6" fmla="*/ 1223963 w 21600"/>
              <a:gd name="T7" fmla="*/ 465990 h 21600"/>
              <a:gd name="T8" fmla="*/ 17694720 60000 65536"/>
              <a:gd name="T9" fmla="*/ 5898240 60000 65536"/>
              <a:gd name="T10" fmla="*/ 5898240 60000 65536"/>
              <a:gd name="T11" fmla="*/ 0 60000 65536"/>
              <a:gd name="T12" fmla="*/ 12427 w 21600"/>
              <a:gd name="T13" fmla="*/ 2912 h 21600"/>
              <a:gd name="T14" fmla="*/ 18227 w 21600"/>
              <a:gd name="T15" fmla="*/ 9246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1600" y="6079"/>
                </a:moveTo>
                <a:lnTo>
                  <a:pt x="15126" y="0"/>
                </a:lnTo>
                <a:lnTo>
                  <a:pt x="15126" y="2912"/>
                </a:lnTo>
                <a:lnTo>
                  <a:pt x="12427" y="2912"/>
                </a:lnTo>
                <a:cubicBezTo>
                  <a:pt x="5564" y="2912"/>
                  <a:pt x="0" y="7052"/>
                  <a:pt x="0" y="12158"/>
                </a:cubicBezTo>
                <a:lnTo>
                  <a:pt x="0" y="21600"/>
                </a:lnTo>
                <a:lnTo>
                  <a:pt x="6474" y="21600"/>
                </a:lnTo>
                <a:lnTo>
                  <a:pt x="6474" y="12158"/>
                </a:lnTo>
                <a:cubicBezTo>
                  <a:pt x="6474" y="10550"/>
                  <a:pt x="9139" y="9246"/>
                  <a:pt x="12427" y="9246"/>
                </a:cubicBezTo>
                <a:lnTo>
                  <a:pt x="15126" y="9246"/>
                </a:lnTo>
                <a:lnTo>
                  <a:pt x="15126" y="12158"/>
                </a:lnTo>
                <a:lnTo>
                  <a:pt x="21600" y="6079"/>
                </a:lnTo>
                <a:close/>
              </a:path>
            </a:pathLst>
          </a:custGeom>
          <a:solidFill>
            <a:srgbClr val="008000"/>
          </a:solidFill>
          <a:ln w="2857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nl-NL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3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3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3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3484" grpId="0" animBg="1"/>
      <p:bldP spid="873485" grpId="0" animBg="1"/>
      <p:bldP spid="873483" grpId="0" animBg="1"/>
    </p:bldLst>
  </p:timing>
</p:sld>
</file>

<file path=ppt/slides/slide2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44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550" y="1196752"/>
            <a:ext cx="7962900" cy="492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818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smtClean="0"/>
              <a:t>Conditionele boodschappen</a:t>
            </a:r>
          </a:p>
        </p:txBody>
      </p:sp>
      <p:sp>
        <p:nvSpPr>
          <p:cNvPr id="875526" name="Oval 6"/>
          <p:cNvSpPr>
            <a:spLocks noChangeArrowheads="1"/>
          </p:cNvSpPr>
          <p:nvPr/>
        </p:nvSpPr>
        <p:spPr bwMode="auto">
          <a:xfrm>
            <a:off x="1875161" y="2719773"/>
            <a:ext cx="1584325" cy="504825"/>
          </a:xfrm>
          <a:prstGeom prst="ellipse">
            <a:avLst/>
          </a:prstGeom>
          <a:noFill/>
          <a:ln w="28575" algn="ctr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nl-NL" dirty="0">
              <a:latin typeface="Calibri" pitchFamily="34" charset="0"/>
            </a:endParaRPr>
          </a:p>
        </p:txBody>
      </p:sp>
      <p:sp>
        <p:nvSpPr>
          <p:cNvPr id="875527" name="Oval 7"/>
          <p:cNvSpPr>
            <a:spLocks noChangeArrowheads="1"/>
          </p:cNvSpPr>
          <p:nvPr/>
        </p:nvSpPr>
        <p:spPr bwMode="auto">
          <a:xfrm>
            <a:off x="1964985" y="4058854"/>
            <a:ext cx="1152525" cy="504825"/>
          </a:xfrm>
          <a:prstGeom prst="ellipse">
            <a:avLst/>
          </a:prstGeom>
          <a:noFill/>
          <a:ln w="28575" algn="ctr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nl-NL" dirty="0">
              <a:latin typeface="Calibri" pitchFamily="34" charset="0"/>
            </a:endParaRPr>
          </a:p>
        </p:txBody>
      </p:sp>
      <p:sp>
        <p:nvSpPr>
          <p:cNvPr id="178178" name="Tijdelijke aanduiding voor dianumm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8503FFD5-984C-46F7-96D8-9EC1C4A4893F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206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5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5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5526" grpId="0" animBg="1"/>
      <p:bldP spid="875527" grpId="0" animBg="1"/>
    </p:bldLst>
  </p:timing>
</p:sld>
</file>

<file path=ppt/slides/slide2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613" y="1556792"/>
            <a:ext cx="6962775" cy="315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9202" name="Tijdelijke aanduiding voor dianumm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355F1A3B-E7B8-424B-9457-4A88D2AC9711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207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79203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smtClean="0"/>
              <a:t>Conditionele boodschappen</a:t>
            </a:r>
          </a:p>
        </p:txBody>
      </p:sp>
      <p:sp>
        <p:nvSpPr>
          <p:cNvPr id="877574" name="Oval 6"/>
          <p:cNvSpPr>
            <a:spLocks noChangeArrowheads="1"/>
          </p:cNvSpPr>
          <p:nvPr/>
        </p:nvSpPr>
        <p:spPr bwMode="auto">
          <a:xfrm>
            <a:off x="2555776" y="3223734"/>
            <a:ext cx="1584325" cy="504825"/>
          </a:xfrm>
          <a:prstGeom prst="ellipse">
            <a:avLst/>
          </a:prstGeom>
          <a:noFill/>
          <a:ln w="28575" algn="ctr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nl-NL" dirty="0">
              <a:latin typeface="Calibri" pitchFamily="34" charset="0"/>
            </a:endParaRPr>
          </a:p>
        </p:txBody>
      </p:sp>
      <p:sp>
        <p:nvSpPr>
          <p:cNvPr id="877575" name="Oval 7"/>
          <p:cNvSpPr>
            <a:spLocks noChangeArrowheads="1"/>
          </p:cNvSpPr>
          <p:nvPr/>
        </p:nvSpPr>
        <p:spPr bwMode="auto">
          <a:xfrm>
            <a:off x="3563888" y="1722324"/>
            <a:ext cx="1152525" cy="504825"/>
          </a:xfrm>
          <a:prstGeom prst="ellipse">
            <a:avLst/>
          </a:prstGeom>
          <a:noFill/>
          <a:ln w="28575" algn="ctr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nl-NL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7574" grpId="0" animBg="1"/>
      <p:bldP spid="877575" grpId="0" animBg="1"/>
    </p:bldLst>
  </p:timing>
</p:sld>
</file>

<file path=ppt/slides/slide2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65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713" y="1319386"/>
            <a:ext cx="8410575" cy="333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1251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smtClean="0"/>
              <a:t>Iteratie van boodschappen</a:t>
            </a:r>
          </a:p>
        </p:txBody>
      </p:sp>
      <p:sp>
        <p:nvSpPr>
          <p:cNvPr id="881672" name="Oval 8"/>
          <p:cNvSpPr>
            <a:spLocks noChangeArrowheads="1"/>
          </p:cNvSpPr>
          <p:nvPr/>
        </p:nvSpPr>
        <p:spPr bwMode="auto">
          <a:xfrm>
            <a:off x="5577889" y="3256008"/>
            <a:ext cx="1666850" cy="503237"/>
          </a:xfrm>
          <a:prstGeom prst="ellipse">
            <a:avLst/>
          </a:prstGeom>
          <a:noFill/>
          <a:ln w="28575" algn="ctr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nl-NL" dirty="0">
              <a:latin typeface="Calibri" pitchFamily="34" charset="0"/>
            </a:endParaRPr>
          </a:p>
        </p:txBody>
      </p:sp>
      <p:sp>
        <p:nvSpPr>
          <p:cNvPr id="181250" name="Tijdelijke aanduiding voor dianumm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24760695-F4CA-4B76-A6F6-064EF7000AF3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208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1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1672" grpId="0" animBg="1"/>
    </p:bldLst>
  </p:timing>
</p:sld>
</file>

<file path=ppt/slides/slide2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4" name="Tijdelijke aanduiding voor dianumm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8AC7FEB-E6F0-497A-8559-573158914314}" type="slidenum">
              <a:rPr kumimoji="0" lang="en-US" sz="1400">
                <a:solidFill>
                  <a:schemeClr val="tx1"/>
                </a:solidFill>
                <a:latin typeface="Calibri" pitchFamily="34" charset="0"/>
              </a:rPr>
              <a:pPr/>
              <a:t>209</a:t>
            </a:fld>
            <a:endParaRPr kumimoji="0" lang="en-US" sz="14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82275" name="Rectangle 9"/>
          <p:cNvSpPr>
            <a:spLocks noChangeArrowheads="1"/>
          </p:cNvSpPr>
          <p:nvPr/>
        </p:nvSpPr>
        <p:spPr bwMode="auto">
          <a:xfrm>
            <a:off x="6516688" y="5949950"/>
            <a:ext cx="2447925" cy="792163"/>
          </a:xfrm>
          <a:prstGeom prst="rect">
            <a:avLst/>
          </a:prstGeom>
          <a:solidFill>
            <a:schemeClr val="bg1"/>
          </a:solidFill>
          <a:ln w="28575" algn="ctr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nl-NL" dirty="0">
              <a:latin typeface="Calibri" pitchFamily="34" charset="0"/>
            </a:endParaRPr>
          </a:p>
        </p:txBody>
      </p:sp>
      <p:sp>
        <p:nvSpPr>
          <p:cNvPr id="18227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dirty="0" smtClean="0"/>
              <a:t>Iteratie van boodschappen</a:t>
            </a:r>
          </a:p>
        </p:txBody>
      </p:sp>
      <p:sp>
        <p:nvSpPr>
          <p:cNvPr id="9" name="Text Box 3"/>
          <p:cNvSpPr txBox="1">
            <a:spLocks noChangeArrowheads="1"/>
          </p:cNvSpPr>
          <p:nvPr/>
        </p:nvSpPr>
        <p:spPr bwMode="auto">
          <a:xfrm>
            <a:off x="395536" y="1212423"/>
            <a:ext cx="8064896" cy="1231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ts val="0"/>
              </a:spcBef>
              <a:buNone/>
            </a:pPr>
            <a:r>
              <a:rPr lang="nl-NL" sz="2000" dirty="0" err="1" smtClean="0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0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Kennel::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blafAllemaal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() {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for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(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auto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hp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: inwoners) 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    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hp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-&gt;blaf();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 smtClean="0">
                <a:solidFill>
                  <a:prstClr val="black"/>
                </a:solidFill>
                <a:latin typeface="Consolas"/>
              </a:rPr>
              <a:t>}</a:t>
            </a:r>
            <a:endParaRPr lang="nl-NL" sz="2000" dirty="0">
              <a:solidFill>
                <a:prstClr val="black"/>
              </a:solidFill>
              <a:latin typeface="Consolas"/>
            </a:endParaRPr>
          </a:p>
        </p:txBody>
      </p:sp>
      <p:pic>
        <p:nvPicPr>
          <p:cNvPr id="2375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2286124"/>
            <a:ext cx="5041900" cy="455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734476" y="3573015"/>
            <a:ext cx="3409524" cy="23619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AutoShape 5"/>
          <p:cNvSpPr>
            <a:spLocks noChangeArrowheads="1"/>
          </p:cNvSpPr>
          <p:nvPr/>
        </p:nvSpPr>
        <p:spPr bwMode="auto">
          <a:xfrm>
            <a:off x="468392" y="2443529"/>
            <a:ext cx="3167504" cy="3721775"/>
          </a:xfrm>
          <a:prstGeom prst="wedgeRoundRectCallout">
            <a:avLst>
              <a:gd name="adj1" fmla="val 127749"/>
              <a:gd name="adj2" fmla="val 59940"/>
              <a:gd name="adj3" fmla="val 16667"/>
            </a:avLst>
          </a:prstGeom>
          <a:solidFill>
            <a:srgbClr val="FFFF00"/>
          </a:solidFill>
          <a:ln w="28575" algn="ctr">
            <a:solidFill>
              <a:schemeClr val="tx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 smtClean="0">
                <a:latin typeface="Calibri" pitchFamily="34" charset="0"/>
                <a:cs typeface="Calibri" pitchFamily="34" charset="0"/>
              </a:rPr>
              <a:t>Visual </a:t>
            </a:r>
            <a:r>
              <a:rPr lang="nl-NL" sz="2400" dirty="0" err="1" smtClean="0">
                <a:latin typeface="Calibri" pitchFamily="34" charset="0"/>
                <a:cs typeface="Calibri" pitchFamily="34" charset="0"/>
              </a:rPr>
              <a:t>Paradigm</a:t>
            </a:r>
            <a:r>
              <a:rPr lang="nl-NL" sz="2400" dirty="0" smtClean="0">
                <a:latin typeface="Calibri" pitchFamily="34" charset="0"/>
                <a:cs typeface="Calibri" pitchFamily="34" charset="0"/>
              </a:rPr>
              <a:t> kan </a:t>
            </a:r>
            <a:r>
              <a:rPr lang="nl-NL" sz="2400" b="1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geen</a:t>
            </a:r>
            <a:r>
              <a:rPr lang="nl-NL" sz="24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nl-NL" sz="2400" dirty="0" err="1" smtClean="0">
                <a:latin typeface="Calibri" pitchFamily="34" charset="0"/>
                <a:cs typeface="Calibri" pitchFamily="34" charset="0"/>
              </a:rPr>
              <a:t>Sequence</a:t>
            </a:r>
            <a:r>
              <a:rPr lang="nl-NL" sz="2400" dirty="0" smtClean="0">
                <a:latin typeface="Calibri" pitchFamily="34" charset="0"/>
                <a:cs typeface="Calibri" pitchFamily="34" charset="0"/>
              </a:rPr>
              <a:t> Diagram tekenen vanuit C++ code. Visual </a:t>
            </a:r>
            <a:r>
              <a:rPr lang="nl-NL" sz="2400" dirty="0" err="1" smtClean="0">
                <a:latin typeface="Calibri" pitchFamily="34" charset="0"/>
                <a:cs typeface="Calibri" pitchFamily="34" charset="0"/>
              </a:rPr>
              <a:t>Paradigm</a:t>
            </a:r>
            <a:r>
              <a:rPr lang="nl-NL" sz="2400" dirty="0" smtClean="0">
                <a:latin typeface="Calibri" pitchFamily="34" charset="0"/>
                <a:cs typeface="Calibri" pitchFamily="34" charset="0"/>
              </a:rPr>
              <a:t> kan </a:t>
            </a:r>
            <a:r>
              <a:rPr lang="nl-NL" sz="2400" b="1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geen</a:t>
            </a:r>
            <a:r>
              <a:rPr lang="nl-NL" sz="2400" dirty="0" smtClean="0">
                <a:latin typeface="Calibri" pitchFamily="34" charset="0"/>
                <a:cs typeface="Calibri" pitchFamily="34" charset="0"/>
              </a:rPr>
              <a:t> code (ook geen Java) genereren vanuit een </a:t>
            </a:r>
            <a:r>
              <a:rPr lang="nl-NL" sz="2400" dirty="0" err="1" smtClean="0">
                <a:latin typeface="Calibri" pitchFamily="34" charset="0"/>
                <a:cs typeface="Calibri" pitchFamily="34" charset="0"/>
              </a:rPr>
              <a:t>Sequence</a:t>
            </a:r>
            <a:r>
              <a:rPr lang="nl-NL" sz="2400" dirty="0" smtClean="0">
                <a:latin typeface="Calibri" pitchFamily="34" charset="0"/>
                <a:cs typeface="Calibri" pitchFamily="34" charset="0"/>
              </a:rPr>
              <a:t> Diagram </a:t>
            </a:r>
            <a:endParaRPr lang="nl-NL" sz="2400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/>
        </p:nvSpPr>
        <p:spPr bwMode="auto">
          <a:xfrm>
            <a:off x="8388424" y="6453336"/>
            <a:ext cx="504056" cy="28803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tabLst/>
            </a:pPr>
            <a:endParaRPr kumimoji="1" lang="nl-NL" sz="2500" b="0" i="0" u="none" strike="noStrike" cap="none" normalizeH="0" baseline="0" smtClean="0">
              <a:ln>
                <a:noFill/>
              </a:ln>
              <a:solidFill>
                <a:schemeClr val="hlink"/>
              </a:solidFill>
              <a:effectLst/>
              <a:latin typeface="Univers" pitchFamily="34" charset="0"/>
            </a:endParaRPr>
          </a:p>
        </p:txBody>
      </p:sp>
      <p:sp>
        <p:nvSpPr>
          <p:cNvPr id="183299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smtClean="0"/>
              <a:t>Boodschap aan jezelf</a:t>
            </a:r>
          </a:p>
        </p:txBody>
      </p:sp>
      <p:sp>
        <p:nvSpPr>
          <p:cNvPr id="183298" name="Tijdelijke aanduiding voor dianumm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0192C378-15BF-4FF8-9AA5-9DF3225F9CC3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210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pic>
        <p:nvPicPr>
          <p:cNvPr id="22016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1382" y="1556792"/>
            <a:ext cx="5048890" cy="3271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2" name="Tijdelijke aanduiding voor dianumm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A35DE8D0-A28F-42EA-BD62-049137AA97A6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211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84323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smtClean="0"/>
              <a:t>Constructor</a:t>
            </a:r>
          </a:p>
        </p:txBody>
      </p:sp>
      <p:pic>
        <p:nvPicPr>
          <p:cNvPr id="22118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7" y="1412776"/>
            <a:ext cx="4286985" cy="43073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Tijdelijke aanduiding voor dianumm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681A6B6C-0076-407B-853F-92A2F96E29E9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212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8534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dirty="0" smtClean="0"/>
              <a:t>Voorbeeld (vervolg...)</a:t>
            </a:r>
          </a:p>
        </p:txBody>
      </p:sp>
      <p:pic>
        <p:nvPicPr>
          <p:cNvPr id="2222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088" y="1752600"/>
            <a:ext cx="8505825" cy="335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370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748F9555-7EC0-4065-8FAA-F9103B94FE27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213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8637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smtClean="0"/>
              <a:t>Opgave</a:t>
            </a:r>
          </a:p>
        </p:txBody>
      </p:sp>
      <p:sp>
        <p:nvSpPr>
          <p:cNvPr id="18637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nl-NL" dirty="0" smtClean="0"/>
              <a:t>Maak een sequentiediagram waarin een testprogramma de volgende acties uitvoert:</a:t>
            </a:r>
          </a:p>
          <a:p>
            <a:pPr lvl="1" eaLnBrk="1" hangingPunct="1"/>
            <a:r>
              <a:rPr lang="nl-NL" dirty="0" smtClean="0"/>
              <a:t>Zet een </a:t>
            </a:r>
            <a:r>
              <a:rPr lang="nl-NL" dirty="0" err="1" smtClean="0">
                <a:latin typeface="Consolas"/>
              </a:rPr>
              <a:t>SintBernard</a:t>
            </a:r>
            <a:r>
              <a:rPr lang="nl-NL" dirty="0" smtClean="0"/>
              <a:t> genaamd </a:t>
            </a:r>
            <a:r>
              <a:rPr lang="nl-NL" dirty="0" err="1">
                <a:latin typeface="Consolas"/>
              </a:rPr>
              <a:t>b</a:t>
            </a:r>
            <a:r>
              <a:rPr lang="nl-NL" dirty="0" err="1" smtClean="0">
                <a:latin typeface="Consolas"/>
              </a:rPr>
              <a:t>oris</a:t>
            </a:r>
            <a:r>
              <a:rPr lang="nl-NL" dirty="0" smtClean="0"/>
              <a:t> in de </a:t>
            </a:r>
            <a:r>
              <a:rPr lang="nl-NL" dirty="0" smtClean="0">
                <a:latin typeface="Consolas"/>
              </a:rPr>
              <a:t>Kennel</a:t>
            </a:r>
            <a:r>
              <a:rPr lang="nl-NL" dirty="0" smtClean="0"/>
              <a:t> genaamd </a:t>
            </a:r>
            <a:r>
              <a:rPr lang="nl-NL" dirty="0" smtClean="0">
                <a:latin typeface="Consolas"/>
              </a:rPr>
              <a:t>k</a:t>
            </a:r>
            <a:r>
              <a:rPr lang="nl-NL" dirty="0" smtClean="0"/>
              <a:t>.</a:t>
            </a:r>
          </a:p>
          <a:p>
            <a:pPr lvl="1" eaLnBrk="1" hangingPunct="1"/>
            <a:r>
              <a:rPr lang="nl-NL" dirty="0" smtClean="0"/>
              <a:t>Zet een </a:t>
            </a:r>
            <a:r>
              <a:rPr lang="nl-NL" dirty="0" err="1" smtClean="0">
                <a:latin typeface="Consolas"/>
              </a:rPr>
              <a:t>Tekkel</a:t>
            </a:r>
            <a:r>
              <a:rPr lang="nl-NL" dirty="0" smtClean="0"/>
              <a:t> genaamd </a:t>
            </a:r>
            <a:r>
              <a:rPr lang="nl-NL" dirty="0" err="1" smtClean="0">
                <a:latin typeface="Consolas"/>
              </a:rPr>
              <a:t>harry</a:t>
            </a:r>
            <a:r>
              <a:rPr lang="nl-NL" dirty="0" smtClean="0"/>
              <a:t> in de </a:t>
            </a:r>
            <a:r>
              <a:rPr lang="nl-NL" dirty="0" smtClean="0">
                <a:latin typeface="Consolas"/>
              </a:rPr>
              <a:t>Kennel</a:t>
            </a:r>
            <a:r>
              <a:rPr lang="nl-NL" dirty="0" smtClean="0"/>
              <a:t> </a:t>
            </a:r>
            <a:r>
              <a:rPr lang="nl-NL" dirty="0" smtClean="0">
                <a:latin typeface="Consolas"/>
              </a:rPr>
              <a:t>k</a:t>
            </a:r>
            <a:r>
              <a:rPr lang="nl-NL" dirty="0" smtClean="0"/>
              <a:t>.</a:t>
            </a:r>
          </a:p>
          <a:p>
            <a:pPr lvl="1" eaLnBrk="1" hangingPunct="1"/>
            <a:r>
              <a:rPr lang="nl-NL" dirty="0" smtClean="0"/>
              <a:t>Laat alle honden in de </a:t>
            </a:r>
            <a:r>
              <a:rPr lang="nl-NL" dirty="0" smtClean="0">
                <a:latin typeface="Consolas"/>
              </a:rPr>
              <a:t>Kennel</a:t>
            </a:r>
            <a:r>
              <a:rPr lang="nl-NL" dirty="0" smtClean="0"/>
              <a:t> </a:t>
            </a:r>
            <a:r>
              <a:rPr lang="nl-NL" dirty="0" smtClean="0">
                <a:latin typeface="Consolas"/>
              </a:rPr>
              <a:t>k</a:t>
            </a:r>
            <a:r>
              <a:rPr lang="nl-NL" dirty="0" smtClean="0"/>
              <a:t> blaffen.</a:t>
            </a:r>
          </a:p>
        </p:txBody>
      </p:sp>
      <p:pic>
        <p:nvPicPr>
          <p:cNvPr id="18637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47625"/>
            <a:ext cx="1395413" cy="928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5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smtClean="0"/>
              <a:t>Uitwerking</a:t>
            </a:r>
          </a:p>
        </p:txBody>
      </p:sp>
      <p:sp>
        <p:nvSpPr>
          <p:cNvPr id="187397" name="Rectangle 7"/>
          <p:cNvSpPr>
            <a:spLocks noChangeArrowheads="1"/>
          </p:cNvSpPr>
          <p:nvPr/>
        </p:nvSpPr>
        <p:spPr bwMode="auto">
          <a:xfrm>
            <a:off x="8820150" y="6237288"/>
            <a:ext cx="144463" cy="28733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nl-NL" dirty="0">
              <a:latin typeface="Calibri" pitchFamily="34" charset="0"/>
            </a:endParaRPr>
          </a:p>
        </p:txBody>
      </p:sp>
      <p:sp>
        <p:nvSpPr>
          <p:cNvPr id="187394" name="Tijdelijke aanduiding voor dianumm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A6D94D25-57DF-45BF-A994-DFB617D2738F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214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pic>
        <p:nvPicPr>
          <p:cNvPr id="223234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013" y="1153244"/>
            <a:ext cx="7419975" cy="537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63" name="Rectangle 2"/>
          <p:cNvSpPr>
            <a:spLocks noChangeArrowheads="1"/>
          </p:cNvSpPr>
          <p:nvPr/>
        </p:nvSpPr>
        <p:spPr bwMode="auto">
          <a:xfrm>
            <a:off x="6372225" y="5589588"/>
            <a:ext cx="2592388" cy="1152525"/>
          </a:xfrm>
          <a:prstGeom prst="rect">
            <a:avLst/>
          </a:prstGeom>
          <a:solidFill>
            <a:schemeClr val="bg1"/>
          </a:solidFill>
          <a:ln w="28575" algn="ctr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nl-NL" dirty="0">
              <a:latin typeface="Calibri" pitchFamily="34" charset="0"/>
            </a:endParaRPr>
          </a:p>
        </p:txBody>
      </p:sp>
      <p:sp>
        <p:nvSpPr>
          <p:cNvPr id="194564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err="1" smtClean="0"/>
              <a:t>Huiswerk</a:t>
            </a:r>
            <a:r>
              <a:rPr lang="en-US" dirty="0" smtClean="0"/>
              <a:t>!</a:t>
            </a:r>
            <a:endParaRPr lang="nl-NL" dirty="0" smtClean="0"/>
          </a:p>
        </p:txBody>
      </p:sp>
      <p:sp>
        <p:nvSpPr>
          <p:cNvPr id="194565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358775" y="1268413"/>
            <a:ext cx="8605838" cy="5400675"/>
          </a:xfrm>
        </p:spPr>
        <p:txBody>
          <a:bodyPr/>
          <a:lstStyle/>
          <a:p>
            <a:pPr eaLnBrk="1" hangingPunct="1"/>
            <a:r>
              <a:rPr lang="en-US" dirty="0" err="1" smtClean="0"/>
              <a:t>Bestudeer</a:t>
            </a:r>
            <a:r>
              <a:rPr lang="en-US" dirty="0" smtClean="0"/>
              <a:t> </a:t>
            </a:r>
            <a:r>
              <a:rPr lang="en-US" dirty="0" err="1" smtClean="0"/>
              <a:t>boek</a:t>
            </a:r>
            <a:r>
              <a:rPr lang="en-US" dirty="0" smtClean="0"/>
              <a:t>:</a:t>
            </a:r>
            <a:br>
              <a:rPr lang="en-US" dirty="0" smtClean="0"/>
            </a:br>
            <a:r>
              <a:rPr lang="nl-NL" dirty="0" smtClean="0"/>
              <a:t>Warmer &amp; </a:t>
            </a:r>
            <a:r>
              <a:rPr lang="nl-NL" dirty="0" err="1" smtClean="0"/>
              <a:t>Kleppe</a:t>
            </a:r>
            <a:r>
              <a:rPr lang="nl-NL" dirty="0" smtClean="0"/>
              <a:t>, </a:t>
            </a:r>
            <a:r>
              <a:rPr lang="nl-NL" dirty="0" smtClean="0">
                <a:solidFill>
                  <a:schemeClr val="hlink"/>
                </a:solidFill>
              </a:rPr>
              <a:t>Praktisch UML</a:t>
            </a:r>
            <a:r>
              <a:rPr lang="nl-NL" dirty="0" smtClean="0"/>
              <a:t>, 5</a:t>
            </a:r>
            <a:r>
              <a:rPr lang="nl-NL" baseline="30000" dirty="0" smtClean="0"/>
              <a:t>de</a:t>
            </a:r>
            <a:r>
              <a:rPr lang="nl-NL" dirty="0" smtClean="0"/>
              <a:t> editie</a:t>
            </a:r>
            <a:r>
              <a:rPr lang="en-US" dirty="0" smtClean="0"/>
              <a:t>.</a:t>
            </a:r>
          </a:p>
          <a:p>
            <a:pPr lvl="1" eaLnBrk="1" hangingPunct="1"/>
            <a:r>
              <a:rPr lang="nl-NL" dirty="0" smtClean="0"/>
              <a:t>Hoofdstuk 8 (behalve 8.5.3 en 8.7.6).</a:t>
            </a:r>
          </a:p>
          <a:p>
            <a:pPr lvl="1" eaLnBrk="1" hangingPunct="1"/>
            <a:r>
              <a:rPr lang="nl-NL" dirty="0" smtClean="0"/>
              <a:t>Hoofdstuk 10 (behalve 10.7).</a:t>
            </a:r>
          </a:p>
          <a:p>
            <a:pPr lvl="1" eaLnBrk="1" hangingPunct="1"/>
            <a:r>
              <a:rPr lang="en-US" dirty="0" err="1" smtClean="0"/>
              <a:t>Opgaven</a:t>
            </a:r>
            <a:r>
              <a:rPr lang="en-US" dirty="0" smtClean="0"/>
              <a:t> </a:t>
            </a:r>
            <a:r>
              <a:rPr lang="en-US" dirty="0" err="1" smtClean="0"/>
              <a:t>bij</a:t>
            </a:r>
            <a:r>
              <a:rPr lang="en-US" dirty="0" smtClean="0"/>
              <a:t> H8, H10 (</a:t>
            </a:r>
            <a:r>
              <a:rPr lang="en-US" dirty="0" err="1" smtClean="0"/>
              <a:t>zie</a:t>
            </a:r>
            <a:r>
              <a:rPr lang="en-US" dirty="0" smtClean="0"/>
              <a:t> BB).</a:t>
            </a:r>
            <a:endParaRPr lang="nl-NL" dirty="0" smtClean="0"/>
          </a:p>
          <a:p>
            <a:pPr eaLnBrk="1" hangingPunct="1"/>
            <a:r>
              <a:rPr lang="nl-NL" dirty="0" smtClean="0"/>
              <a:t>Maak opgaven van voorgaande sheets:</a:t>
            </a:r>
          </a:p>
          <a:p>
            <a:pPr lvl="1" eaLnBrk="1" hangingPunct="1"/>
            <a:r>
              <a:rPr lang="nl-NL" dirty="0" smtClean="0"/>
              <a:t>Sequentiediagram.</a:t>
            </a:r>
          </a:p>
        </p:txBody>
      </p:sp>
      <p:pic>
        <p:nvPicPr>
          <p:cNvPr id="194566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47625"/>
            <a:ext cx="1395413" cy="928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94562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DE5EBA09-2DCE-4003-80FD-ED8AE87F6268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215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5348" y="2492896"/>
            <a:ext cx="1571625" cy="2238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4219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7" name="Rectangle 3"/>
          <p:cNvSpPr>
            <a:spLocks noGrp="1" noChangeArrowheads="1"/>
          </p:cNvSpPr>
          <p:nvPr>
            <p:ph type="ctrTitle" sz="quarter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tx2"/>
                </a:solidFill>
              </a14:hiddenFill>
            </a:ext>
          </a:extLst>
        </p:spPr>
        <p:txBody>
          <a:bodyPr wrap="none"/>
          <a:lstStyle/>
          <a:p>
            <a:r>
              <a:rPr lang="nl-NL" sz="3600" dirty="0" err="1" smtClean="0"/>
              <a:t>Objectgeoriënteerd</a:t>
            </a:r>
            <a:r>
              <a:rPr lang="nl-NL" sz="3600" dirty="0" smtClean="0"/>
              <a:t> Programmeren in C++ </a:t>
            </a:r>
          </a:p>
        </p:txBody>
      </p:sp>
      <p:sp>
        <p:nvSpPr>
          <p:cNvPr id="169986" name="Rectangle 2"/>
          <p:cNvSpPr>
            <a:spLocks noGrp="1" noChangeArrowheads="1"/>
          </p:cNvSpPr>
          <p:nvPr>
            <p:ph type="subTitle" sz="quarter" idx="1"/>
          </p:nvPr>
        </p:nvSpPr>
        <p:spPr>
          <a:solidFill>
            <a:schemeClr val="bg1"/>
          </a:solidFill>
        </p:spPr>
        <p:txBody>
          <a:bodyPr/>
          <a:lstStyle/>
          <a:p>
            <a:r>
              <a:rPr lang="en-US" sz="3600" dirty="0" smtClean="0"/>
              <a:t>OGOPRG Les 17</a:t>
            </a:r>
            <a:endParaRPr lang="nl-NL" sz="3600" dirty="0" smtClean="0"/>
          </a:p>
        </p:txBody>
      </p:sp>
    </p:spTree>
    <p:extLst>
      <p:ext uri="{BB962C8B-B14F-4D97-AF65-F5344CB8AC3E}">
        <p14:creationId xmlns:p14="http://schemas.microsoft.com/office/powerpoint/2010/main" val="2461923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8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C506E19-16DD-4093-88AE-26C0BCB9EFD0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217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8841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smtClean="0"/>
              <a:t>UML diagrammen</a:t>
            </a:r>
          </a:p>
        </p:txBody>
      </p:sp>
      <p:sp>
        <p:nvSpPr>
          <p:cNvPr id="18842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nl-NL" dirty="0" smtClean="0">
                <a:solidFill>
                  <a:srgbClr val="008000"/>
                </a:solidFill>
              </a:rPr>
              <a:t>Statische structuur</a:t>
            </a:r>
            <a:r>
              <a:rPr lang="nl-NL" dirty="0" smtClean="0"/>
              <a:t> van programma.</a:t>
            </a:r>
          </a:p>
          <a:p>
            <a:pPr lvl="1" eaLnBrk="1" hangingPunct="1"/>
            <a:r>
              <a:rPr lang="nl-NL" dirty="0" smtClean="0">
                <a:solidFill>
                  <a:schemeClr val="accent1"/>
                </a:solidFill>
              </a:rPr>
              <a:t>UML </a:t>
            </a:r>
            <a:r>
              <a:rPr lang="nl-NL" dirty="0" err="1" smtClean="0">
                <a:solidFill>
                  <a:schemeClr val="accent1"/>
                </a:solidFill>
              </a:rPr>
              <a:t>Klassediagram</a:t>
            </a:r>
            <a:r>
              <a:rPr lang="nl-NL" dirty="0" smtClean="0">
                <a:solidFill>
                  <a:schemeClr val="accent1"/>
                </a:solidFill>
              </a:rPr>
              <a:t>.</a:t>
            </a:r>
          </a:p>
          <a:p>
            <a:pPr lvl="1" eaLnBrk="1" hangingPunct="1">
              <a:buFont typeface="Wingdings" pitchFamily="2" charset="2"/>
              <a:buNone/>
            </a:pPr>
            <a:endParaRPr lang="nl-NL" dirty="0" smtClean="0">
              <a:solidFill>
                <a:schemeClr val="accent1"/>
              </a:solidFill>
            </a:endParaRPr>
          </a:p>
          <a:p>
            <a:pPr eaLnBrk="1" hangingPunct="1"/>
            <a:r>
              <a:rPr lang="nl-NL" dirty="0" smtClean="0">
                <a:solidFill>
                  <a:srgbClr val="008000"/>
                </a:solidFill>
              </a:rPr>
              <a:t>Dynamisch gedrag</a:t>
            </a:r>
            <a:r>
              <a:rPr lang="nl-NL" dirty="0" smtClean="0"/>
              <a:t> van programma.</a:t>
            </a:r>
          </a:p>
          <a:p>
            <a:pPr lvl="1" eaLnBrk="1" hangingPunct="1"/>
            <a:r>
              <a:rPr lang="nl-NL" dirty="0" smtClean="0">
                <a:solidFill>
                  <a:schemeClr val="accent1"/>
                </a:solidFill>
              </a:rPr>
              <a:t>UML </a:t>
            </a:r>
            <a:r>
              <a:rPr lang="nl-NL" dirty="0" err="1" smtClean="0">
                <a:solidFill>
                  <a:schemeClr val="accent1"/>
                </a:solidFill>
              </a:rPr>
              <a:t>Use</a:t>
            </a:r>
            <a:r>
              <a:rPr lang="nl-NL" dirty="0" smtClean="0">
                <a:solidFill>
                  <a:schemeClr val="accent1"/>
                </a:solidFill>
              </a:rPr>
              <a:t>-case-diagram.</a:t>
            </a:r>
          </a:p>
          <a:p>
            <a:pPr lvl="1" eaLnBrk="1" hangingPunct="1"/>
            <a:r>
              <a:rPr lang="nl-NL" dirty="0" smtClean="0">
                <a:solidFill>
                  <a:schemeClr val="accent1"/>
                </a:solidFill>
              </a:rPr>
              <a:t>UML Sequentiediagram.</a:t>
            </a:r>
          </a:p>
          <a:p>
            <a:pPr lvl="1" eaLnBrk="1" hangingPunct="1"/>
            <a:r>
              <a:rPr lang="nl-NL" dirty="0" smtClean="0">
                <a:solidFill>
                  <a:schemeClr val="accent1"/>
                </a:solidFill>
              </a:rPr>
              <a:t>UML Communicatiediagram.</a:t>
            </a:r>
          </a:p>
          <a:p>
            <a:pPr lvl="1" eaLnBrk="1" hangingPunct="1"/>
            <a:r>
              <a:rPr lang="nl-NL" dirty="0" smtClean="0"/>
              <a:t>UML </a:t>
            </a:r>
            <a:r>
              <a:rPr lang="nl-NL" dirty="0" smtClean="0">
                <a:solidFill>
                  <a:schemeClr val="hlink"/>
                </a:solidFill>
              </a:rPr>
              <a:t>Toestandsdiagram</a:t>
            </a:r>
            <a:r>
              <a:rPr lang="nl-NL" dirty="0" smtClean="0"/>
              <a:t>.</a:t>
            </a:r>
          </a:p>
          <a:p>
            <a:pPr lvl="1" eaLnBrk="1" hangingPunct="1"/>
            <a:r>
              <a:rPr lang="nl-NL" dirty="0" smtClean="0">
                <a:solidFill>
                  <a:schemeClr val="accent1"/>
                </a:solidFill>
              </a:rPr>
              <a:t>UML </a:t>
            </a:r>
            <a:r>
              <a:rPr lang="nl-NL" dirty="0" err="1" smtClean="0">
                <a:solidFill>
                  <a:schemeClr val="accent1"/>
                </a:solidFill>
              </a:rPr>
              <a:t>Activiteitsdiagram</a:t>
            </a:r>
            <a:r>
              <a:rPr lang="nl-NL" dirty="0" smtClean="0">
                <a:solidFill>
                  <a:schemeClr val="accent1"/>
                </a:solidFill>
              </a:rPr>
              <a:t>.</a:t>
            </a:r>
          </a:p>
          <a:p>
            <a:pPr lvl="1" eaLnBrk="1" hangingPunct="1">
              <a:buFont typeface="Wingdings" pitchFamily="2" charset="2"/>
              <a:buNone/>
            </a:pPr>
            <a:endParaRPr lang="nl-NL" dirty="0" smtClean="0">
              <a:solidFill>
                <a:schemeClr val="accent1"/>
              </a:solidFill>
            </a:endParaRPr>
          </a:p>
        </p:txBody>
      </p:sp>
      <p:sp>
        <p:nvSpPr>
          <p:cNvPr id="188421" name="Text Box 4"/>
          <p:cNvSpPr txBox="1">
            <a:spLocks noChangeArrowheads="1"/>
          </p:cNvSpPr>
          <p:nvPr/>
        </p:nvSpPr>
        <p:spPr bwMode="auto">
          <a:xfrm>
            <a:off x="6011863" y="4076700"/>
            <a:ext cx="2735262" cy="1477328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alibri" pitchFamily="34" charset="0"/>
              </a:rPr>
              <a:t>Toestands</a:t>
            </a:r>
            <a:r>
              <a:rPr lang="nl-NL" sz="2400" dirty="0">
                <a:solidFill>
                  <a:schemeClr val="tx1"/>
                </a:solidFill>
                <a:latin typeface="Calibri" pitchFamily="34" charset="0"/>
              </a:rPr>
              <a:t>diagram laat de </a:t>
            </a:r>
            <a:r>
              <a:rPr lang="nl-NL" sz="2400" dirty="0">
                <a:latin typeface="Calibri" pitchFamily="34" charset="0"/>
              </a:rPr>
              <a:t>toestanden</a:t>
            </a:r>
            <a:r>
              <a:rPr lang="nl-NL" sz="2400" dirty="0">
                <a:solidFill>
                  <a:schemeClr val="tx1"/>
                </a:solidFill>
                <a:latin typeface="Calibri" pitchFamily="34" charset="0"/>
              </a:rPr>
              <a:t> en </a:t>
            </a:r>
            <a:r>
              <a:rPr lang="nl-NL" sz="2400" dirty="0">
                <a:latin typeface="Calibri" pitchFamily="34" charset="0"/>
              </a:rPr>
              <a:t>toestandsovergangen</a:t>
            </a:r>
            <a:r>
              <a:rPr lang="nl-NL" sz="2400" dirty="0">
                <a:solidFill>
                  <a:schemeClr val="tx1"/>
                </a:solidFill>
                <a:latin typeface="Calibri" pitchFamily="34" charset="0"/>
              </a:rPr>
              <a:t> van een klasse zien.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033330DB-E9F9-48B7-B517-9D4DDC669C76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218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8944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smtClean="0"/>
              <a:t>Toestandsdiagram</a:t>
            </a:r>
          </a:p>
        </p:txBody>
      </p:sp>
      <p:sp>
        <p:nvSpPr>
          <p:cNvPr id="18944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nl-NL" dirty="0" smtClean="0"/>
              <a:t>Toestand van een </a:t>
            </a:r>
            <a:r>
              <a:rPr lang="nl-NL" dirty="0" err="1" smtClean="0">
                <a:latin typeface="Consolas"/>
              </a:rPr>
              <a:t>WhiskeyVat</a:t>
            </a:r>
            <a:endParaRPr lang="nl-NL" dirty="0" smtClean="0">
              <a:latin typeface="Consolas"/>
            </a:endParaRPr>
          </a:p>
        </p:txBody>
      </p:sp>
      <p:sp>
        <p:nvSpPr>
          <p:cNvPr id="189447" name="Text Box 7"/>
          <p:cNvSpPr txBox="1">
            <a:spLocks noChangeArrowheads="1"/>
          </p:cNvSpPr>
          <p:nvPr/>
        </p:nvSpPr>
        <p:spPr bwMode="auto">
          <a:xfrm>
            <a:off x="6300192" y="1844824"/>
            <a:ext cx="2087563" cy="738664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sz="2400" dirty="0">
                <a:latin typeface="Calibri" pitchFamily="34" charset="0"/>
              </a:rPr>
              <a:t>Worden we </a:t>
            </a:r>
            <a:r>
              <a:rPr lang="en-US" sz="2400" dirty="0" err="1">
                <a:latin typeface="Calibri" pitchFamily="34" charset="0"/>
              </a:rPr>
              <a:t>hier</a:t>
            </a:r>
            <a:r>
              <a:rPr lang="en-US" sz="2400" dirty="0">
                <a:latin typeface="Calibri" pitchFamily="34" charset="0"/>
              </a:rPr>
              <a:t> </a:t>
            </a:r>
            <a:r>
              <a:rPr lang="en-US" sz="2400" dirty="0" err="1">
                <a:latin typeface="Calibri" pitchFamily="34" charset="0"/>
              </a:rPr>
              <a:t>veel</a:t>
            </a:r>
            <a:r>
              <a:rPr lang="en-US" sz="2400" dirty="0">
                <a:latin typeface="Calibri" pitchFamily="34" charset="0"/>
              </a:rPr>
              <a:t> </a:t>
            </a:r>
            <a:r>
              <a:rPr lang="en-US" sz="2400" dirty="0" err="1">
                <a:latin typeface="Calibri" pitchFamily="34" charset="0"/>
              </a:rPr>
              <a:t>wijzer</a:t>
            </a:r>
            <a:r>
              <a:rPr lang="en-US" sz="2400" dirty="0">
                <a:latin typeface="Calibri" pitchFamily="34" charset="0"/>
              </a:rPr>
              <a:t> van?</a:t>
            </a:r>
            <a:endParaRPr lang="nl-NL" sz="2400" dirty="0">
              <a:latin typeface="Calibri" pitchFamily="34" charset="0"/>
            </a:endParaRPr>
          </a:p>
        </p:txBody>
      </p:sp>
      <p:pic>
        <p:nvPicPr>
          <p:cNvPr id="225283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8648" y="4221088"/>
            <a:ext cx="5765800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284" name="Picture 4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585" y="2060848"/>
            <a:ext cx="5455238" cy="26209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9447" grpId="0" animBg="1"/>
    </p:bldLst>
  </p:timing>
</p:sld>
</file>

<file path=ppt/slides/slide2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033330DB-E9F9-48B7-B517-9D4DDC669C76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219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8944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smtClean="0"/>
              <a:t>Toestandsdiagram</a:t>
            </a:r>
          </a:p>
        </p:txBody>
      </p:sp>
      <p:pic>
        <p:nvPicPr>
          <p:cNvPr id="22630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305378"/>
            <a:ext cx="5789479" cy="4643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16784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033330DB-E9F9-48B7-B517-9D4DDC669C76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220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8944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smtClean="0"/>
              <a:t>Toestandsdiagram</a:t>
            </a:r>
          </a:p>
        </p:txBody>
      </p:sp>
      <p:pic>
        <p:nvPicPr>
          <p:cNvPr id="22733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196750"/>
            <a:ext cx="2357144" cy="18285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395536" y="1186137"/>
            <a:ext cx="5328592" cy="55399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2000" dirty="0" err="1">
                <a:solidFill>
                  <a:srgbClr val="A31515"/>
                </a:solidFill>
                <a:latin typeface="Consolas"/>
              </a:rPr>
              <a:t>WhiskyVat_sm.h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"</a:t>
            </a:r>
            <a:endParaRPr lang="nl-NL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endParaRPr lang="nl-NL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WhiskyVat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{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private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: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WhiskyVatContext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_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fsm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;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: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WhiskyVat</a:t>
            </a:r>
            <a:r>
              <a:rPr lang="nl-NL" sz="2000" dirty="0" smtClean="0">
                <a:solidFill>
                  <a:prstClr val="black"/>
                </a:solidFill>
                <a:latin typeface="Consolas"/>
              </a:rPr>
              <a:t>(): 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_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fsm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(*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this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) {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}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WhiskyVatContext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&amp; 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getContext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() {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    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return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_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fsm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;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}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maakVol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() {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    _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fsm.maakVol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();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}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maakLeeg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() {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    _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fsm.maakLeeg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();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}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};</a:t>
            </a:r>
          </a:p>
        </p:txBody>
      </p:sp>
      <p:sp>
        <p:nvSpPr>
          <p:cNvPr id="2" name="PIJL-OMLAAG 1"/>
          <p:cNvSpPr/>
          <p:nvPr/>
        </p:nvSpPr>
        <p:spPr bwMode="auto">
          <a:xfrm rot="5400000">
            <a:off x="5652120" y="1751356"/>
            <a:ext cx="432048" cy="720080"/>
          </a:xfrm>
          <a:prstGeom prst="downArrow">
            <a:avLst/>
          </a:prstGeom>
          <a:solidFill>
            <a:srgbClr val="008000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style>
          <a:lnRef idx="0">
            <a:scrgbClr r="0" g="0" b="0"/>
          </a:lnRef>
          <a:fillRef idx="1002">
            <a:schemeClr val="dk2"/>
          </a:fillRef>
          <a:effectRef idx="0">
            <a:scrgbClr r="0" g="0" b="0"/>
          </a:effectRef>
          <a:fontRef idx="major"/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tabLst/>
            </a:pPr>
            <a:endParaRPr kumimoji="1" lang="nl-NL" sz="2500" b="0" i="0" u="none" strike="noStrike" cap="none" normalizeH="0" baseline="0" smtClean="0">
              <a:ln>
                <a:noFill/>
              </a:ln>
              <a:solidFill>
                <a:schemeClr val="hlink"/>
              </a:solidFill>
              <a:effectLst/>
              <a:latin typeface="Univers" pitchFamily="34" charset="0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 flipV="1">
            <a:off x="5734476" y="3573015"/>
            <a:ext cx="3409524" cy="23619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107337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 animBg="1"/>
    </p:bldLst>
  </p:timing>
</p:sld>
</file>

<file path=ppt/slides/slide2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033330DB-E9F9-48B7-B517-9D4DDC669C76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221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8944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smtClean="0"/>
              <a:t>Toestandsdiagram</a:t>
            </a:r>
          </a:p>
        </p:txBody>
      </p:sp>
      <p:pic>
        <p:nvPicPr>
          <p:cNvPr id="22733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196750"/>
            <a:ext cx="2357144" cy="18285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395536" y="1186137"/>
            <a:ext cx="8568952" cy="5847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ts val="0"/>
              </a:spcBef>
              <a:buNone/>
            </a:pP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2000" dirty="0" err="1">
                <a:solidFill>
                  <a:srgbClr val="A31515"/>
                </a:solidFill>
                <a:latin typeface="Consolas"/>
              </a:rPr>
              <a:t>WhiskyVat.h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"</a:t>
            </a:r>
            <a:endParaRPr lang="nl-NL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endParaRPr lang="nl-NL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2000" dirty="0" err="1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state_Leeg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(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WhiskyVat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*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aWhiskyVat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) {</a:t>
            </a:r>
          </a:p>
          <a:p>
            <a:pPr>
              <a:spcBef>
                <a:spcPts val="0"/>
              </a:spcBef>
              <a:buNone/>
            </a:pPr>
            <a:r>
              <a:rPr lang="en-US" sz="20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en-US" sz="2000" dirty="0" err="1">
                <a:solidFill>
                  <a:prstClr val="black"/>
                </a:solidFill>
                <a:latin typeface="Consolas"/>
              </a:rPr>
              <a:t>printf</a:t>
            </a:r>
            <a:r>
              <a:rPr lang="en-US" sz="2000" dirty="0">
                <a:solidFill>
                  <a:prstClr val="black"/>
                </a:solidFill>
                <a:latin typeface="Consolas"/>
              </a:rPr>
              <a:t>(</a:t>
            </a:r>
            <a:r>
              <a:rPr lang="en-US" sz="2000" dirty="0">
                <a:solidFill>
                  <a:srgbClr val="A31515"/>
                </a:solidFill>
                <a:latin typeface="Consolas"/>
              </a:rPr>
              <a:t>"Please select transition:\n"</a:t>
            </a:r>
            <a:r>
              <a:rPr lang="en-US" sz="2000" dirty="0">
                <a:solidFill>
                  <a:prstClr val="black"/>
                </a:solidFill>
                <a:latin typeface="Consolas"/>
              </a:rPr>
              <a:t>);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printf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(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"1. </a:t>
            </a:r>
            <a:r>
              <a:rPr lang="nl-NL" sz="2000" dirty="0" err="1">
                <a:solidFill>
                  <a:srgbClr val="A31515"/>
                </a:solidFill>
                <a:latin typeface="Consolas"/>
              </a:rPr>
              <a:t>maakVol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\n"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);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printf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(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"0. </a:t>
            </a:r>
            <a:r>
              <a:rPr lang="nl-NL" sz="2000" dirty="0" err="1">
                <a:solidFill>
                  <a:srgbClr val="A31515"/>
                </a:solidFill>
                <a:latin typeface="Consolas"/>
              </a:rPr>
              <a:t>quit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\n"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);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choice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;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scanf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(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"%d"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, &amp;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choice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);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switch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(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choice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) {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    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case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1: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        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aWhiskyVat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-&gt;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maakVol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();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        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break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;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    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case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0: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        exit(0);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}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 smtClean="0">
                <a:solidFill>
                  <a:prstClr val="black"/>
                </a:solidFill>
                <a:latin typeface="Consolas"/>
              </a:rPr>
              <a:t>}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 err="1" smtClean="0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0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 err="1" smtClean="0">
                <a:solidFill>
                  <a:prstClr val="black"/>
                </a:solidFill>
                <a:latin typeface="Consolas"/>
              </a:rPr>
              <a:t>state_Vol</a:t>
            </a:r>
            <a:r>
              <a:rPr lang="nl-NL" sz="2000" dirty="0" smtClean="0">
                <a:solidFill>
                  <a:prstClr val="black"/>
                </a:solidFill>
                <a:latin typeface="Consolas"/>
              </a:rPr>
              <a:t>(</a:t>
            </a:r>
            <a:r>
              <a:rPr lang="nl-NL" sz="2000" dirty="0" err="1" smtClean="0">
                <a:solidFill>
                  <a:prstClr val="black"/>
                </a:solidFill>
                <a:latin typeface="Consolas"/>
              </a:rPr>
              <a:t>WhiskyVat</a:t>
            </a:r>
            <a:r>
              <a:rPr lang="nl-NL" sz="20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*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aWhiskyVat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) </a:t>
            </a:r>
            <a:r>
              <a:rPr lang="nl-NL" sz="2000" dirty="0" smtClean="0">
                <a:solidFill>
                  <a:prstClr val="black"/>
                </a:solidFill>
                <a:latin typeface="Consolas"/>
              </a:rPr>
              <a:t>{ 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 smtClean="0">
                <a:solidFill>
                  <a:srgbClr val="008000"/>
                </a:solidFill>
                <a:latin typeface="Consolas"/>
              </a:rPr>
              <a:t>/* idem */</a:t>
            </a:r>
            <a:endParaRPr lang="nl-NL" sz="2000" dirty="0">
              <a:solidFill>
                <a:srgbClr val="008000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endParaRPr lang="nl-NL" sz="2000" dirty="0">
              <a:solidFill>
                <a:prstClr val="black"/>
              </a:solidFill>
              <a:latin typeface="Consolas"/>
            </a:endParaRPr>
          </a:p>
        </p:txBody>
      </p:sp>
      <p:sp>
        <p:nvSpPr>
          <p:cNvPr id="2" name="PIJL-OMLAAG 1"/>
          <p:cNvSpPr/>
          <p:nvPr/>
        </p:nvSpPr>
        <p:spPr bwMode="auto">
          <a:xfrm rot="5400000">
            <a:off x="5725119" y="2492896"/>
            <a:ext cx="432048" cy="720080"/>
          </a:xfrm>
          <a:prstGeom prst="downArrow">
            <a:avLst/>
          </a:prstGeom>
          <a:solidFill>
            <a:srgbClr val="008000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style>
          <a:lnRef idx="0">
            <a:scrgbClr r="0" g="0" b="0"/>
          </a:lnRef>
          <a:fillRef idx="1002">
            <a:schemeClr val="dk2"/>
          </a:fillRef>
          <a:effectRef idx="0">
            <a:scrgbClr r="0" g="0" b="0"/>
          </a:effectRef>
          <a:fontRef idx="major"/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tabLst/>
            </a:pPr>
            <a:endParaRPr kumimoji="1" lang="nl-NL" sz="2500" b="0" i="0" u="none" strike="noStrike" cap="none" normalizeH="0" baseline="0" smtClean="0">
              <a:ln>
                <a:noFill/>
              </a:ln>
              <a:solidFill>
                <a:schemeClr val="hlink"/>
              </a:solidFill>
              <a:effectLst/>
              <a:latin typeface="Univer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6809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033330DB-E9F9-48B7-B517-9D4DDC669C76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222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8944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smtClean="0"/>
              <a:t>Toestandsdiagram</a:t>
            </a:r>
          </a:p>
        </p:txBody>
      </p:sp>
      <p:pic>
        <p:nvPicPr>
          <p:cNvPr id="22733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196750"/>
            <a:ext cx="2357144" cy="18285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395536" y="2196728"/>
            <a:ext cx="8568952" cy="4616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main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(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argc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,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char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**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argv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) {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WhiskyVat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lWhiskyVat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;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while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(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true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) {</a:t>
            </a:r>
          </a:p>
          <a:p>
            <a:pPr>
              <a:spcBef>
                <a:spcPts val="0"/>
              </a:spcBef>
              <a:buNone/>
            </a:pPr>
            <a:r>
              <a:rPr lang="en-US" sz="2000" dirty="0">
                <a:solidFill>
                  <a:prstClr val="black"/>
                </a:solidFill>
                <a:latin typeface="Consolas"/>
              </a:rPr>
              <a:t>        </a:t>
            </a:r>
            <a:r>
              <a:rPr lang="en-US" sz="2000" dirty="0" err="1">
                <a:solidFill>
                  <a:prstClr val="black"/>
                </a:solidFill>
                <a:latin typeface="Consolas"/>
              </a:rPr>
              <a:t>printf</a:t>
            </a:r>
            <a:r>
              <a:rPr lang="en-US" sz="2000" dirty="0">
                <a:solidFill>
                  <a:prstClr val="black"/>
                </a:solidFill>
                <a:latin typeface="Consolas"/>
              </a:rPr>
              <a:t>(</a:t>
            </a:r>
            <a:r>
              <a:rPr lang="en-US" sz="2000" dirty="0">
                <a:solidFill>
                  <a:srgbClr val="A31515"/>
                </a:solidFill>
                <a:latin typeface="Consolas"/>
              </a:rPr>
              <a:t>"Current state: %s\n</a:t>
            </a:r>
            <a:r>
              <a:rPr lang="en-US" sz="20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en-US" sz="2000" dirty="0" smtClean="0">
                <a:solidFill>
                  <a:prstClr val="black"/>
                </a:solidFill>
                <a:latin typeface="Consolas"/>
              </a:rPr>
              <a:t>,</a:t>
            </a:r>
          </a:p>
          <a:p>
            <a:pPr algn="r">
              <a:spcBef>
                <a:spcPts val="0"/>
              </a:spcBef>
              <a:buNone/>
            </a:pPr>
            <a:r>
              <a:rPr lang="en-US" sz="20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onsolas"/>
              </a:rPr>
              <a:t>lWhiskyVat.getContext</a:t>
            </a:r>
            <a:r>
              <a:rPr lang="en-US" sz="2000" dirty="0">
                <a:solidFill>
                  <a:prstClr val="black"/>
                </a:solidFill>
                <a:latin typeface="Consolas"/>
              </a:rPr>
              <a:t>().</a:t>
            </a:r>
            <a:r>
              <a:rPr lang="en-US" sz="2000" dirty="0" err="1">
                <a:solidFill>
                  <a:prstClr val="black"/>
                </a:solidFill>
                <a:latin typeface="Consolas"/>
              </a:rPr>
              <a:t>getState</a:t>
            </a:r>
            <a:r>
              <a:rPr lang="en-US" sz="2000" dirty="0">
                <a:solidFill>
                  <a:prstClr val="black"/>
                </a:solidFill>
                <a:latin typeface="Consolas"/>
              </a:rPr>
              <a:t>().</a:t>
            </a:r>
            <a:r>
              <a:rPr lang="en-US" sz="2000" dirty="0" err="1">
                <a:solidFill>
                  <a:prstClr val="black"/>
                </a:solidFill>
                <a:latin typeface="Consolas"/>
              </a:rPr>
              <a:t>getName</a:t>
            </a:r>
            <a:r>
              <a:rPr lang="en-US" sz="2000" dirty="0">
                <a:solidFill>
                  <a:prstClr val="black"/>
                </a:solidFill>
                <a:latin typeface="Consolas"/>
              </a:rPr>
              <a:t>());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   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if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(&amp;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lWhiskyVat.getContext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().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getState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() == </a:t>
            </a:r>
            <a:endParaRPr lang="nl-NL" sz="2000" dirty="0" smtClean="0">
              <a:solidFill>
                <a:prstClr val="black"/>
              </a:solidFill>
              <a:latin typeface="Consolas"/>
            </a:endParaRPr>
          </a:p>
          <a:p>
            <a:pPr algn="r">
              <a:spcBef>
                <a:spcPts val="0"/>
              </a:spcBef>
              <a:buNone/>
            </a:pPr>
            <a:r>
              <a:rPr lang="nl-NL" sz="2000" dirty="0" smtClean="0">
                <a:solidFill>
                  <a:prstClr val="black"/>
                </a:solidFill>
                <a:latin typeface="Consolas"/>
              </a:rPr>
              <a:t>&amp;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WhiskyVatFSM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::Leeg) {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        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state_Leeg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(&amp;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lWhiskyVat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);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    }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   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else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if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(&amp;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lWhiskyVat.getContext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().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getState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() == </a:t>
            </a:r>
            <a:endParaRPr lang="nl-NL" sz="2000" dirty="0" smtClean="0">
              <a:solidFill>
                <a:prstClr val="black"/>
              </a:solidFill>
              <a:latin typeface="Consolas"/>
            </a:endParaRPr>
          </a:p>
          <a:p>
            <a:pPr algn="r">
              <a:spcBef>
                <a:spcPts val="0"/>
              </a:spcBef>
              <a:buNone/>
            </a:pPr>
            <a:r>
              <a:rPr lang="nl-NL" sz="2000" dirty="0" smtClean="0">
                <a:solidFill>
                  <a:prstClr val="black"/>
                </a:solidFill>
                <a:latin typeface="Consolas"/>
              </a:rPr>
              <a:t>&amp;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WhiskyVatFSM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::Vol) {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        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state_Vol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(&amp;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lWhiskyVat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);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    }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}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 smtClean="0">
                <a:solidFill>
                  <a:prstClr val="black"/>
                </a:solidFill>
                <a:latin typeface="Consolas"/>
              </a:rPr>
              <a:t>}</a:t>
            </a:r>
            <a:endParaRPr lang="nl-NL" sz="2000" dirty="0">
              <a:solidFill>
                <a:prstClr val="black"/>
              </a:solidFill>
              <a:latin typeface="Consolas"/>
            </a:endParaRPr>
          </a:p>
        </p:txBody>
      </p:sp>
      <p:sp>
        <p:nvSpPr>
          <p:cNvPr id="2" name="PIJL-OMLAAG 1"/>
          <p:cNvSpPr/>
          <p:nvPr/>
        </p:nvSpPr>
        <p:spPr bwMode="auto">
          <a:xfrm rot="5400000">
            <a:off x="5725119" y="2492896"/>
            <a:ext cx="432048" cy="720080"/>
          </a:xfrm>
          <a:prstGeom prst="downArrow">
            <a:avLst/>
          </a:prstGeom>
          <a:solidFill>
            <a:srgbClr val="008000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style>
          <a:lnRef idx="0">
            <a:scrgbClr r="0" g="0" b="0"/>
          </a:lnRef>
          <a:fillRef idx="1002">
            <a:schemeClr val="dk2"/>
          </a:fillRef>
          <a:effectRef idx="0">
            <a:scrgbClr r="0" g="0" b="0"/>
          </a:effectRef>
          <a:fontRef idx="major"/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tabLst/>
            </a:pPr>
            <a:endParaRPr kumimoji="1" lang="nl-NL" sz="2500" b="0" i="0" u="none" strike="noStrike" cap="none" normalizeH="0" baseline="0" smtClean="0">
              <a:ln>
                <a:noFill/>
              </a:ln>
              <a:solidFill>
                <a:schemeClr val="hlink"/>
              </a:solidFill>
              <a:effectLst/>
              <a:latin typeface="Univer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9964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033330DB-E9F9-48B7-B517-9D4DDC669C76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223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8944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smtClean="0"/>
              <a:t>Toestandsdiagram</a:t>
            </a:r>
          </a:p>
        </p:txBody>
      </p:sp>
      <p:pic>
        <p:nvPicPr>
          <p:cNvPr id="22733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196750"/>
            <a:ext cx="2357144" cy="18285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323528" y="1268760"/>
            <a:ext cx="5112568" cy="4616648"/>
          </a:xfrm>
          <a:prstGeom prst="rect">
            <a:avLst/>
          </a:prstGeom>
          <a:solidFill>
            <a:schemeClr val="tx1"/>
          </a:solidFill>
          <a:ln>
            <a:solidFill>
              <a:srgbClr val="FFFF00"/>
            </a:solidFill>
          </a:ln>
          <a:effectLst/>
          <a:extLst/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ts val="0"/>
              </a:spcBef>
              <a:buNone/>
            </a:pPr>
            <a:r>
              <a:rPr lang="nl-NL" sz="2000" dirty="0" err="1">
                <a:solidFill>
                  <a:schemeClr val="bg1"/>
                </a:solidFill>
                <a:latin typeface="Lucida Console" pitchFamily="49" charset="0"/>
                <a:cs typeface="Consolas" pitchFamily="49" charset="0"/>
              </a:rPr>
              <a:t>Current</a:t>
            </a:r>
            <a:r>
              <a:rPr lang="nl-NL" sz="2000" dirty="0">
                <a:solidFill>
                  <a:schemeClr val="bg1"/>
                </a:solidFill>
                <a:latin typeface="Lucida Console" pitchFamily="49" charset="0"/>
                <a:cs typeface="Consolas" pitchFamily="49" charset="0"/>
              </a:rPr>
              <a:t> state: </a:t>
            </a:r>
            <a:r>
              <a:rPr lang="nl-NL" sz="2000" dirty="0" err="1">
                <a:solidFill>
                  <a:schemeClr val="bg1"/>
                </a:solidFill>
                <a:latin typeface="Lucida Console" pitchFamily="49" charset="0"/>
                <a:cs typeface="Consolas" pitchFamily="49" charset="0"/>
              </a:rPr>
              <a:t>WhiskyVatFSM</a:t>
            </a:r>
            <a:r>
              <a:rPr lang="nl-NL" sz="2000" dirty="0">
                <a:solidFill>
                  <a:schemeClr val="bg1"/>
                </a:solidFill>
                <a:latin typeface="Lucida Console" pitchFamily="49" charset="0"/>
                <a:cs typeface="Consolas" pitchFamily="49" charset="0"/>
              </a:rPr>
              <a:t>::Leeg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 err="1">
                <a:solidFill>
                  <a:schemeClr val="bg1"/>
                </a:solidFill>
                <a:latin typeface="Lucida Console" pitchFamily="49" charset="0"/>
                <a:cs typeface="Consolas" pitchFamily="49" charset="0"/>
              </a:rPr>
              <a:t>Please</a:t>
            </a:r>
            <a:r>
              <a:rPr lang="nl-NL" sz="2000" dirty="0">
                <a:solidFill>
                  <a:schemeClr val="bg1"/>
                </a:solidFill>
                <a:latin typeface="Lucida Console" pitchFamily="49" charset="0"/>
                <a:cs typeface="Consolas" pitchFamily="49" charset="0"/>
              </a:rPr>
              <a:t> select </a:t>
            </a:r>
            <a:r>
              <a:rPr lang="nl-NL" sz="2000" dirty="0" err="1">
                <a:solidFill>
                  <a:schemeClr val="bg1"/>
                </a:solidFill>
                <a:latin typeface="Lucida Console" pitchFamily="49" charset="0"/>
                <a:cs typeface="Consolas" pitchFamily="49" charset="0"/>
              </a:rPr>
              <a:t>transition</a:t>
            </a:r>
            <a:r>
              <a:rPr lang="nl-NL" sz="2000" dirty="0">
                <a:solidFill>
                  <a:schemeClr val="bg1"/>
                </a:solidFill>
                <a:latin typeface="Lucida Console" pitchFamily="49" charset="0"/>
                <a:cs typeface="Consolas" pitchFamily="49" charset="0"/>
              </a:rPr>
              <a:t>: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chemeClr val="bg1"/>
                </a:solidFill>
                <a:latin typeface="Lucida Console" pitchFamily="49" charset="0"/>
                <a:cs typeface="Consolas" pitchFamily="49" charset="0"/>
              </a:rPr>
              <a:t>1. </a:t>
            </a:r>
            <a:r>
              <a:rPr lang="nl-NL" sz="2000" dirty="0" err="1">
                <a:solidFill>
                  <a:schemeClr val="bg1"/>
                </a:solidFill>
                <a:latin typeface="Lucida Console" pitchFamily="49" charset="0"/>
                <a:cs typeface="Consolas" pitchFamily="49" charset="0"/>
              </a:rPr>
              <a:t>maakVol</a:t>
            </a:r>
            <a:endParaRPr lang="nl-NL" sz="2000" dirty="0">
              <a:solidFill>
                <a:schemeClr val="bg1"/>
              </a:solidFill>
              <a:latin typeface="Lucida Console" pitchFamily="49" charset="0"/>
              <a:cs typeface="Consolas" pitchFamily="49" charset="0"/>
            </a:endParaRP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chemeClr val="bg1"/>
                </a:solidFill>
                <a:latin typeface="Lucida Console" pitchFamily="49" charset="0"/>
                <a:cs typeface="Consolas" pitchFamily="49" charset="0"/>
              </a:rPr>
              <a:t>0. </a:t>
            </a:r>
            <a:r>
              <a:rPr lang="nl-NL" sz="2000" dirty="0" err="1">
                <a:solidFill>
                  <a:schemeClr val="bg1"/>
                </a:solidFill>
                <a:latin typeface="Lucida Console" pitchFamily="49" charset="0"/>
                <a:cs typeface="Consolas" pitchFamily="49" charset="0"/>
              </a:rPr>
              <a:t>quit</a:t>
            </a:r>
            <a:endParaRPr lang="nl-NL" sz="2000" dirty="0">
              <a:solidFill>
                <a:schemeClr val="bg1"/>
              </a:solidFill>
              <a:latin typeface="Lucida Console" pitchFamily="49" charset="0"/>
              <a:cs typeface="Consolas" pitchFamily="49" charset="0"/>
            </a:endParaRP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FFFF00"/>
                </a:solidFill>
                <a:latin typeface="Lucida Console" pitchFamily="49" charset="0"/>
                <a:cs typeface="Consolas" pitchFamily="49" charset="0"/>
              </a:rPr>
              <a:t>1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 err="1">
                <a:solidFill>
                  <a:schemeClr val="bg1"/>
                </a:solidFill>
                <a:latin typeface="Lucida Console" pitchFamily="49" charset="0"/>
                <a:cs typeface="Consolas" pitchFamily="49" charset="0"/>
              </a:rPr>
              <a:t>Current</a:t>
            </a:r>
            <a:r>
              <a:rPr lang="nl-NL" sz="2000" dirty="0">
                <a:solidFill>
                  <a:schemeClr val="bg1"/>
                </a:solidFill>
                <a:latin typeface="Lucida Console" pitchFamily="49" charset="0"/>
                <a:cs typeface="Consolas" pitchFamily="49" charset="0"/>
              </a:rPr>
              <a:t> state: </a:t>
            </a:r>
            <a:r>
              <a:rPr lang="nl-NL" sz="2000" dirty="0" err="1">
                <a:solidFill>
                  <a:schemeClr val="bg1"/>
                </a:solidFill>
                <a:latin typeface="Lucida Console" pitchFamily="49" charset="0"/>
                <a:cs typeface="Consolas" pitchFamily="49" charset="0"/>
              </a:rPr>
              <a:t>WhiskyVatFSM</a:t>
            </a:r>
            <a:r>
              <a:rPr lang="nl-NL" sz="2000" dirty="0">
                <a:solidFill>
                  <a:schemeClr val="bg1"/>
                </a:solidFill>
                <a:latin typeface="Lucida Console" pitchFamily="49" charset="0"/>
                <a:cs typeface="Consolas" pitchFamily="49" charset="0"/>
              </a:rPr>
              <a:t>::Vol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 err="1">
                <a:solidFill>
                  <a:schemeClr val="bg1"/>
                </a:solidFill>
                <a:latin typeface="Lucida Console" pitchFamily="49" charset="0"/>
                <a:cs typeface="Consolas" pitchFamily="49" charset="0"/>
              </a:rPr>
              <a:t>Please</a:t>
            </a:r>
            <a:r>
              <a:rPr lang="nl-NL" sz="2000" dirty="0">
                <a:solidFill>
                  <a:schemeClr val="bg1"/>
                </a:solidFill>
                <a:latin typeface="Lucida Console" pitchFamily="49" charset="0"/>
                <a:cs typeface="Consolas" pitchFamily="49" charset="0"/>
              </a:rPr>
              <a:t> select </a:t>
            </a:r>
            <a:r>
              <a:rPr lang="nl-NL" sz="2000" dirty="0" err="1">
                <a:solidFill>
                  <a:schemeClr val="bg1"/>
                </a:solidFill>
                <a:latin typeface="Lucida Console" pitchFamily="49" charset="0"/>
                <a:cs typeface="Consolas" pitchFamily="49" charset="0"/>
              </a:rPr>
              <a:t>transition</a:t>
            </a:r>
            <a:r>
              <a:rPr lang="nl-NL" sz="2000" dirty="0">
                <a:solidFill>
                  <a:schemeClr val="bg1"/>
                </a:solidFill>
                <a:latin typeface="Lucida Console" pitchFamily="49" charset="0"/>
                <a:cs typeface="Consolas" pitchFamily="49" charset="0"/>
              </a:rPr>
              <a:t>: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chemeClr val="bg1"/>
                </a:solidFill>
                <a:latin typeface="Lucida Console" pitchFamily="49" charset="0"/>
                <a:cs typeface="Consolas" pitchFamily="49" charset="0"/>
              </a:rPr>
              <a:t>1. </a:t>
            </a:r>
            <a:r>
              <a:rPr lang="nl-NL" sz="2000" dirty="0" err="1">
                <a:solidFill>
                  <a:schemeClr val="bg1"/>
                </a:solidFill>
                <a:latin typeface="Lucida Console" pitchFamily="49" charset="0"/>
                <a:cs typeface="Consolas" pitchFamily="49" charset="0"/>
              </a:rPr>
              <a:t>maakLeeg</a:t>
            </a:r>
            <a:endParaRPr lang="nl-NL" sz="2000" dirty="0">
              <a:solidFill>
                <a:schemeClr val="bg1"/>
              </a:solidFill>
              <a:latin typeface="Lucida Console" pitchFamily="49" charset="0"/>
              <a:cs typeface="Consolas" pitchFamily="49" charset="0"/>
            </a:endParaRP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chemeClr val="bg1"/>
                </a:solidFill>
                <a:latin typeface="Lucida Console" pitchFamily="49" charset="0"/>
                <a:cs typeface="Consolas" pitchFamily="49" charset="0"/>
              </a:rPr>
              <a:t>0. </a:t>
            </a:r>
            <a:r>
              <a:rPr lang="nl-NL" sz="2000" dirty="0" err="1">
                <a:solidFill>
                  <a:schemeClr val="bg1"/>
                </a:solidFill>
                <a:latin typeface="Lucida Console" pitchFamily="49" charset="0"/>
                <a:cs typeface="Consolas" pitchFamily="49" charset="0"/>
              </a:rPr>
              <a:t>quit</a:t>
            </a:r>
            <a:endParaRPr lang="nl-NL" sz="2000" dirty="0">
              <a:solidFill>
                <a:schemeClr val="bg1"/>
              </a:solidFill>
              <a:latin typeface="Lucida Console" pitchFamily="49" charset="0"/>
              <a:cs typeface="Consolas" pitchFamily="49" charset="0"/>
            </a:endParaRP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FFFF00"/>
                </a:solidFill>
                <a:latin typeface="Lucida Console" pitchFamily="49" charset="0"/>
                <a:cs typeface="Consolas" pitchFamily="49" charset="0"/>
              </a:rPr>
              <a:t>1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 err="1">
                <a:solidFill>
                  <a:schemeClr val="bg1"/>
                </a:solidFill>
                <a:latin typeface="Lucida Console" pitchFamily="49" charset="0"/>
                <a:cs typeface="Consolas" pitchFamily="49" charset="0"/>
              </a:rPr>
              <a:t>Current</a:t>
            </a:r>
            <a:r>
              <a:rPr lang="nl-NL" sz="2000" dirty="0">
                <a:solidFill>
                  <a:schemeClr val="bg1"/>
                </a:solidFill>
                <a:latin typeface="Lucida Console" pitchFamily="49" charset="0"/>
                <a:cs typeface="Consolas" pitchFamily="49" charset="0"/>
              </a:rPr>
              <a:t> state: </a:t>
            </a:r>
            <a:r>
              <a:rPr lang="nl-NL" sz="2000" dirty="0" err="1">
                <a:solidFill>
                  <a:schemeClr val="bg1"/>
                </a:solidFill>
                <a:latin typeface="Lucida Console" pitchFamily="49" charset="0"/>
                <a:cs typeface="Consolas" pitchFamily="49" charset="0"/>
              </a:rPr>
              <a:t>WhiskyVatFSM</a:t>
            </a:r>
            <a:r>
              <a:rPr lang="nl-NL" sz="2000" dirty="0">
                <a:solidFill>
                  <a:schemeClr val="bg1"/>
                </a:solidFill>
                <a:latin typeface="Lucida Console" pitchFamily="49" charset="0"/>
                <a:cs typeface="Consolas" pitchFamily="49" charset="0"/>
              </a:rPr>
              <a:t>::Leeg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 err="1">
                <a:solidFill>
                  <a:schemeClr val="bg1"/>
                </a:solidFill>
                <a:latin typeface="Lucida Console" pitchFamily="49" charset="0"/>
                <a:cs typeface="Consolas" pitchFamily="49" charset="0"/>
              </a:rPr>
              <a:t>Please</a:t>
            </a:r>
            <a:r>
              <a:rPr lang="nl-NL" sz="2000" dirty="0">
                <a:solidFill>
                  <a:schemeClr val="bg1"/>
                </a:solidFill>
                <a:latin typeface="Lucida Console" pitchFamily="49" charset="0"/>
                <a:cs typeface="Consolas" pitchFamily="49" charset="0"/>
              </a:rPr>
              <a:t> select </a:t>
            </a:r>
            <a:r>
              <a:rPr lang="nl-NL" sz="2000" dirty="0" err="1">
                <a:solidFill>
                  <a:schemeClr val="bg1"/>
                </a:solidFill>
                <a:latin typeface="Lucida Console" pitchFamily="49" charset="0"/>
                <a:cs typeface="Consolas" pitchFamily="49" charset="0"/>
              </a:rPr>
              <a:t>transition</a:t>
            </a:r>
            <a:r>
              <a:rPr lang="nl-NL" sz="2000" dirty="0">
                <a:solidFill>
                  <a:schemeClr val="bg1"/>
                </a:solidFill>
                <a:latin typeface="Lucida Console" pitchFamily="49" charset="0"/>
                <a:cs typeface="Consolas" pitchFamily="49" charset="0"/>
              </a:rPr>
              <a:t>: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chemeClr val="bg1"/>
                </a:solidFill>
                <a:latin typeface="Lucida Console" pitchFamily="49" charset="0"/>
                <a:cs typeface="Consolas" pitchFamily="49" charset="0"/>
              </a:rPr>
              <a:t>1. </a:t>
            </a:r>
            <a:r>
              <a:rPr lang="nl-NL" sz="2000" dirty="0" err="1">
                <a:solidFill>
                  <a:schemeClr val="bg1"/>
                </a:solidFill>
                <a:latin typeface="Lucida Console" pitchFamily="49" charset="0"/>
                <a:cs typeface="Consolas" pitchFamily="49" charset="0"/>
              </a:rPr>
              <a:t>maakVol</a:t>
            </a:r>
            <a:endParaRPr lang="nl-NL" sz="2000" dirty="0">
              <a:solidFill>
                <a:schemeClr val="bg1"/>
              </a:solidFill>
              <a:latin typeface="Lucida Console" pitchFamily="49" charset="0"/>
              <a:cs typeface="Consolas" pitchFamily="49" charset="0"/>
            </a:endParaRP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chemeClr val="bg1"/>
                </a:solidFill>
                <a:latin typeface="Lucida Console" pitchFamily="49" charset="0"/>
                <a:cs typeface="Consolas" pitchFamily="49" charset="0"/>
              </a:rPr>
              <a:t>0. </a:t>
            </a:r>
            <a:r>
              <a:rPr lang="nl-NL" sz="2000" dirty="0" err="1">
                <a:solidFill>
                  <a:schemeClr val="bg1"/>
                </a:solidFill>
                <a:latin typeface="Lucida Console" pitchFamily="49" charset="0"/>
                <a:cs typeface="Consolas" pitchFamily="49" charset="0"/>
              </a:rPr>
              <a:t>quit</a:t>
            </a:r>
            <a:endParaRPr lang="nl-NL" sz="2000" dirty="0">
              <a:solidFill>
                <a:schemeClr val="bg1"/>
              </a:solidFill>
              <a:latin typeface="Lucida Console" pitchFamily="49" charset="0"/>
              <a:cs typeface="Consolas" pitchFamily="49" charset="0"/>
            </a:endParaRPr>
          </a:p>
          <a:p>
            <a:pPr>
              <a:spcBef>
                <a:spcPts val="0"/>
              </a:spcBef>
              <a:buNone/>
            </a:pPr>
            <a:r>
              <a:rPr lang="en-US" sz="2000" dirty="0" smtClean="0">
                <a:solidFill>
                  <a:srgbClr val="FFFF00"/>
                </a:solidFill>
                <a:latin typeface="Lucida Console" pitchFamily="49" charset="0"/>
                <a:cs typeface="Consolas" pitchFamily="49" charset="0"/>
              </a:rPr>
              <a:t>0</a:t>
            </a:r>
            <a:endParaRPr lang="nl-NL" sz="2000" dirty="0">
              <a:solidFill>
                <a:srgbClr val="FFFF00"/>
              </a:solidFill>
              <a:latin typeface="Lucida Console" pitchFamily="49" charset="0"/>
              <a:cs typeface="Consolas" pitchFamily="49" charset="0"/>
            </a:endParaRPr>
          </a:p>
        </p:txBody>
      </p:sp>
      <p:sp>
        <p:nvSpPr>
          <p:cNvPr id="2" name="PIJL-OMLAAG 1"/>
          <p:cNvSpPr/>
          <p:nvPr/>
        </p:nvSpPr>
        <p:spPr bwMode="auto">
          <a:xfrm rot="5400000">
            <a:off x="5725119" y="2492896"/>
            <a:ext cx="432048" cy="720080"/>
          </a:xfrm>
          <a:prstGeom prst="downArrow">
            <a:avLst/>
          </a:prstGeom>
          <a:solidFill>
            <a:srgbClr val="008000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style>
          <a:lnRef idx="0">
            <a:scrgbClr r="0" g="0" b="0"/>
          </a:lnRef>
          <a:fillRef idx="1002">
            <a:schemeClr val="dk2"/>
          </a:fillRef>
          <a:effectRef idx="0">
            <a:scrgbClr r="0" g="0" b="0"/>
          </a:effectRef>
          <a:fontRef idx="major"/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tabLst/>
            </a:pPr>
            <a:endParaRPr kumimoji="1" lang="nl-NL" sz="2500" b="0" i="0" u="none" strike="noStrike" cap="none" normalizeH="0" baseline="0" smtClean="0">
              <a:ln>
                <a:noFill/>
              </a:ln>
              <a:solidFill>
                <a:schemeClr val="hlink"/>
              </a:solidFill>
              <a:effectLst/>
              <a:latin typeface="Univer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9635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8F0821C-0CFE-4184-938F-869BA5175F88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224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9046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smtClean="0"/>
              <a:t>Opgave</a:t>
            </a:r>
          </a:p>
        </p:txBody>
      </p:sp>
      <p:sp>
        <p:nvSpPr>
          <p:cNvPr id="19046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nl-NL" dirty="0" smtClean="0"/>
              <a:t>Teken een toestandsdiagram dat het </a:t>
            </a:r>
            <a:r>
              <a:rPr lang="nl-NL" dirty="0" smtClean="0">
                <a:solidFill>
                  <a:schemeClr val="hlink"/>
                </a:solidFill>
              </a:rPr>
              <a:t>login</a:t>
            </a:r>
            <a:r>
              <a:rPr lang="nl-NL" dirty="0" smtClean="0"/>
              <a:t> proces van een online bankapplicatie modelleert. </a:t>
            </a:r>
          </a:p>
          <a:p>
            <a:pPr lvl="1" eaLnBrk="1" hangingPunct="1"/>
            <a:r>
              <a:rPr lang="nl-NL" dirty="0" smtClean="0"/>
              <a:t>Om in te loggen moet de klant een </a:t>
            </a:r>
            <a:r>
              <a:rPr lang="nl-NL" dirty="0" smtClean="0">
                <a:solidFill>
                  <a:schemeClr val="hlink"/>
                </a:solidFill>
              </a:rPr>
              <a:t>rekeningnummer</a:t>
            </a:r>
            <a:r>
              <a:rPr lang="nl-NL" dirty="0" smtClean="0"/>
              <a:t> en een </a:t>
            </a:r>
            <a:r>
              <a:rPr lang="nl-NL" dirty="0" smtClean="0">
                <a:solidFill>
                  <a:schemeClr val="hlink"/>
                </a:solidFill>
              </a:rPr>
              <a:t>pincode</a:t>
            </a:r>
            <a:r>
              <a:rPr lang="nl-NL" dirty="0" smtClean="0"/>
              <a:t> invoeren in twee invoervelden.</a:t>
            </a:r>
          </a:p>
          <a:p>
            <a:pPr lvl="1" eaLnBrk="1" hangingPunct="1"/>
            <a:r>
              <a:rPr lang="nl-NL" dirty="0" smtClean="0"/>
              <a:t>In deze invoervelden mogen alleen </a:t>
            </a:r>
            <a:r>
              <a:rPr lang="nl-NL" dirty="0" smtClean="0">
                <a:solidFill>
                  <a:srgbClr val="0000FF"/>
                </a:solidFill>
              </a:rPr>
              <a:t>cijfers</a:t>
            </a:r>
            <a:r>
              <a:rPr lang="nl-NL" dirty="0" smtClean="0"/>
              <a:t> worden ingevoerd.</a:t>
            </a:r>
          </a:p>
          <a:p>
            <a:pPr lvl="1" eaLnBrk="1" hangingPunct="1"/>
            <a:r>
              <a:rPr lang="nl-NL" dirty="0" smtClean="0"/>
              <a:t>Wisselen tussen invoervelden kan met de </a:t>
            </a:r>
            <a:r>
              <a:rPr lang="nl-NL" dirty="0" smtClean="0">
                <a:solidFill>
                  <a:schemeClr val="hlink"/>
                </a:solidFill>
              </a:rPr>
              <a:t>TAB</a:t>
            </a:r>
            <a:r>
              <a:rPr lang="nl-NL" dirty="0" smtClean="0"/>
              <a:t> toets.</a:t>
            </a:r>
          </a:p>
          <a:p>
            <a:pPr lvl="1" eaLnBrk="1" hangingPunct="1"/>
            <a:r>
              <a:rPr lang="nl-NL" dirty="0" smtClean="0"/>
              <a:t>Als de </a:t>
            </a:r>
            <a:r>
              <a:rPr lang="nl-NL" dirty="0" smtClean="0">
                <a:solidFill>
                  <a:srgbClr val="0000FF"/>
                </a:solidFill>
              </a:rPr>
              <a:t>ENTER</a:t>
            </a:r>
            <a:r>
              <a:rPr lang="nl-NL" dirty="0" smtClean="0"/>
              <a:t> toets wordt ingedrukt dan moeten het ingevoerde </a:t>
            </a:r>
            <a:r>
              <a:rPr lang="nl-NL" dirty="0" smtClean="0">
                <a:solidFill>
                  <a:srgbClr val="0000FF"/>
                </a:solidFill>
              </a:rPr>
              <a:t>rekeningnummer</a:t>
            </a:r>
            <a:r>
              <a:rPr lang="nl-NL" dirty="0" smtClean="0"/>
              <a:t> en </a:t>
            </a:r>
            <a:r>
              <a:rPr lang="nl-NL" dirty="0" smtClean="0">
                <a:solidFill>
                  <a:srgbClr val="0000FF"/>
                </a:solidFill>
              </a:rPr>
              <a:t>pincode</a:t>
            </a:r>
            <a:r>
              <a:rPr lang="nl-NL" dirty="0" smtClean="0"/>
              <a:t> worden gecontroleerd.</a:t>
            </a:r>
          </a:p>
          <a:p>
            <a:pPr lvl="2" eaLnBrk="1" hangingPunct="1"/>
            <a:r>
              <a:rPr lang="en-US" dirty="0" err="1" smtClean="0"/>
              <a:t>Geldig</a:t>
            </a:r>
            <a:r>
              <a:rPr lang="en-US" dirty="0" smtClean="0"/>
              <a:t>: start </a:t>
            </a:r>
            <a:r>
              <a:rPr lang="en-US" dirty="0" err="1" smtClean="0"/>
              <a:t>transactie</a:t>
            </a:r>
            <a:r>
              <a:rPr lang="en-US" dirty="0" smtClean="0"/>
              <a:t>.</a:t>
            </a:r>
          </a:p>
          <a:p>
            <a:pPr lvl="2" eaLnBrk="1" hangingPunct="1"/>
            <a:r>
              <a:rPr lang="en-US" dirty="0" err="1" smtClean="0"/>
              <a:t>Ongeldig</a:t>
            </a:r>
            <a:r>
              <a:rPr lang="en-US" dirty="0" smtClean="0"/>
              <a:t>: </a:t>
            </a:r>
            <a:r>
              <a:rPr lang="en-US" dirty="0" err="1" smtClean="0"/>
              <a:t>geef</a:t>
            </a:r>
            <a:r>
              <a:rPr lang="en-US" dirty="0" smtClean="0"/>
              <a:t> </a:t>
            </a:r>
            <a:r>
              <a:rPr lang="en-US" dirty="0" err="1" smtClean="0"/>
              <a:t>foutmelding</a:t>
            </a:r>
            <a:r>
              <a:rPr lang="en-US" dirty="0" smtClean="0"/>
              <a:t> en </a:t>
            </a:r>
            <a:r>
              <a:rPr lang="en-US" dirty="0" err="1" smtClean="0"/>
              <a:t>wis</a:t>
            </a:r>
            <a:r>
              <a:rPr lang="en-US" dirty="0" smtClean="0"/>
              <a:t> </a:t>
            </a:r>
            <a:r>
              <a:rPr lang="en-US" dirty="0" err="1" smtClean="0"/>
              <a:t>invoervelden</a:t>
            </a:r>
            <a:r>
              <a:rPr lang="en-US" dirty="0"/>
              <a:t>.</a:t>
            </a:r>
            <a:endParaRPr lang="nl-NL" dirty="0" smtClean="0"/>
          </a:p>
          <a:p>
            <a:pPr lvl="1" eaLnBrk="1" hangingPunct="1"/>
            <a:r>
              <a:rPr lang="nl-NL" dirty="0" smtClean="0"/>
              <a:t> Als op de </a:t>
            </a:r>
            <a:r>
              <a:rPr lang="nl-NL" dirty="0" smtClean="0">
                <a:solidFill>
                  <a:srgbClr val="0000FF"/>
                </a:solidFill>
              </a:rPr>
              <a:t>ESC</a:t>
            </a:r>
            <a:r>
              <a:rPr lang="nl-NL" dirty="0" smtClean="0"/>
              <a:t> toets wordt gedrukt moet de login procedure worden afgebroken.</a:t>
            </a:r>
          </a:p>
        </p:txBody>
      </p:sp>
      <p:pic>
        <p:nvPicPr>
          <p:cNvPr id="190469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47625"/>
            <a:ext cx="1395413" cy="928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490" name="Tijdelijke aanduiding voor dianumm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1929B55E-13F1-4B6A-AC03-48A01C512C1B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225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9149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Uitwerking</a:t>
            </a:r>
            <a:endParaRPr lang="nl-NL" smtClean="0"/>
          </a:p>
        </p:txBody>
      </p:sp>
      <p:pic>
        <p:nvPicPr>
          <p:cNvPr id="22425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13" y="1410841"/>
            <a:ext cx="9066500" cy="38183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4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2B4412D2-9D54-4630-96F8-9FEDFF475A5F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226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9251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smtClean="0"/>
              <a:t>UML diagrammen</a:t>
            </a:r>
          </a:p>
        </p:txBody>
      </p:sp>
      <p:sp>
        <p:nvSpPr>
          <p:cNvPr id="19251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nl-NL" dirty="0" smtClean="0">
                <a:solidFill>
                  <a:srgbClr val="008000"/>
                </a:solidFill>
              </a:rPr>
              <a:t>Statische structuur</a:t>
            </a:r>
            <a:r>
              <a:rPr lang="nl-NL" dirty="0" smtClean="0"/>
              <a:t> van programma.</a:t>
            </a:r>
          </a:p>
          <a:p>
            <a:pPr lvl="1" eaLnBrk="1" hangingPunct="1"/>
            <a:r>
              <a:rPr lang="nl-NL" dirty="0" smtClean="0">
                <a:solidFill>
                  <a:schemeClr val="accent1"/>
                </a:solidFill>
              </a:rPr>
              <a:t>UML </a:t>
            </a:r>
            <a:r>
              <a:rPr lang="nl-NL" dirty="0" err="1" smtClean="0">
                <a:solidFill>
                  <a:schemeClr val="accent1"/>
                </a:solidFill>
              </a:rPr>
              <a:t>Klassediagram</a:t>
            </a:r>
            <a:r>
              <a:rPr lang="nl-NL" dirty="0" smtClean="0">
                <a:solidFill>
                  <a:schemeClr val="accent1"/>
                </a:solidFill>
              </a:rPr>
              <a:t>.</a:t>
            </a:r>
          </a:p>
          <a:p>
            <a:pPr lvl="1" eaLnBrk="1" hangingPunct="1">
              <a:buFont typeface="Wingdings" pitchFamily="2" charset="2"/>
              <a:buNone/>
            </a:pPr>
            <a:endParaRPr lang="nl-NL" dirty="0" smtClean="0">
              <a:solidFill>
                <a:schemeClr val="accent1"/>
              </a:solidFill>
            </a:endParaRPr>
          </a:p>
          <a:p>
            <a:pPr eaLnBrk="1" hangingPunct="1"/>
            <a:r>
              <a:rPr lang="nl-NL" dirty="0" smtClean="0">
                <a:solidFill>
                  <a:srgbClr val="008000"/>
                </a:solidFill>
              </a:rPr>
              <a:t>Dynamisch gedrag</a:t>
            </a:r>
            <a:r>
              <a:rPr lang="nl-NL" dirty="0" smtClean="0"/>
              <a:t> van programma.</a:t>
            </a:r>
          </a:p>
          <a:p>
            <a:pPr lvl="1" eaLnBrk="1" hangingPunct="1"/>
            <a:r>
              <a:rPr lang="nl-NL" dirty="0" smtClean="0">
                <a:solidFill>
                  <a:schemeClr val="accent1"/>
                </a:solidFill>
              </a:rPr>
              <a:t>UML </a:t>
            </a:r>
            <a:r>
              <a:rPr lang="nl-NL" dirty="0" err="1" smtClean="0">
                <a:solidFill>
                  <a:schemeClr val="accent1"/>
                </a:solidFill>
              </a:rPr>
              <a:t>Use</a:t>
            </a:r>
            <a:r>
              <a:rPr lang="nl-NL" dirty="0" smtClean="0">
                <a:solidFill>
                  <a:schemeClr val="accent1"/>
                </a:solidFill>
              </a:rPr>
              <a:t>-case-diagram.</a:t>
            </a:r>
          </a:p>
          <a:p>
            <a:pPr lvl="1" eaLnBrk="1" hangingPunct="1"/>
            <a:r>
              <a:rPr lang="nl-NL" dirty="0" smtClean="0">
                <a:solidFill>
                  <a:schemeClr val="accent1"/>
                </a:solidFill>
              </a:rPr>
              <a:t>UML Sequentiediagram.</a:t>
            </a:r>
          </a:p>
          <a:p>
            <a:pPr lvl="1" eaLnBrk="1" hangingPunct="1"/>
            <a:r>
              <a:rPr lang="nl-NL" dirty="0" smtClean="0">
                <a:solidFill>
                  <a:schemeClr val="accent1"/>
                </a:solidFill>
              </a:rPr>
              <a:t>UML Communicatiediagram.</a:t>
            </a:r>
          </a:p>
          <a:p>
            <a:pPr lvl="1" eaLnBrk="1" hangingPunct="1"/>
            <a:r>
              <a:rPr lang="nl-NL" dirty="0" smtClean="0">
                <a:solidFill>
                  <a:schemeClr val="accent1"/>
                </a:solidFill>
              </a:rPr>
              <a:t>UML Toestandsdiagram.</a:t>
            </a:r>
          </a:p>
          <a:p>
            <a:pPr lvl="1" eaLnBrk="1" hangingPunct="1"/>
            <a:r>
              <a:rPr lang="nl-NL" dirty="0" smtClean="0"/>
              <a:t>UML </a:t>
            </a:r>
            <a:r>
              <a:rPr lang="nl-NL" dirty="0" err="1" smtClean="0">
                <a:solidFill>
                  <a:schemeClr val="hlink"/>
                </a:solidFill>
              </a:rPr>
              <a:t>Activiteitsdiagram</a:t>
            </a:r>
            <a:r>
              <a:rPr lang="nl-NL" dirty="0" smtClean="0"/>
              <a:t>.</a:t>
            </a:r>
          </a:p>
          <a:p>
            <a:pPr lvl="1" eaLnBrk="1" hangingPunct="1">
              <a:buFont typeface="Wingdings" pitchFamily="2" charset="2"/>
              <a:buNone/>
            </a:pPr>
            <a:endParaRPr lang="nl-NL" dirty="0" smtClean="0"/>
          </a:p>
        </p:txBody>
      </p:sp>
      <p:sp>
        <p:nvSpPr>
          <p:cNvPr id="192517" name="Text Box 4"/>
          <p:cNvSpPr txBox="1">
            <a:spLocks noChangeArrowheads="1"/>
          </p:cNvSpPr>
          <p:nvPr/>
        </p:nvSpPr>
        <p:spPr bwMode="auto">
          <a:xfrm>
            <a:off x="5940425" y="4581525"/>
            <a:ext cx="2735263" cy="92333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alibri" pitchFamily="34" charset="0"/>
              </a:rPr>
              <a:t>Een </a:t>
            </a:r>
            <a:r>
              <a:rPr lang="nl-NL" sz="2000" dirty="0" err="1" smtClean="0">
                <a:latin typeface="Calibri" pitchFamily="34" charset="0"/>
              </a:rPr>
              <a:t>Activiteits</a:t>
            </a:r>
            <a:r>
              <a:rPr lang="nl-NL" sz="2000" dirty="0" err="1" smtClean="0">
                <a:solidFill>
                  <a:schemeClr val="tx1"/>
                </a:solidFill>
                <a:latin typeface="Calibri" pitchFamily="34" charset="0"/>
              </a:rPr>
              <a:t>diagram</a:t>
            </a:r>
            <a:r>
              <a:rPr lang="nl-NL" sz="2000" dirty="0" smtClean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alibri" pitchFamily="34" charset="0"/>
              </a:rPr>
              <a:t>laat een </a:t>
            </a:r>
            <a:r>
              <a:rPr lang="nl-NL" sz="2000" dirty="0">
                <a:latin typeface="Calibri" pitchFamily="34" charset="0"/>
              </a:rPr>
              <a:t>stroom</a:t>
            </a:r>
            <a:r>
              <a:rPr lang="nl-NL" sz="2000" dirty="0">
                <a:solidFill>
                  <a:schemeClr val="tx1"/>
                </a:solidFill>
                <a:latin typeface="Calibri" pitchFamily="34" charset="0"/>
              </a:rPr>
              <a:t> van activiteiten zien.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err="1"/>
              <a:t>Activiteitsdiagram</a:t>
            </a:r>
            <a:endParaRPr lang="nl-NL" dirty="0"/>
          </a:p>
        </p:txBody>
      </p:sp>
      <p:sp>
        <p:nvSpPr>
          <p:cNvPr id="193538" name="Tijdelijke aanduiding voor dianumm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67F24B8B-D77E-4E48-832C-7579B9BAA03A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227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pic>
        <p:nvPicPr>
          <p:cNvPr id="228354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063494"/>
            <a:ext cx="6794725" cy="5756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AutoShape 9"/>
          <p:cNvSpPr>
            <a:spLocks noChangeArrowheads="1"/>
          </p:cNvSpPr>
          <p:nvPr/>
        </p:nvSpPr>
        <p:spPr bwMode="auto">
          <a:xfrm>
            <a:off x="7380312" y="2132856"/>
            <a:ext cx="1584325" cy="431800"/>
          </a:xfrm>
          <a:prstGeom prst="wedgeRoundRectCallout">
            <a:avLst>
              <a:gd name="adj1" fmla="val -73482"/>
              <a:gd name="adj2" fmla="val -255985"/>
              <a:gd name="adj3" fmla="val 16667"/>
            </a:avLst>
          </a:prstGeom>
          <a:solidFill>
            <a:srgbClr val="FFFF00"/>
          </a:solidFill>
          <a:ln w="28575" algn="ctr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 err="1" smtClean="0">
                <a:latin typeface="Calibri" pitchFamily="34" charset="0"/>
              </a:rPr>
              <a:t>Swimlane</a:t>
            </a:r>
            <a:endParaRPr lang="nl-NL" sz="2400" dirty="0">
              <a:latin typeface="Calibri" pitchFamily="34" charset="0"/>
            </a:endParaRPr>
          </a:p>
        </p:txBody>
      </p:sp>
      <p:sp>
        <p:nvSpPr>
          <p:cNvPr id="7" name="AutoShape 9"/>
          <p:cNvSpPr>
            <a:spLocks noChangeArrowheads="1"/>
          </p:cNvSpPr>
          <p:nvPr/>
        </p:nvSpPr>
        <p:spPr bwMode="auto">
          <a:xfrm>
            <a:off x="260820" y="1916956"/>
            <a:ext cx="864096" cy="431800"/>
          </a:xfrm>
          <a:prstGeom prst="wedgeRoundRectCallout">
            <a:avLst>
              <a:gd name="adj1" fmla="val 97301"/>
              <a:gd name="adj2" fmla="val -113976"/>
              <a:gd name="adj3" fmla="val 16667"/>
            </a:avLst>
          </a:prstGeom>
          <a:solidFill>
            <a:srgbClr val="FFFF00"/>
          </a:solidFill>
          <a:ln w="28575" algn="ctr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 smtClean="0">
                <a:latin typeface="Calibri" pitchFamily="34" charset="0"/>
              </a:rPr>
              <a:t>Start</a:t>
            </a:r>
            <a:endParaRPr lang="nl-NL" sz="2400" dirty="0">
              <a:latin typeface="Calibri" pitchFamily="34" charset="0"/>
            </a:endParaRPr>
          </a:p>
        </p:txBody>
      </p:sp>
      <p:sp>
        <p:nvSpPr>
          <p:cNvPr id="8" name="AutoShape 9"/>
          <p:cNvSpPr>
            <a:spLocks noChangeArrowheads="1"/>
          </p:cNvSpPr>
          <p:nvPr/>
        </p:nvSpPr>
        <p:spPr bwMode="auto">
          <a:xfrm>
            <a:off x="422045" y="2492008"/>
            <a:ext cx="1367706" cy="431800"/>
          </a:xfrm>
          <a:prstGeom prst="wedgeRoundRectCallout">
            <a:avLst>
              <a:gd name="adj1" fmla="val 79524"/>
              <a:gd name="adj2" fmla="val -233561"/>
              <a:gd name="adj3" fmla="val 16667"/>
            </a:avLst>
          </a:prstGeom>
          <a:solidFill>
            <a:srgbClr val="FFFF00"/>
          </a:solidFill>
          <a:ln w="28575" algn="ctr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 smtClean="0">
                <a:latin typeface="Calibri" pitchFamily="34" charset="0"/>
              </a:rPr>
              <a:t>Activiteit</a:t>
            </a:r>
          </a:p>
        </p:txBody>
      </p:sp>
      <p:sp>
        <p:nvSpPr>
          <p:cNvPr id="9" name="AutoShape 9"/>
          <p:cNvSpPr>
            <a:spLocks noChangeArrowheads="1"/>
          </p:cNvSpPr>
          <p:nvPr/>
        </p:nvSpPr>
        <p:spPr bwMode="auto">
          <a:xfrm>
            <a:off x="7262194" y="3284984"/>
            <a:ext cx="1584325" cy="431800"/>
          </a:xfrm>
          <a:prstGeom prst="wedgeRoundRectCallout">
            <a:avLst>
              <a:gd name="adj1" fmla="val -83667"/>
              <a:gd name="adj2" fmla="val -108995"/>
              <a:gd name="adj3" fmla="val 16667"/>
            </a:avLst>
          </a:prstGeom>
          <a:solidFill>
            <a:srgbClr val="FFFF00"/>
          </a:solidFill>
          <a:ln w="28575" algn="ctr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 smtClean="0">
                <a:latin typeface="Calibri" pitchFamily="34" charset="0"/>
              </a:rPr>
              <a:t>Beslispunt</a:t>
            </a:r>
            <a:endParaRPr lang="nl-NL" sz="2400" dirty="0">
              <a:latin typeface="Calibri" pitchFamily="34" charset="0"/>
            </a:endParaRPr>
          </a:p>
        </p:txBody>
      </p:sp>
      <p:sp>
        <p:nvSpPr>
          <p:cNvPr id="10" name="AutoShape 9"/>
          <p:cNvSpPr>
            <a:spLocks noChangeArrowheads="1"/>
          </p:cNvSpPr>
          <p:nvPr/>
        </p:nvSpPr>
        <p:spPr bwMode="auto">
          <a:xfrm>
            <a:off x="5436096" y="5661248"/>
            <a:ext cx="2016224" cy="431800"/>
          </a:xfrm>
          <a:prstGeom prst="wedgeRoundRectCallout">
            <a:avLst>
              <a:gd name="adj1" fmla="val -107286"/>
              <a:gd name="adj2" fmla="val -86574"/>
              <a:gd name="adj3" fmla="val 16667"/>
            </a:avLst>
          </a:prstGeom>
          <a:solidFill>
            <a:srgbClr val="FFFF00"/>
          </a:solidFill>
          <a:ln w="28575" algn="ctr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 smtClean="0">
                <a:latin typeface="Calibri" pitchFamily="34" charset="0"/>
              </a:rPr>
              <a:t>Samenkomst</a:t>
            </a:r>
            <a:endParaRPr lang="nl-NL" sz="2400" dirty="0">
              <a:latin typeface="Calibri" pitchFamily="34" charset="0"/>
            </a:endParaRPr>
          </a:p>
        </p:txBody>
      </p:sp>
      <p:sp>
        <p:nvSpPr>
          <p:cNvPr id="11" name="AutoShape 9"/>
          <p:cNvSpPr>
            <a:spLocks noChangeArrowheads="1"/>
          </p:cNvSpPr>
          <p:nvPr/>
        </p:nvSpPr>
        <p:spPr bwMode="auto">
          <a:xfrm>
            <a:off x="7380311" y="4149080"/>
            <a:ext cx="1296145" cy="431800"/>
          </a:xfrm>
          <a:prstGeom prst="wedgeRoundRectCallout">
            <a:avLst>
              <a:gd name="adj1" fmla="val -148023"/>
              <a:gd name="adj2" fmla="val -51694"/>
              <a:gd name="adj3" fmla="val 16667"/>
            </a:avLst>
          </a:prstGeom>
          <a:solidFill>
            <a:srgbClr val="FFFF00"/>
          </a:solidFill>
          <a:ln w="28575" algn="ctr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 smtClean="0">
                <a:latin typeface="Calibri" pitchFamily="34" charset="0"/>
              </a:rPr>
              <a:t>Splitsing</a:t>
            </a:r>
            <a:endParaRPr lang="nl-NL" sz="2400" dirty="0">
              <a:latin typeface="Calibri" pitchFamily="34" charset="0"/>
            </a:endParaRPr>
          </a:p>
        </p:txBody>
      </p:sp>
      <p:sp>
        <p:nvSpPr>
          <p:cNvPr id="12" name="AutoShape 9"/>
          <p:cNvSpPr>
            <a:spLocks noChangeArrowheads="1"/>
          </p:cNvSpPr>
          <p:nvPr/>
        </p:nvSpPr>
        <p:spPr bwMode="auto">
          <a:xfrm>
            <a:off x="5588496" y="5013176"/>
            <a:ext cx="2016224" cy="431800"/>
          </a:xfrm>
          <a:prstGeom prst="wedgeRoundRectCallout">
            <a:avLst>
              <a:gd name="adj1" fmla="val -108353"/>
              <a:gd name="adj2" fmla="val -11833"/>
              <a:gd name="adj3" fmla="val 16667"/>
            </a:avLst>
          </a:prstGeom>
          <a:solidFill>
            <a:srgbClr val="FFFF00"/>
          </a:solidFill>
          <a:ln w="28575" algn="ctr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 smtClean="0">
                <a:latin typeface="Calibri" pitchFamily="34" charset="0"/>
              </a:rPr>
              <a:t>Synchronisatie</a:t>
            </a:r>
            <a:endParaRPr lang="nl-NL" sz="2400" dirty="0">
              <a:latin typeface="Calibri" pitchFamily="34" charset="0"/>
            </a:endParaRPr>
          </a:p>
        </p:txBody>
      </p:sp>
      <p:sp>
        <p:nvSpPr>
          <p:cNvPr id="13" name="AutoShape 9"/>
          <p:cNvSpPr>
            <a:spLocks noChangeArrowheads="1"/>
          </p:cNvSpPr>
          <p:nvPr/>
        </p:nvSpPr>
        <p:spPr bwMode="auto">
          <a:xfrm>
            <a:off x="4572000" y="3140844"/>
            <a:ext cx="1024713" cy="431800"/>
          </a:xfrm>
          <a:prstGeom prst="wedgeRoundRectCallout">
            <a:avLst>
              <a:gd name="adj1" fmla="val 75220"/>
              <a:gd name="adj2" fmla="val -96538"/>
              <a:gd name="adj3" fmla="val 16667"/>
            </a:avLst>
          </a:prstGeom>
          <a:solidFill>
            <a:srgbClr val="FFFF00"/>
          </a:solidFill>
          <a:ln w="28575" algn="ctr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 err="1" smtClean="0">
                <a:latin typeface="Calibri" pitchFamily="34" charset="0"/>
              </a:rPr>
              <a:t>Guard</a:t>
            </a:r>
            <a:endParaRPr lang="nl-NL" sz="2400" dirty="0">
              <a:latin typeface="Calibri" pitchFamily="34" charset="0"/>
            </a:endParaRPr>
          </a:p>
        </p:txBody>
      </p:sp>
      <p:sp>
        <p:nvSpPr>
          <p:cNvPr id="14" name="AutoShape 9"/>
          <p:cNvSpPr>
            <a:spLocks noChangeArrowheads="1"/>
          </p:cNvSpPr>
          <p:nvPr/>
        </p:nvSpPr>
        <p:spPr bwMode="auto">
          <a:xfrm>
            <a:off x="241802" y="5517232"/>
            <a:ext cx="864096" cy="431800"/>
          </a:xfrm>
          <a:prstGeom prst="wedgeRoundRectCallout">
            <a:avLst>
              <a:gd name="adj1" fmla="val 97300"/>
              <a:gd name="adj2" fmla="val 137650"/>
              <a:gd name="adj3" fmla="val 16667"/>
            </a:avLst>
          </a:prstGeom>
          <a:solidFill>
            <a:srgbClr val="FFFF00"/>
          </a:solidFill>
          <a:ln w="28575" algn="ctr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 smtClean="0">
                <a:latin typeface="Calibri" pitchFamily="34" charset="0"/>
              </a:rPr>
              <a:t>Einde</a:t>
            </a:r>
            <a:endParaRPr lang="nl-NL" sz="2400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224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2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63" name="Rectangle 2"/>
          <p:cNvSpPr>
            <a:spLocks noChangeArrowheads="1"/>
          </p:cNvSpPr>
          <p:nvPr/>
        </p:nvSpPr>
        <p:spPr bwMode="auto">
          <a:xfrm>
            <a:off x="6372225" y="5589588"/>
            <a:ext cx="2592388" cy="1152525"/>
          </a:xfrm>
          <a:prstGeom prst="rect">
            <a:avLst/>
          </a:prstGeom>
          <a:solidFill>
            <a:schemeClr val="bg1"/>
          </a:solidFill>
          <a:ln w="28575" algn="ctr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nl-NL" dirty="0">
              <a:latin typeface="Calibri" pitchFamily="34" charset="0"/>
            </a:endParaRPr>
          </a:p>
        </p:txBody>
      </p:sp>
      <p:sp>
        <p:nvSpPr>
          <p:cNvPr id="194564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err="1" smtClean="0"/>
              <a:t>Huiswerk</a:t>
            </a:r>
            <a:r>
              <a:rPr lang="en-US" dirty="0" smtClean="0"/>
              <a:t>!</a:t>
            </a:r>
            <a:endParaRPr lang="nl-NL" dirty="0" smtClean="0"/>
          </a:p>
        </p:txBody>
      </p:sp>
      <p:sp>
        <p:nvSpPr>
          <p:cNvPr id="194565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358775" y="1268413"/>
            <a:ext cx="8605838" cy="5400675"/>
          </a:xfrm>
        </p:spPr>
        <p:txBody>
          <a:bodyPr/>
          <a:lstStyle/>
          <a:p>
            <a:pPr eaLnBrk="1" hangingPunct="1"/>
            <a:r>
              <a:rPr lang="en-US" dirty="0" err="1" smtClean="0"/>
              <a:t>Bestudeer</a:t>
            </a:r>
            <a:r>
              <a:rPr lang="en-US" dirty="0" smtClean="0"/>
              <a:t> </a:t>
            </a:r>
            <a:r>
              <a:rPr lang="en-US" dirty="0" err="1" smtClean="0"/>
              <a:t>boek</a:t>
            </a:r>
            <a:r>
              <a:rPr lang="en-US" dirty="0" smtClean="0"/>
              <a:t>:</a:t>
            </a:r>
            <a:br>
              <a:rPr lang="en-US" dirty="0" smtClean="0"/>
            </a:br>
            <a:r>
              <a:rPr lang="nl-NL" dirty="0" smtClean="0"/>
              <a:t>Warmer &amp; </a:t>
            </a:r>
            <a:r>
              <a:rPr lang="nl-NL" dirty="0" err="1" smtClean="0"/>
              <a:t>Kleppe</a:t>
            </a:r>
            <a:r>
              <a:rPr lang="nl-NL" dirty="0" smtClean="0"/>
              <a:t>, </a:t>
            </a:r>
            <a:r>
              <a:rPr lang="nl-NL" dirty="0" smtClean="0">
                <a:solidFill>
                  <a:schemeClr val="hlink"/>
                </a:solidFill>
              </a:rPr>
              <a:t>Praktisch UML</a:t>
            </a:r>
            <a:r>
              <a:rPr lang="nl-NL" dirty="0" smtClean="0"/>
              <a:t>, 5</a:t>
            </a:r>
            <a:r>
              <a:rPr lang="nl-NL" baseline="30000" dirty="0" smtClean="0"/>
              <a:t>de</a:t>
            </a:r>
            <a:r>
              <a:rPr lang="nl-NL" dirty="0" smtClean="0"/>
              <a:t> editie</a:t>
            </a:r>
            <a:r>
              <a:rPr lang="en-US" dirty="0" smtClean="0"/>
              <a:t>.</a:t>
            </a:r>
          </a:p>
          <a:p>
            <a:pPr lvl="1" eaLnBrk="1" hangingPunct="1"/>
            <a:r>
              <a:rPr lang="nl-NL" dirty="0" smtClean="0"/>
              <a:t>Hoofdstuk 12.</a:t>
            </a:r>
          </a:p>
          <a:p>
            <a:pPr lvl="1" eaLnBrk="1" hangingPunct="1"/>
            <a:r>
              <a:rPr lang="nl-NL" dirty="0" smtClean="0"/>
              <a:t>Hoofdstuk 15. </a:t>
            </a:r>
          </a:p>
          <a:p>
            <a:pPr lvl="1" eaLnBrk="1" hangingPunct="1"/>
            <a:r>
              <a:rPr lang="en-US" dirty="0" smtClean="0"/>
              <a:t>H12 en H15 (</a:t>
            </a:r>
            <a:r>
              <a:rPr lang="en-US" dirty="0" err="1" smtClean="0"/>
              <a:t>zie</a:t>
            </a:r>
            <a:r>
              <a:rPr lang="en-US" dirty="0" smtClean="0"/>
              <a:t> BB).</a:t>
            </a:r>
            <a:endParaRPr lang="nl-NL" dirty="0" smtClean="0"/>
          </a:p>
          <a:p>
            <a:pPr eaLnBrk="1" hangingPunct="1"/>
            <a:r>
              <a:rPr lang="nl-NL" dirty="0" smtClean="0"/>
              <a:t>Maak opgaven van voorgaande sheets:</a:t>
            </a:r>
          </a:p>
          <a:p>
            <a:pPr lvl="1" eaLnBrk="1" hangingPunct="1"/>
            <a:r>
              <a:rPr lang="nl-NL" dirty="0" smtClean="0"/>
              <a:t>Toestandsdiagram.</a:t>
            </a:r>
          </a:p>
        </p:txBody>
      </p:sp>
      <p:pic>
        <p:nvPicPr>
          <p:cNvPr id="194566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47625"/>
            <a:ext cx="1395413" cy="928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94562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DE5EBA09-2DCE-4003-80FD-ED8AE87F6268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228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5348" y="2492896"/>
            <a:ext cx="1571625" cy="2238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7" name="Rectangle 3"/>
          <p:cNvSpPr>
            <a:spLocks noGrp="1" noChangeArrowheads="1"/>
          </p:cNvSpPr>
          <p:nvPr>
            <p:ph type="ctrTitle" sz="quarter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tx2"/>
                </a:solidFill>
              </a14:hiddenFill>
            </a:ext>
          </a:extLst>
        </p:spPr>
        <p:txBody>
          <a:bodyPr wrap="none"/>
          <a:lstStyle/>
          <a:p>
            <a:r>
              <a:rPr lang="nl-NL" sz="3600" dirty="0" err="1" smtClean="0"/>
              <a:t>Objectgeoriënteerd</a:t>
            </a:r>
            <a:r>
              <a:rPr lang="nl-NL" sz="3600" dirty="0" smtClean="0"/>
              <a:t> Programmeren in C++ </a:t>
            </a:r>
          </a:p>
        </p:txBody>
      </p:sp>
      <p:sp>
        <p:nvSpPr>
          <p:cNvPr id="195586" name="Rectangle 2"/>
          <p:cNvSpPr>
            <a:spLocks noGrp="1" noChangeArrowheads="1"/>
          </p:cNvSpPr>
          <p:nvPr>
            <p:ph type="subTitle" sz="quarter" idx="1"/>
          </p:nvPr>
        </p:nvSpPr>
        <p:spPr>
          <a:solidFill>
            <a:schemeClr val="bg1"/>
          </a:solidFill>
        </p:spPr>
        <p:txBody>
          <a:bodyPr/>
          <a:lstStyle/>
          <a:p>
            <a:r>
              <a:rPr lang="en-US" sz="3600" smtClean="0"/>
              <a:t>OGOPRG Les 18</a:t>
            </a:r>
            <a:endParaRPr lang="nl-NL" sz="36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Tijdelijke aanduiding voor dianumm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DD99336-86F7-48AA-AC98-CEFDC3877E41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230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9661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Globaal en lokaal geheugen</a:t>
            </a:r>
          </a:p>
        </p:txBody>
      </p:sp>
      <p:pic>
        <p:nvPicPr>
          <p:cNvPr id="196612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1268413"/>
            <a:ext cx="2198688" cy="1309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96613" name="Text Box 6"/>
          <p:cNvSpPr txBox="1">
            <a:spLocks noChangeArrowheads="1"/>
          </p:cNvSpPr>
          <p:nvPr/>
        </p:nvSpPr>
        <p:spPr bwMode="auto">
          <a:xfrm>
            <a:off x="395288" y="1268413"/>
            <a:ext cx="3244478" cy="40010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ts val="0"/>
              </a:spcBef>
              <a:buNone/>
            </a:pPr>
            <a:r>
              <a:rPr lang="en-US" sz="2000" dirty="0" err="1">
                <a:solidFill>
                  <a:srgbClr val="0000FF"/>
                </a:solidFill>
                <a:latin typeface="Consolas"/>
              </a:rPr>
              <a:t>int</a:t>
            </a:r>
            <a:r>
              <a:rPr lang="en-US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en-US" sz="2000" b="1" dirty="0">
                <a:solidFill>
                  <a:prstClr val="black"/>
                </a:solidFill>
                <a:latin typeface="Consolas"/>
              </a:rPr>
              <a:t>global</a:t>
            </a:r>
            <a:r>
              <a:rPr lang="en-US" sz="2000" dirty="0">
                <a:solidFill>
                  <a:prstClr val="black"/>
                </a:solidFill>
                <a:latin typeface="Consolas"/>
              </a:rPr>
              <a:t>;</a:t>
            </a:r>
          </a:p>
          <a:p>
            <a:pPr>
              <a:spcBef>
                <a:spcPts val="0"/>
              </a:spcBef>
              <a:buNone/>
            </a:pPr>
            <a:endParaRPr lang="en-US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en-US" sz="2000" dirty="0">
                <a:solidFill>
                  <a:srgbClr val="0000FF"/>
                </a:solidFill>
                <a:latin typeface="Consolas"/>
              </a:rPr>
              <a:t>void</a:t>
            </a:r>
            <a:r>
              <a:rPr lang="en-US" sz="2000" dirty="0">
                <a:solidFill>
                  <a:prstClr val="black"/>
                </a:solidFill>
                <a:latin typeface="Consolas"/>
              </a:rPr>
              <a:t> f(</a:t>
            </a:r>
            <a:r>
              <a:rPr lang="en-US" sz="2000" dirty="0" err="1">
                <a:solidFill>
                  <a:srgbClr val="0000FF"/>
                </a:solidFill>
                <a:latin typeface="Consolas"/>
              </a:rPr>
              <a:t>int</a:t>
            </a:r>
            <a:r>
              <a:rPr lang="en-US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en-US" sz="2000" b="1" dirty="0">
                <a:solidFill>
                  <a:prstClr val="black"/>
                </a:solidFill>
                <a:latin typeface="Consolas"/>
              </a:rPr>
              <a:t>parameter</a:t>
            </a:r>
            <a:r>
              <a:rPr lang="en-US" sz="2000" dirty="0">
                <a:solidFill>
                  <a:prstClr val="black"/>
                </a:solidFill>
                <a:latin typeface="Consolas"/>
              </a:rPr>
              <a:t>) {</a:t>
            </a:r>
          </a:p>
          <a:p>
            <a:pPr>
              <a:spcBef>
                <a:spcPts val="0"/>
              </a:spcBef>
              <a:buNone/>
            </a:pPr>
            <a:r>
              <a:rPr lang="en-US" sz="20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en-US" sz="2000" dirty="0" err="1">
                <a:solidFill>
                  <a:srgbClr val="0000FF"/>
                </a:solidFill>
                <a:latin typeface="Consolas"/>
              </a:rPr>
              <a:t>int</a:t>
            </a:r>
            <a:r>
              <a:rPr lang="en-US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en-US" sz="2000" b="1" dirty="0">
                <a:solidFill>
                  <a:prstClr val="black"/>
                </a:solidFill>
                <a:latin typeface="Consolas"/>
              </a:rPr>
              <a:t>local1</a:t>
            </a:r>
            <a:r>
              <a:rPr lang="en-US" sz="2000" dirty="0">
                <a:solidFill>
                  <a:prstClr val="black"/>
                </a:solidFill>
                <a:latin typeface="Consolas"/>
              </a:rPr>
              <a:t>;</a:t>
            </a:r>
          </a:p>
          <a:p>
            <a:pPr>
              <a:spcBef>
                <a:spcPts val="0"/>
              </a:spcBef>
              <a:buNone/>
            </a:pPr>
            <a:r>
              <a:rPr lang="en-US" sz="20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en-US" sz="2000" dirty="0">
                <a:solidFill>
                  <a:srgbClr val="008000"/>
                </a:solidFill>
                <a:latin typeface="Consolas"/>
              </a:rPr>
              <a:t>// ...</a:t>
            </a:r>
            <a:endParaRPr lang="en-US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en-US" sz="2000" dirty="0">
                <a:solidFill>
                  <a:prstClr val="black"/>
                </a:solidFill>
                <a:latin typeface="Consolas"/>
              </a:rPr>
              <a:t>}</a:t>
            </a:r>
          </a:p>
          <a:p>
            <a:pPr>
              <a:spcBef>
                <a:spcPts val="0"/>
              </a:spcBef>
              <a:buNone/>
            </a:pPr>
            <a:endParaRPr lang="en-US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en-US" sz="2000" dirty="0">
                <a:solidFill>
                  <a:srgbClr val="0000FF"/>
                </a:solidFill>
                <a:latin typeface="Consolas"/>
              </a:rPr>
              <a:t>void</a:t>
            </a:r>
            <a:r>
              <a:rPr lang="en-US" sz="2000" dirty="0">
                <a:solidFill>
                  <a:prstClr val="black"/>
                </a:solidFill>
                <a:latin typeface="Consolas"/>
              </a:rPr>
              <a:t> main() {</a:t>
            </a:r>
          </a:p>
          <a:p>
            <a:pPr>
              <a:spcBef>
                <a:spcPts val="0"/>
              </a:spcBef>
              <a:buNone/>
            </a:pPr>
            <a:r>
              <a:rPr lang="en-US" sz="20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en-US" sz="2000" dirty="0" err="1">
                <a:solidFill>
                  <a:srgbClr val="0000FF"/>
                </a:solidFill>
                <a:latin typeface="Consolas"/>
              </a:rPr>
              <a:t>int</a:t>
            </a:r>
            <a:r>
              <a:rPr lang="en-US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en-US" sz="2000" b="1" dirty="0">
                <a:solidFill>
                  <a:prstClr val="black"/>
                </a:solidFill>
                <a:latin typeface="Consolas"/>
              </a:rPr>
              <a:t>local2</a:t>
            </a:r>
            <a:r>
              <a:rPr lang="en-US" sz="2000" dirty="0">
                <a:solidFill>
                  <a:prstClr val="black"/>
                </a:solidFill>
                <a:latin typeface="Consolas"/>
              </a:rPr>
              <a:t>;</a:t>
            </a:r>
          </a:p>
          <a:p>
            <a:pPr>
              <a:spcBef>
                <a:spcPts val="0"/>
              </a:spcBef>
              <a:buNone/>
            </a:pPr>
            <a:r>
              <a:rPr lang="en-US" sz="20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en-US" sz="2000" dirty="0">
                <a:solidFill>
                  <a:srgbClr val="008000"/>
                </a:solidFill>
                <a:latin typeface="Consolas"/>
              </a:rPr>
              <a:t>// ...</a:t>
            </a:r>
            <a:endParaRPr lang="en-US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en-US" sz="20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en-US" sz="2000" dirty="0" smtClean="0">
                <a:solidFill>
                  <a:prstClr val="black"/>
                </a:solidFill>
                <a:latin typeface="Consolas"/>
              </a:rPr>
              <a:t>f(local2);</a:t>
            </a:r>
            <a:endParaRPr lang="en-US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en-US" sz="2000" dirty="0">
                <a:solidFill>
                  <a:prstClr val="black"/>
                </a:solidFill>
                <a:latin typeface="Consolas"/>
              </a:rPr>
              <a:t>} </a:t>
            </a:r>
          </a:p>
          <a:p>
            <a:pPr>
              <a:spcBef>
                <a:spcPts val="0"/>
              </a:spcBef>
              <a:buNone/>
            </a:pPr>
            <a:endParaRPr lang="en-US" sz="2000" dirty="0">
              <a:solidFill>
                <a:prstClr val="black"/>
              </a:solidFill>
              <a:latin typeface="Consolas"/>
            </a:endParaRPr>
          </a:p>
        </p:txBody>
      </p:sp>
      <p:sp>
        <p:nvSpPr>
          <p:cNvPr id="896008" name="Text Box 8"/>
          <p:cNvSpPr txBox="1">
            <a:spLocks noChangeArrowheads="1"/>
          </p:cNvSpPr>
          <p:nvPr/>
        </p:nvSpPr>
        <p:spPr bwMode="auto">
          <a:xfrm>
            <a:off x="3635375" y="3973513"/>
            <a:ext cx="2665413" cy="121920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latin typeface="Calibri" pitchFamily="34" charset="0"/>
              </a:rPr>
              <a:t>De compiler </a:t>
            </a:r>
            <a:r>
              <a:rPr lang="nl-NL" sz="2000" dirty="0" smtClean="0">
                <a:latin typeface="Calibri" pitchFamily="34" charset="0"/>
              </a:rPr>
              <a:t>bepaalt </a:t>
            </a:r>
            <a:r>
              <a:rPr lang="nl-NL" sz="2000" dirty="0">
                <a:latin typeface="Calibri" pitchFamily="34" charset="0"/>
              </a:rPr>
              <a:t>wanneer variabelen worden aangemaakt en opgeruimd.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6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6008" grpId="0" animBg="1"/>
    </p:bldLst>
  </p:timing>
</p:sld>
</file>

<file path=ppt/slides/slide2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AD7CE106-9D0B-4D95-B1BA-1D6AF45BC387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231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9763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Dynamisch geheugen</a:t>
            </a:r>
          </a:p>
        </p:txBody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smtClean="0"/>
              <a:t>Je kunt ook </a:t>
            </a:r>
            <a:r>
              <a:rPr lang="nl-NL" dirty="0" smtClean="0">
                <a:solidFill>
                  <a:schemeClr val="hlink"/>
                </a:solidFill>
              </a:rPr>
              <a:t>zelf</a:t>
            </a:r>
            <a:r>
              <a:rPr lang="nl-NL" dirty="0" smtClean="0"/>
              <a:t> beslissen wanneer een variabele (object) wordt </a:t>
            </a:r>
            <a:r>
              <a:rPr lang="nl-NL" dirty="0" smtClean="0">
                <a:solidFill>
                  <a:schemeClr val="hlink"/>
                </a:solidFill>
              </a:rPr>
              <a:t>aangemaakt</a:t>
            </a:r>
            <a:r>
              <a:rPr lang="nl-NL" dirty="0" smtClean="0"/>
              <a:t> en </a:t>
            </a:r>
            <a:r>
              <a:rPr lang="nl-NL" dirty="0" smtClean="0">
                <a:solidFill>
                  <a:schemeClr val="hlink"/>
                </a:solidFill>
              </a:rPr>
              <a:t>opgeruimd</a:t>
            </a:r>
            <a:r>
              <a:rPr lang="nl-NL" dirty="0" smtClean="0"/>
              <a:t>.</a:t>
            </a:r>
          </a:p>
          <a:p>
            <a:pPr>
              <a:buFont typeface="Wingdings" pitchFamily="2" charset="2"/>
              <a:buNone/>
            </a:pPr>
            <a:endParaRPr lang="nl-NL" dirty="0" smtClean="0"/>
          </a:p>
        </p:txBody>
      </p:sp>
      <p:sp>
        <p:nvSpPr>
          <p:cNvPr id="197637" name="Text Box 4"/>
          <p:cNvSpPr txBox="1">
            <a:spLocks noChangeArrowheads="1"/>
          </p:cNvSpPr>
          <p:nvPr/>
        </p:nvSpPr>
        <p:spPr bwMode="auto">
          <a:xfrm>
            <a:off x="827088" y="3141663"/>
            <a:ext cx="4078039" cy="18466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 err="1" smtClean="0">
                <a:solidFill>
                  <a:schemeClr val="tx1"/>
                </a:solidFill>
                <a:latin typeface="Consolas"/>
              </a:rPr>
              <a:t>Tekke</a:t>
            </a:r>
            <a:r>
              <a:rPr lang="nl-NL" sz="2400" dirty="0" err="1">
                <a:solidFill>
                  <a:schemeClr val="tx1"/>
                </a:solidFill>
                <a:latin typeface="Consolas"/>
              </a:rPr>
              <a:t>l</a:t>
            </a:r>
            <a:r>
              <a:rPr lang="nl-NL" sz="2400" dirty="0" smtClean="0">
                <a:solidFill>
                  <a:schemeClr val="tx1"/>
                </a:solidFill>
                <a:latin typeface="Consolas"/>
              </a:rPr>
              <a:t>* </a:t>
            </a:r>
            <a:r>
              <a:rPr lang="nl-NL" sz="2400" dirty="0" err="1">
                <a:solidFill>
                  <a:schemeClr val="tx1"/>
                </a:solidFill>
                <a:latin typeface="Consolas"/>
              </a:rPr>
              <a:t>hp</a:t>
            </a:r>
            <a:r>
              <a:rPr lang="nl-NL" sz="2400" dirty="0">
                <a:solidFill>
                  <a:schemeClr val="tx1"/>
                </a:solidFill>
                <a:latin typeface="Consolas"/>
              </a:rPr>
              <a:t> = </a:t>
            </a:r>
            <a:r>
              <a:rPr lang="nl-NL" sz="2400" b="1" dirty="0">
                <a:latin typeface="Consolas"/>
              </a:rPr>
              <a:t>new</a:t>
            </a:r>
            <a:r>
              <a:rPr lang="nl-NL" sz="24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400" dirty="0" err="1">
                <a:solidFill>
                  <a:schemeClr val="tx1"/>
                </a:solidFill>
                <a:latin typeface="Consolas"/>
              </a:rPr>
              <a:t>Tekkel</a:t>
            </a:r>
            <a:r>
              <a:rPr lang="nl-NL" sz="24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4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 err="1">
                <a:solidFill>
                  <a:schemeClr val="tx1"/>
                </a:solidFill>
                <a:latin typeface="Consolas"/>
              </a:rPr>
              <a:t>hp</a:t>
            </a:r>
            <a:r>
              <a:rPr lang="nl-NL" sz="2400" dirty="0">
                <a:solidFill>
                  <a:schemeClr val="tx1"/>
                </a:solidFill>
                <a:latin typeface="Consolas"/>
              </a:rPr>
              <a:t>-&gt;blaf();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4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400" b="1" dirty="0">
                <a:latin typeface="Consolas"/>
              </a:rPr>
              <a:t>delete</a:t>
            </a:r>
            <a:r>
              <a:rPr lang="nl-NL" sz="24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400" dirty="0" err="1">
                <a:solidFill>
                  <a:schemeClr val="tx1"/>
                </a:solidFill>
                <a:latin typeface="Consolas"/>
              </a:rPr>
              <a:t>hp</a:t>
            </a:r>
            <a:r>
              <a:rPr lang="nl-NL" sz="2400" dirty="0">
                <a:solidFill>
                  <a:schemeClr val="tx1"/>
                </a:solidFill>
                <a:latin typeface="Consolas"/>
              </a:rPr>
              <a:t>;</a:t>
            </a:r>
          </a:p>
        </p:txBody>
      </p:sp>
      <p:sp>
        <p:nvSpPr>
          <p:cNvPr id="898054" name="AutoShape 6"/>
          <p:cNvSpPr>
            <a:spLocks noChangeArrowheads="1"/>
          </p:cNvSpPr>
          <p:nvPr/>
        </p:nvSpPr>
        <p:spPr bwMode="auto">
          <a:xfrm>
            <a:off x="3059708" y="4221163"/>
            <a:ext cx="4392612" cy="767159"/>
          </a:xfrm>
          <a:prstGeom prst="wedgeRoundRectCallout">
            <a:avLst>
              <a:gd name="adj1" fmla="val -43829"/>
              <a:gd name="adj2" fmla="val -142795"/>
              <a:gd name="adj3" fmla="val 16667"/>
            </a:avLst>
          </a:prstGeom>
          <a:solidFill>
            <a:srgbClr val="FFFF00"/>
          </a:solidFill>
          <a:ln w="28575" algn="ctr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alibri" pitchFamily="34" charset="0"/>
              </a:rPr>
              <a:t>Reserveer geheugenruimte </a:t>
            </a:r>
            <a:br>
              <a:rPr lang="nl-NL" sz="2400" dirty="0">
                <a:latin typeface="Calibri" pitchFamily="34" charset="0"/>
              </a:rPr>
            </a:br>
            <a:r>
              <a:rPr lang="nl-NL" sz="2400" dirty="0">
                <a:latin typeface="Calibri" pitchFamily="34" charset="0"/>
              </a:rPr>
              <a:t>(bij Operating System)</a:t>
            </a:r>
          </a:p>
        </p:txBody>
      </p:sp>
      <p:sp>
        <p:nvSpPr>
          <p:cNvPr id="898055" name="AutoShape 7"/>
          <p:cNvSpPr>
            <a:spLocks noChangeArrowheads="1"/>
          </p:cNvSpPr>
          <p:nvPr/>
        </p:nvSpPr>
        <p:spPr bwMode="auto">
          <a:xfrm>
            <a:off x="1692275" y="5445125"/>
            <a:ext cx="4392613" cy="792187"/>
          </a:xfrm>
          <a:prstGeom prst="wedgeRoundRectCallout">
            <a:avLst>
              <a:gd name="adj1" fmla="val -52396"/>
              <a:gd name="adj2" fmla="val -110303"/>
              <a:gd name="adj3" fmla="val 16667"/>
            </a:avLst>
          </a:prstGeom>
          <a:solidFill>
            <a:srgbClr val="FFFF00"/>
          </a:solidFill>
          <a:ln w="28575" algn="ctr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alibri" pitchFamily="34" charset="0"/>
              </a:rPr>
              <a:t>Geef geheugenruimte vrij </a:t>
            </a:r>
            <a:br>
              <a:rPr lang="nl-NL" sz="2400" dirty="0">
                <a:latin typeface="Calibri" pitchFamily="34" charset="0"/>
              </a:rPr>
            </a:br>
            <a:r>
              <a:rPr lang="nl-NL" sz="2400" dirty="0">
                <a:latin typeface="Calibri" pitchFamily="34" charset="0"/>
              </a:rPr>
              <a:t>(aan Operating System)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8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8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8054" grpId="0" animBg="1"/>
      <p:bldP spid="898055" grpId="0" animBg="1"/>
    </p:bldLst>
  </p:timing>
</p:sld>
</file>

<file path=ppt/slides/slide2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658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5727FDC1-DCAE-4FC2-9A17-623FB3846BFF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232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899080" name="Text Box 8"/>
          <p:cNvSpPr txBox="1">
            <a:spLocks noChangeArrowheads="1"/>
          </p:cNvSpPr>
          <p:nvPr/>
        </p:nvSpPr>
        <p:spPr bwMode="auto">
          <a:xfrm>
            <a:off x="684212" y="4658940"/>
            <a:ext cx="5040313" cy="2154436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err="1" smtClean="0">
                <a:solidFill>
                  <a:srgbClr val="000000"/>
                </a:solidFill>
                <a:latin typeface="Consolas"/>
              </a:rPr>
              <a:t>size_t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b="1" dirty="0">
                <a:solidFill>
                  <a:srgbClr val="000000"/>
                </a:solidFill>
                <a:latin typeface="Consolas"/>
              </a:rPr>
              <a:t>s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;</a:t>
            </a: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cout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&lt;&lt; </a:t>
            </a:r>
            <a:r>
              <a:rPr lang="nl-NL" sz="20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Hoeveel </a:t>
            </a:r>
            <a:r>
              <a:rPr lang="nl-NL" sz="2000" dirty="0" err="1">
                <a:solidFill>
                  <a:srgbClr val="A31515"/>
                </a:solidFill>
                <a:latin typeface="Consolas"/>
              </a:rPr>
              <a:t>Tekkels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 wil je? "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cin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&gt;&gt; </a:t>
            </a:r>
            <a:r>
              <a:rPr lang="nl-NL" sz="2000" b="1" dirty="0" smtClean="0">
                <a:solidFill>
                  <a:srgbClr val="000000"/>
                </a:solidFill>
                <a:latin typeface="Consolas"/>
              </a:rPr>
              <a:t>s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;</a:t>
            </a: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Tekkel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* c = </a:t>
            </a:r>
            <a:r>
              <a:rPr lang="nl-NL" sz="2000" b="1" dirty="0" smtClean="0">
                <a:latin typeface="Consolas"/>
              </a:rPr>
              <a:t>new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Tekkel</a:t>
            </a:r>
            <a:r>
              <a:rPr lang="nl-NL" sz="2000" b="1" dirty="0" smtClean="0">
                <a:solidFill>
                  <a:srgbClr val="000000"/>
                </a:solidFill>
                <a:latin typeface="Consolas"/>
              </a:rPr>
              <a:t>[s]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;</a:t>
            </a: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err="1">
                <a:solidFill>
                  <a:schemeClr val="tx1"/>
                </a:solidFill>
                <a:latin typeface="Consolas"/>
              </a:rPr>
              <a:t>for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(</a:t>
            </a: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size_t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i = 0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 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i &lt; s;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++i)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c[i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].blaf();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b="1" dirty="0">
                <a:latin typeface="Consolas"/>
              </a:rPr>
              <a:t>delete</a:t>
            </a:r>
            <a:r>
              <a:rPr lang="nl-NL" sz="2000" b="1" dirty="0">
                <a:solidFill>
                  <a:srgbClr val="000000"/>
                </a:solidFill>
                <a:latin typeface="Consolas"/>
              </a:rPr>
              <a:t>[]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c; </a:t>
            </a:r>
          </a:p>
        </p:txBody>
      </p:sp>
      <p:sp>
        <p:nvSpPr>
          <p:cNvPr id="899078" name="Text Box 6"/>
          <p:cNvSpPr txBox="1">
            <a:spLocks noChangeArrowheads="1"/>
          </p:cNvSpPr>
          <p:nvPr/>
        </p:nvSpPr>
        <p:spPr bwMode="auto">
          <a:xfrm>
            <a:off x="3923928" y="2708275"/>
            <a:ext cx="4969247" cy="1846659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err="1">
                <a:solidFill>
                  <a:srgbClr val="000000"/>
                </a:solidFill>
                <a:latin typeface="Consolas"/>
              </a:rPr>
              <a:t>s</a:t>
            </a:r>
            <a:r>
              <a:rPr lang="nl-NL" sz="2000" dirty="0" err="1" smtClean="0">
                <a:solidFill>
                  <a:srgbClr val="000000"/>
                </a:solidFill>
                <a:latin typeface="Consolas"/>
              </a:rPr>
              <a:t>ize_t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b="1" dirty="0">
                <a:solidFill>
                  <a:srgbClr val="000000"/>
                </a:solidFill>
                <a:latin typeface="Consolas"/>
              </a:rPr>
              <a:t>s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cout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&lt;&lt; </a:t>
            </a:r>
            <a:r>
              <a:rPr lang="nl-NL" sz="20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Hoeveel </a:t>
            </a:r>
            <a:r>
              <a:rPr lang="nl-NL" sz="2000" dirty="0" err="1">
                <a:solidFill>
                  <a:srgbClr val="A31515"/>
                </a:solidFill>
                <a:latin typeface="Consolas"/>
              </a:rPr>
              <a:t>Tekkels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 wil je? "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cin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&gt;&gt; </a:t>
            </a:r>
            <a:r>
              <a:rPr lang="nl-NL" sz="2000" b="1" dirty="0" smtClean="0">
                <a:solidFill>
                  <a:srgbClr val="000000"/>
                </a:solidFill>
                <a:latin typeface="Consolas"/>
              </a:rPr>
              <a:t>s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err="1">
                <a:solidFill>
                  <a:schemeClr val="tx1"/>
                </a:solidFill>
                <a:latin typeface="Consolas"/>
              </a:rPr>
              <a:t>Tekkel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a</a:t>
            </a:r>
            <a:r>
              <a:rPr lang="nl-NL" sz="2000" b="1" dirty="0">
                <a:solidFill>
                  <a:srgbClr val="000000"/>
                </a:solidFill>
                <a:latin typeface="Consolas"/>
              </a:rPr>
              <a:t>[s]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err="1">
                <a:solidFill>
                  <a:srgbClr val="0000FF"/>
                </a:solidFill>
                <a:latin typeface="Consolas"/>
              </a:rPr>
              <a:t>for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(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auto 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t: a)</a:t>
            </a:r>
            <a:endParaRPr lang="nl-NL" sz="2000" dirty="0">
              <a:solidFill>
                <a:srgbClr val="000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t.blaf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();</a:t>
            </a:r>
          </a:p>
        </p:txBody>
      </p:sp>
      <p:sp>
        <p:nvSpPr>
          <p:cNvPr id="19866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Dynamische array</a:t>
            </a:r>
          </a:p>
        </p:txBody>
      </p:sp>
      <p:sp>
        <p:nvSpPr>
          <p:cNvPr id="19866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8775" y="1268413"/>
            <a:ext cx="8421688" cy="3268662"/>
          </a:xfrm>
        </p:spPr>
        <p:txBody>
          <a:bodyPr/>
          <a:lstStyle/>
          <a:p>
            <a:r>
              <a:rPr lang="nl-NL" dirty="0" smtClean="0"/>
              <a:t>Het geheugen wordt aangevraagd als het programma runt </a:t>
            </a:r>
            <a:r>
              <a:rPr lang="nl-NL" dirty="0" smtClean="0">
                <a:sym typeface="Wingdings" pitchFamily="2" charset="2"/>
              </a:rPr>
              <a:t> </a:t>
            </a:r>
            <a:r>
              <a:rPr lang="nl-NL" dirty="0" smtClean="0">
                <a:solidFill>
                  <a:schemeClr val="hlink"/>
                </a:solidFill>
              </a:rPr>
              <a:t>grootte</a:t>
            </a:r>
            <a:r>
              <a:rPr lang="nl-NL" dirty="0" smtClean="0"/>
              <a:t> hoeft </a:t>
            </a:r>
            <a:r>
              <a:rPr lang="nl-NL" dirty="0" smtClean="0">
                <a:solidFill>
                  <a:schemeClr val="hlink"/>
                </a:solidFill>
              </a:rPr>
              <a:t>niet</a:t>
            </a:r>
            <a:r>
              <a:rPr lang="nl-NL" dirty="0" smtClean="0"/>
              <a:t> bij compileren </a:t>
            </a:r>
            <a:r>
              <a:rPr lang="nl-NL" dirty="0" smtClean="0">
                <a:solidFill>
                  <a:schemeClr val="hlink"/>
                </a:solidFill>
              </a:rPr>
              <a:t>bekend</a:t>
            </a:r>
            <a:r>
              <a:rPr lang="nl-NL" dirty="0" smtClean="0"/>
              <a:t> te zijn.</a:t>
            </a:r>
          </a:p>
          <a:p>
            <a:r>
              <a:rPr lang="nl-NL" sz="2400" b="1" dirty="0" smtClean="0">
                <a:solidFill>
                  <a:schemeClr val="hlink"/>
                </a:solidFill>
              </a:rPr>
              <a:t>Statisch</a:t>
            </a:r>
            <a:r>
              <a:rPr lang="nl-NL" sz="2400" b="1" dirty="0" smtClean="0"/>
              <a:t>:</a:t>
            </a:r>
          </a:p>
          <a:p>
            <a:endParaRPr lang="nl-NL" sz="1800" b="1" dirty="0" smtClean="0"/>
          </a:p>
          <a:p>
            <a:pPr lvl="8"/>
            <a:endParaRPr lang="en-US" sz="2400" dirty="0" smtClean="0"/>
          </a:p>
          <a:p>
            <a:endParaRPr lang="en-US" sz="2400" dirty="0" smtClean="0"/>
          </a:p>
          <a:p>
            <a:r>
              <a:rPr lang="nl-NL" sz="2400" b="1" dirty="0" smtClean="0">
                <a:solidFill>
                  <a:schemeClr val="hlink"/>
                </a:solidFill>
              </a:rPr>
              <a:t>Dynamisch</a:t>
            </a:r>
            <a:r>
              <a:rPr lang="nl-NL" sz="2400" b="1" dirty="0" smtClean="0"/>
              <a:t>:</a:t>
            </a:r>
          </a:p>
          <a:p>
            <a:pPr>
              <a:buFont typeface="Wingdings" pitchFamily="2" charset="2"/>
              <a:buNone/>
            </a:pPr>
            <a:endParaRPr lang="nl-NL" sz="2000" dirty="0" smtClean="0"/>
          </a:p>
        </p:txBody>
      </p:sp>
      <p:sp>
        <p:nvSpPr>
          <p:cNvPr id="198663" name="Text Box 5"/>
          <p:cNvSpPr txBox="1">
            <a:spLocks noChangeArrowheads="1"/>
          </p:cNvSpPr>
          <p:nvPr/>
        </p:nvSpPr>
        <p:spPr bwMode="auto">
          <a:xfrm>
            <a:off x="684213" y="2996952"/>
            <a:ext cx="2735659" cy="1231106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err="1">
                <a:latin typeface="Consolas"/>
              </a:rPr>
              <a:t>const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 err="1" smtClean="0">
                <a:solidFill>
                  <a:srgbClr val="000000"/>
                </a:solidFill>
                <a:latin typeface="Consolas"/>
              </a:rPr>
              <a:t>size_t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</a:t>
            </a:r>
            <a:r>
              <a:rPr lang="nl-NL" sz="2000" b="1" dirty="0" smtClean="0">
                <a:solidFill>
                  <a:srgbClr val="000000"/>
                </a:solidFill>
                <a:latin typeface="Consolas"/>
              </a:rPr>
              <a:t>s</a:t>
            </a:r>
            <a:r>
              <a:rPr lang="nl-NL" sz="2000" dirty="0" smtClean="0">
                <a:latin typeface="Consolas"/>
              </a:rPr>
              <a:t> 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= 5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err="1">
                <a:solidFill>
                  <a:schemeClr val="tx1"/>
                </a:solidFill>
                <a:latin typeface="Consolas"/>
              </a:rPr>
              <a:t>Tekkel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a</a:t>
            </a:r>
            <a:r>
              <a:rPr lang="nl-NL" sz="2000" b="1" dirty="0">
                <a:solidFill>
                  <a:srgbClr val="000000"/>
                </a:solidFill>
                <a:latin typeface="Consolas"/>
              </a:rPr>
              <a:t>[s]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err="1">
                <a:solidFill>
                  <a:srgbClr val="0000FF"/>
                </a:solidFill>
                <a:latin typeface="Consolas"/>
              </a:rPr>
              <a:t>for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(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auto 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t: a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)</a:t>
            </a: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t.blaf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();</a:t>
            </a:r>
          </a:p>
        </p:txBody>
      </p:sp>
      <p:pic>
        <p:nvPicPr>
          <p:cNvPr id="198664" name="Picture 20" descr="vinkje_groen_klei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4517" y="3212976"/>
            <a:ext cx="295275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9093" name="Picture 21" descr="vinkje_groen_klei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8733" y="5517232"/>
            <a:ext cx="295275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99079" name="AutoShape 7"/>
          <p:cNvSpPr>
            <a:spLocks noChangeArrowheads="1"/>
          </p:cNvSpPr>
          <p:nvPr/>
        </p:nvSpPr>
        <p:spPr bwMode="auto">
          <a:xfrm>
            <a:off x="7092950" y="3500438"/>
            <a:ext cx="1871663" cy="1366837"/>
          </a:xfrm>
          <a:prstGeom prst="wedgeRoundRectCallout">
            <a:avLst>
              <a:gd name="adj1" fmla="val -94190"/>
              <a:gd name="adj2" fmla="val -27468"/>
              <a:gd name="adj3" fmla="val 16667"/>
            </a:avLst>
          </a:prstGeom>
          <a:solidFill>
            <a:srgbClr val="FFFF00"/>
          </a:solidFill>
          <a:ln w="28575" algn="ctr">
            <a:solidFill>
              <a:schemeClr val="tx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2"/>
                </a:solidFill>
                <a:latin typeface="Calibri" pitchFamily="34" charset="0"/>
              </a:rPr>
              <a:t>Error</a:t>
            </a:r>
            <a:r>
              <a:rPr lang="nl-NL" sz="2000" dirty="0">
                <a:latin typeface="Calibri" pitchFamily="34" charset="0"/>
              </a:rPr>
              <a:t>: </a:t>
            </a:r>
            <a:r>
              <a:rPr lang="nl-NL" sz="2000" dirty="0" err="1">
                <a:latin typeface="Calibri" pitchFamily="34" charset="0"/>
              </a:rPr>
              <a:t>expected</a:t>
            </a:r>
            <a:r>
              <a:rPr lang="nl-NL" sz="2000" dirty="0">
                <a:latin typeface="Calibri" pitchFamily="34" charset="0"/>
              </a:rPr>
              <a:t> </a:t>
            </a:r>
            <a:r>
              <a:rPr lang="nl-NL" sz="2000" dirty="0" smtClean="0">
                <a:latin typeface="Calibri" pitchFamily="34" charset="0"/>
              </a:rPr>
              <a:t>constant </a:t>
            </a:r>
            <a:r>
              <a:rPr lang="nl-NL" sz="2000" dirty="0" err="1" smtClean="0">
                <a:latin typeface="Calibri" pitchFamily="34" charset="0"/>
              </a:rPr>
              <a:t>expression</a:t>
            </a:r>
            <a:r>
              <a:rPr lang="nl-NL" sz="2000" dirty="0" smtClean="0">
                <a:latin typeface="Calibri" pitchFamily="34" charset="0"/>
              </a:rPr>
              <a:t> </a:t>
            </a:r>
            <a:endParaRPr lang="nl-NL" sz="2000" dirty="0">
              <a:latin typeface="Calibri" pitchFamily="34" charset="0"/>
            </a:endParaRPr>
          </a:p>
        </p:txBody>
      </p:sp>
      <p:pic>
        <p:nvPicPr>
          <p:cNvPr id="899091" name="Picture 19" descr="BD14755_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644900"/>
            <a:ext cx="287338" cy="287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AutoShape 7"/>
          <p:cNvSpPr>
            <a:spLocks noChangeArrowheads="1"/>
          </p:cNvSpPr>
          <p:nvPr/>
        </p:nvSpPr>
        <p:spPr bwMode="auto">
          <a:xfrm>
            <a:off x="5580112" y="5261448"/>
            <a:ext cx="1871663" cy="794592"/>
          </a:xfrm>
          <a:prstGeom prst="wedgeRoundRectCallout">
            <a:avLst>
              <a:gd name="adj1" fmla="val -81858"/>
              <a:gd name="adj2" fmla="val 36216"/>
              <a:gd name="adj3" fmla="val 16667"/>
            </a:avLst>
          </a:prstGeom>
          <a:solidFill>
            <a:srgbClr val="FFFF00"/>
          </a:solidFill>
          <a:ln w="2857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rgbClr val="0000FF"/>
                </a:solidFill>
                <a:latin typeface="Calibri" pitchFamily="34" charset="0"/>
              </a:rPr>
              <a:t>Range-</a:t>
            </a:r>
            <a:r>
              <a:rPr lang="nl-NL" sz="2000" dirty="0" err="1" smtClean="0">
                <a:solidFill>
                  <a:srgbClr val="0000FF"/>
                </a:solidFill>
                <a:latin typeface="Calibri" pitchFamily="34" charset="0"/>
              </a:rPr>
              <a:t>based</a:t>
            </a:r>
            <a:r>
              <a:rPr lang="nl-NL" sz="2000" dirty="0" smtClean="0">
                <a:solidFill>
                  <a:srgbClr val="0000FF"/>
                </a:solidFill>
                <a:latin typeface="Calibri" pitchFamily="34" charset="0"/>
              </a:rPr>
              <a:t> </a:t>
            </a:r>
            <a:r>
              <a:rPr lang="nl-NL" sz="2000" dirty="0" err="1" smtClean="0">
                <a:solidFill>
                  <a:srgbClr val="0000FF"/>
                </a:solidFill>
                <a:latin typeface="Calibri" pitchFamily="34" charset="0"/>
              </a:rPr>
              <a:t>for</a:t>
            </a:r>
            <a:r>
              <a:rPr lang="nl-NL" sz="2000" dirty="0" smtClean="0">
                <a:solidFill>
                  <a:srgbClr val="0000FF"/>
                </a:solidFill>
                <a:latin typeface="Calibri" pitchFamily="34" charset="0"/>
              </a:rPr>
              <a:t> werkt hier </a:t>
            </a:r>
            <a:r>
              <a:rPr lang="nl-NL" sz="2000" dirty="0" smtClean="0">
                <a:solidFill>
                  <a:srgbClr val="FF0000"/>
                </a:solidFill>
                <a:latin typeface="Calibri" pitchFamily="34" charset="0"/>
              </a:rPr>
              <a:t>niet</a:t>
            </a:r>
            <a:r>
              <a:rPr lang="nl-NL" sz="2000" dirty="0" smtClean="0">
                <a:solidFill>
                  <a:srgbClr val="0000FF"/>
                </a:solidFill>
                <a:latin typeface="Calibri" pitchFamily="34" charset="0"/>
              </a:rPr>
              <a:t>. </a:t>
            </a:r>
            <a:endParaRPr lang="nl-NL" sz="2000" dirty="0">
              <a:solidFill>
                <a:srgbClr val="0000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9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9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9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6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9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9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9080" grpId="0" animBg="1"/>
      <p:bldP spid="899078" grpId="0" animBg="1"/>
      <p:bldP spid="198661" grpId="0"/>
      <p:bldP spid="899079" grpId="0" animBg="1"/>
      <p:bldP spid="12" grpId="0" animBg="1"/>
    </p:bldLst>
  </p:timing>
</p:sld>
</file>

<file path=ppt/slides/slide2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2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E491AE54-27DA-4C2F-A95C-5464725A2838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233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9968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Dynamisch geheugen</a:t>
            </a:r>
            <a:endParaRPr lang="nl-NL" smtClean="0"/>
          </a:p>
        </p:txBody>
      </p:sp>
      <p:sp>
        <p:nvSpPr>
          <p:cNvPr id="19968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Krachtig</a:t>
            </a:r>
            <a:r>
              <a:rPr lang="en-US" dirty="0" smtClean="0"/>
              <a:t>:</a:t>
            </a:r>
          </a:p>
          <a:p>
            <a:pPr lvl="1"/>
            <a:r>
              <a:rPr lang="en-US" dirty="0" smtClean="0"/>
              <a:t>Je </a:t>
            </a:r>
            <a:r>
              <a:rPr lang="en-US" dirty="0" err="1" smtClean="0"/>
              <a:t>bepaalt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chemeClr val="hlink"/>
                </a:solidFill>
              </a:rPr>
              <a:t>zelf</a:t>
            </a:r>
            <a:r>
              <a:rPr lang="en-US" dirty="0" smtClean="0"/>
              <a:t> </a:t>
            </a:r>
            <a:r>
              <a:rPr lang="en-US" dirty="0" err="1" smtClean="0"/>
              <a:t>wanneer</a:t>
            </a:r>
            <a:r>
              <a:rPr lang="en-US" dirty="0" smtClean="0"/>
              <a:t> </a:t>
            </a:r>
            <a:r>
              <a:rPr lang="en-US" dirty="0" err="1" smtClean="0"/>
              <a:t>geheugen</a:t>
            </a:r>
            <a:r>
              <a:rPr lang="en-US" dirty="0" smtClean="0"/>
              <a:t> </a:t>
            </a:r>
            <a:r>
              <a:rPr lang="en-US" dirty="0" err="1" smtClean="0"/>
              <a:t>wordt</a:t>
            </a:r>
            <a:r>
              <a:rPr lang="en-US" dirty="0" smtClean="0"/>
              <a:t> </a:t>
            </a:r>
            <a:r>
              <a:rPr lang="en-US" dirty="0" err="1" smtClean="0"/>
              <a:t>aangemaakt</a:t>
            </a:r>
            <a:r>
              <a:rPr lang="en-US" dirty="0" smtClean="0"/>
              <a:t> of </a:t>
            </a:r>
            <a:r>
              <a:rPr lang="en-US" dirty="0" err="1" smtClean="0"/>
              <a:t>vrijgegeven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Gevaarlijk</a:t>
            </a:r>
            <a:r>
              <a:rPr lang="en-US" dirty="0" smtClean="0"/>
              <a:t>:</a:t>
            </a:r>
            <a:endParaRPr lang="nl-NL" dirty="0" smtClean="0"/>
          </a:p>
          <a:p>
            <a:pPr lvl="1"/>
            <a:r>
              <a:rPr lang="nl-NL" dirty="0" smtClean="0"/>
              <a:t>Memory </a:t>
            </a:r>
            <a:r>
              <a:rPr lang="nl-NL" dirty="0" err="1" smtClean="0">
                <a:solidFill>
                  <a:schemeClr val="hlink"/>
                </a:solidFill>
              </a:rPr>
              <a:t>corruption</a:t>
            </a:r>
            <a:r>
              <a:rPr lang="nl-NL" dirty="0" smtClean="0"/>
              <a:t>.</a:t>
            </a:r>
          </a:p>
          <a:p>
            <a:pPr lvl="2"/>
            <a:r>
              <a:rPr lang="nl-NL" sz="2400" dirty="0" smtClean="0"/>
              <a:t>delete </a:t>
            </a:r>
            <a:r>
              <a:rPr lang="nl-NL" sz="2400" dirty="0" smtClean="0">
                <a:solidFill>
                  <a:schemeClr val="tx2"/>
                </a:solidFill>
              </a:rPr>
              <a:t>te veel</a:t>
            </a:r>
            <a:r>
              <a:rPr lang="nl-NL" sz="2400" dirty="0" smtClean="0"/>
              <a:t> of delete van </a:t>
            </a:r>
            <a:r>
              <a:rPr lang="nl-NL" sz="2400" dirty="0" smtClean="0">
                <a:solidFill>
                  <a:schemeClr val="tx2"/>
                </a:solidFill>
              </a:rPr>
              <a:t>verkeerde</a:t>
            </a:r>
            <a:r>
              <a:rPr lang="nl-NL" sz="2400" dirty="0" smtClean="0"/>
              <a:t> pointer.</a:t>
            </a:r>
          </a:p>
          <a:p>
            <a:pPr lvl="1"/>
            <a:r>
              <a:rPr lang="nl-NL" dirty="0" smtClean="0"/>
              <a:t>Memory </a:t>
            </a:r>
            <a:r>
              <a:rPr lang="nl-NL" dirty="0" err="1" smtClean="0">
                <a:solidFill>
                  <a:schemeClr val="hlink"/>
                </a:solidFill>
              </a:rPr>
              <a:t>leak</a:t>
            </a:r>
            <a:r>
              <a:rPr lang="nl-NL" dirty="0" smtClean="0"/>
              <a:t>.</a:t>
            </a:r>
          </a:p>
          <a:p>
            <a:pPr lvl="2"/>
            <a:r>
              <a:rPr lang="nl-NL" sz="2400" dirty="0" smtClean="0"/>
              <a:t>delete </a:t>
            </a:r>
            <a:r>
              <a:rPr lang="nl-NL" sz="2400" dirty="0" smtClean="0">
                <a:solidFill>
                  <a:schemeClr val="tx2"/>
                </a:solidFill>
              </a:rPr>
              <a:t>vergeten</a:t>
            </a:r>
            <a:r>
              <a:rPr lang="nl-NL" sz="2400" dirty="0" smtClean="0"/>
              <a:t>.</a:t>
            </a:r>
          </a:p>
          <a:p>
            <a:pPr lvl="1"/>
            <a:r>
              <a:rPr lang="nl-NL" dirty="0" err="1" smtClean="0">
                <a:solidFill>
                  <a:schemeClr val="hlink"/>
                </a:solidFill>
              </a:rPr>
              <a:t>Undefined</a:t>
            </a:r>
            <a:r>
              <a:rPr lang="nl-NL" dirty="0" smtClean="0">
                <a:solidFill>
                  <a:schemeClr val="hlink"/>
                </a:solidFill>
              </a:rPr>
              <a:t> </a:t>
            </a:r>
            <a:r>
              <a:rPr lang="nl-NL" dirty="0" err="1" smtClean="0">
                <a:solidFill>
                  <a:schemeClr val="hlink"/>
                </a:solidFill>
              </a:rPr>
              <a:t>behaviour</a:t>
            </a:r>
            <a:r>
              <a:rPr lang="nl-NL" dirty="0" smtClean="0"/>
              <a:t>.</a:t>
            </a:r>
          </a:p>
          <a:p>
            <a:pPr lvl="2"/>
            <a:r>
              <a:rPr lang="nl-NL" sz="2400" dirty="0" smtClean="0">
                <a:solidFill>
                  <a:schemeClr val="tx2"/>
                </a:solidFill>
              </a:rPr>
              <a:t>gebruik</a:t>
            </a:r>
            <a:r>
              <a:rPr lang="nl-NL" sz="2400" dirty="0" smtClean="0"/>
              <a:t> van een </a:t>
            </a:r>
            <a:r>
              <a:rPr lang="nl-NL" sz="2400" dirty="0" err="1" smtClean="0">
                <a:solidFill>
                  <a:schemeClr val="tx2"/>
                </a:solidFill>
              </a:rPr>
              <a:t>deleted</a:t>
            </a:r>
            <a:r>
              <a:rPr lang="nl-NL" sz="2400" dirty="0" smtClean="0"/>
              <a:t> variabele.</a:t>
            </a:r>
          </a:p>
        </p:txBody>
      </p:sp>
      <p:pic>
        <p:nvPicPr>
          <p:cNvPr id="199685" name="Picture 4" descr="MCj03463170000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825" y="2349500"/>
            <a:ext cx="1374775" cy="1101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9686" name="Picture 5" descr="MCIN00575_0000[1]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380288" y="4149725"/>
            <a:ext cx="873125" cy="1589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kstvak 1"/>
          <p:cNvSpPr txBox="1"/>
          <p:nvPr/>
        </p:nvSpPr>
        <p:spPr bwMode="auto">
          <a:xfrm>
            <a:off x="1187624" y="5738813"/>
            <a:ext cx="4752528" cy="930547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 rtlCol="0" anchor="ctr">
            <a:noAutofit/>
          </a:bodyPr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sz="2400" dirty="0" err="1" smtClean="0">
                <a:latin typeface="Calibri" pitchFamily="34" charset="0"/>
              </a:rPr>
              <a:t>Gebruik</a:t>
            </a:r>
            <a:r>
              <a:rPr lang="en-US" sz="2400" dirty="0" smtClean="0">
                <a:latin typeface="Calibri" pitchFamily="34" charset="0"/>
              </a:rPr>
              <a:t> </a:t>
            </a:r>
            <a:r>
              <a:rPr lang="en-US" sz="2400" dirty="0" err="1" smtClean="0">
                <a:latin typeface="Calibri" pitchFamily="34" charset="0"/>
              </a:rPr>
              <a:t>zoveel</a:t>
            </a:r>
            <a:r>
              <a:rPr lang="en-US" sz="2400" dirty="0" smtClean="0">
                <a:latin typeface="Calibri" pitchFamily="34" charset="0"/>
              </a:rPr>
              <a:t> </a:t>
            </a:r>
            <a:r>
              <a:rPr lang="en-US" sz="2400" dirty="0" err="1" smtClean="0">
                <a:latin typeface="Calibri" pitchFamily="34" charset="0"/>
              </a:rPr>
              <a:t>mogelijk</a:t>
            </a:r>
            <a:r>
              <a:rPr lang="en-US" sz="2400" dirty="0" smtClean="0">
                <a:latin typeface="Calibri" pitchFamily="34" charset="0"/>
              </a:rPr>
              <a:t> </a:t>
            </a:r>
            <a:r>
              <a:rPr lang="en-US" sz="2400" dirty="0" err="1" smtClean="0">
                <a:latin typeface="Calibri" pitchFamily="34" charset="0"/>
              </a:rPr>
              <a:t>standaard</a:t>
            </a:r>
            <a:r>
              <a:rPr lang="en-US" sz="2400" dirty="0" smtClean="0">
                <a:latin typeface="Calibri" pitchFamily="34" charset="0"/>
              </a:rPr>
              <a:t> </a:t>
            </a:r>
            <a:r>
              <a:rPr lang="en-US" sz="2400" dirty="0" err="1" smtClean="0">
                <a:latin typeface="Calibri" pitchFamily="34" charset="0"/>
              </a:rPr>
              <a:t>componenten</a:t>
            </a:r>
            <a:r>
              <a:rPr lang="en-US" sz="2400" dirty="0" smtClean="0">
                <a:latin typeface="Calibri" pitchFamily="34" charset="0"/>
              </a:rPr>
              <a:t> </a:t>
            </a:r>
            <a:r>
              <a:rPr lang="en-US" sz="2400" dirty="0" err="1" smtClean="0">
                <a:latin typeface="Calibri" pitchFamily="34" charset="0"/>
              </a:rPr>
              <a:t>zoals</a:t>
            </a:r>
            <a:r>
              <a:rPr lang="en-US" sz="2400" dirty="0" smtClean="0">
                <a:latin typeface="Calibri" pitchFamily="34" charset="0"/>
              </a:rPr>
              <a:t> </a:t>
            </a:r>
            <a:r>
              <a:rPr lang="en-US" sz="2400" dirty="0" err="1" smtClean="0">
                <a:latin typeface="Consolas"/>
              </a:rPr>
              <a:t>std</a:t>
            </a:r>
            <a:r>
              <a:rPr lang="en-US" sz="2400" dirty="0" smtClean="0">
                <a:latin typeface="Consolas"/>
              </a:rPr>
              <a:t>::vector</a:t>
            </a:r>
            <a:endParaRPr lang="nl-NL" sz="2400" dirty="0" err="1">
              <a:latin typeface="Consola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658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5727FDC1-DCAE-4FC2-9A17-623FB3846BFF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234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9866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Dynamische </a:t>
            </a:r>
            <a:r>
              <a:rPr lang="nl-NL" dirty="0" err="1" smtClean="0">
                <a:latin typeface="Consolas"/>
              </a:rPr>
              <a:t>std</a:t>
            </a:r>
            <a:r>
              <a:rPr lang="nl-NL" dirty="0" smtClean="0">
                <a:latin typeface="Consolas"/>
              </a:rPr>
              <a:t>::vector</a:t>
            </a:r>
          </a:p>
        </p:txBody>
      </p:sp>
      <p:sp>
        <p:nvSpPr>
          <p:cNvPr id="19866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8775" y="1268413"/>
            <a:ext cx="8421688" cy="3268662"/>
          </a:xfrm>
        </p:spPr>
        <p:txBody>
          <a:bodyPr/>
          <a:lstStyle/>
          <a:p>
            <a:r>
              <a:rPr lang="nl-NL" dirty="0" smtClean="0"/>
              <a:t>Het geheugen wordt aangevraagd als het programma runt </a:t>
            </a:r>
            <a:r>
              <a:rPr lang="nl-NL" dirty="0" smtClean="0">
                <a:sym typeface="Wingdings" pitchFamily="2" charset="2"/>
              </a:rPr>
              <a:t> </a:t>
            </a:r>
            <a:r>
              <a:rPr lang="nl-NL" dirty="0" smtClean="0">
                <a:solidFill>
                  <a:schemeClr val="hlink"/>
                </a:solidFill>
              </a:rPr>
              <a:t>grootte</a:t>
            </a:r>
            <a:r>
              <a:rPr lang="nl-NL" dirty="0" smtClean="0"/>
              <a:t> hoeft </a:t>
            </a:r>
            <a:r>
              <a:rPr lang="nl-NL" dirty="0" smtClean="0">
                <a:solidFill>
                  <a:schemeClr val="hlink"/>
                </a:solidFill>
              </a:rPr>
              <a:t>niet</a:t>
            </a:r>
            <a:r>
              <a:rPr lang="nl-NL" dirty="0" smtClean="0"/>
              <a:t> bij compileren </a:t>
            </a:r>
            <a:r>
              <a:rPr lang="nl-NL" dirty="0" smtClean="0">
                <a:solidFill>
                  <a:schemeClr val="hlink"/>
                </a:solidFill>
              </a:rPr>
              <a:t>bekend</a:t>
            </a:r>
            <a:r>
              <a:rPr lang="nl-NL" dirty="0" smtClean="0"/>
              <a:t> te zijn.</a:t>
            </a:r>
          </a:p>
          <a:p>
            <a:r>
              <a:rPr lang="nl-NL" sz="2400" b="1" dirty="0" smtClean="0">
                <a:solidFill>
                  <a:schemeClr val="hlink"/>
                </a:solidFill>
              </a:rPr>
              <a:t>Dynamisch</a:t>
            </a:r>
            <a:r>
              <a:rPr lang="nl-NL" sz="2400" b="1" dirty="0" smtClean="0"/>
              <a:t>:</a:t>
            </a:r>
          </a:p>
          <a:p>
            <a:pPr>
              <a:buFont typeface="Wingdings" pitchFamily="2" charset="2"/>
              <a:buNone/>
            </a:pPr>
            <a:endParaRPr lang="nl-NL" sz="2000" dirty="0" smtClean="0"/>
          </a:p>
        </p:txBody>
      </p:sp>
      <p:sp>
        <p:nvSpPr>
          <p:cNvPr id="198663" name="Text Box 5"/>
          <p:cNvSpPr txBox="1">
            <a:spLocks noChangeArrowheads="1"/>
          </p:cNvSpPr>
          <p:nvPr/>
        </p:nvSpPr>
        <p:spPr bwMode="auto">
          <a:xfrm>
            <a:off x="684213" y="3011263"/>
            <a:ext cx="5111923" cy="2769989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rgbClr val="0000FF"/>
                </a:solidFill>
                <a:latin typeface="Consolas"/>
              </a:rPr>
              <a:t>#include</a:t>
            </a: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 </a:t>
            </a:r>
            <a:r>
              <a:rPr lang="en-US" sz="2000" dirty="0" smtClean="0">
                <a:solidFill>
                  <a:srgbClr val="A31515"/>
                </a:solidFill>
                <a:latin typeface="Consolas"/>
              </a:rPr>
              <a:t>&lt;</a:t>
            </a:r>
            <a:r>
              <a:rPr lang="en-US" sz="2000" b="1" dirty="0" smtClean="0">
                <a:solidFill>
                  <a:srgbClr val="A31515"/>
                </a:solidFill>
                <a:latin typeface="Consolas"/>
              </a:rPr>
              <a:t>vector</a:t>
            </a:r>
            <a:r>
              <a:rPr lang="en-US" sz="2000" dirty="0" smtClean="0">
                <a:solidFill>
                  <a:srgbClr val="A31515"/>
                </a:solidFill>
                <a:latin typeface="Consolas"/>
              </a:rPr>
              <a:t>&gt;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rgbClr val="0000FF"/>
                </a:solidFill>
                <a:latin typeface="Consolas"/>
              </a:rPr>
              <a:t>using namespace</a:t>
            </a: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Consolas"/>
              </a:rPr>
              <a:t>std</a:t>
            </a: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;</a:t>
            </a:r>
            <a:endParaRPr lang="nl-NL" sz="2000" dirty="0" smtClean="0">
              <a:solidFill>
                <a:srgbClr val="000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rgbClr val="000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vector&lt;</a:t>
            </a:r>
            <a:r>
              <a:rPr lang="nl-NL" sz="2000" dirty="0" err="1" smtClean="0">
                <a:solidFill>
                  <a:srgbClr val="000000"/>
                </a:solidFill>
                <a:latin typeface="Consolas"/>
              </a:rPr>
              <a:t>Tekkel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&gt;::</a:t>
            </a:r>
            <a:r>
              <a:rPr lang="nl-NL" sz="2000" dirty="0" err="1" smtClean="0">
                <a:solidFill>
                  <a:srgbClr val="000000"/>
                </a:solidFill>
                <a:latin typeface="Consolas"/>
              </a:rPr>
              <a:t>size_type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</a:t>
            </a:r>
            <a:r>
              <a:rPr lang="nl-NL" sz="2000" b="1" dirty="0" smtClean="0">
                <a:solidFill>
                  <a:srgbClr val="000000"/>
                </a:solidFill>
                <a:latin typeface="Consolas"/>
              </a:rPr>
              <a:t>s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;</a:t>
            </a:r>
            <a:endParaRPr lang="nl-NL" sz="2000" dirty="0">
              <a:solidFill>
                <a:srgbClr val="000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err="1">
                <a:solidFill>
                  <a:srgbClr val="000000"/>
                </a:solidFill>
                <a:latin typeface="Consolas"/>
              </a:rPr>
              <a:t>cout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&lt;&lt; 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"Hoeveel </a:t>
            </a:r>
            <a:r>
              <a:rPr lang="nl-NL" sz="2000" dirty="0" err="1">
                <a:solidFill>
                  <a:srgbClr val="A31515"/>
                </a:solidFill>
                <a:latin typeface="Consolas"/>
              </a:rPr>
              <a:t>Tekkels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 wil je? "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err="1">
                <a:solidFill>
                  <a:srgbClr val="000000"/>
                </a:solidFill>
                <a:latin typeface="Consolas"/>
              </a:rPr>
              <a:t>cin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&gt;&gt; </a:t>
            </a:r>
            <a:r>
              <a:rPr lang="nl-NL" sz="2000" b="1" dirty="0" smtClean="0">
                <a:solidFill>
                  <a:srgbClr val="000000"/>
                </a:solidFill>
                <a:latin typeface="Consolas"/>
              </a:rPr>
              <a:t>s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;</a:t>
            </a:r>
            <a:endParaRPr lang="nl-NL" sz="2000" dirty="0">
              <a:solidFill>
                <a:srgbClr val="000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vector&lt;</a:t>
            </a:r>
            <a:r>
              <a:rPr lang="nl-NL" sz="2000" dirty="0" err="1" smtClean="0">
                <a:solidFill>
                  <a:srgbClr val="000000"/>
                </a:solidFill>
                <a:latin typeface="Consolas"/>
              </a:rPr>
              <a:t>Tekkel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&gt; v(</a:t>
            </a:r>
            <a:r>
              <a:rPr lang="nl-NL" sz="2000" b="1" dirty="0" smtClean="0">
                <a:solidFill>
                  <a:srgbClr val="000000"/>
                </a:solidFill>
                <a:latin typeface="Consolas"/>
              </a:rPr>
              <a:t>s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);</a:t>
            </a:r>
            <a:endParaRPr lang="nl-NL" sz="2000" dirty="0">
              <a:solidFill>
                <a:srgbClr val="000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err="1">
                <a:solidFill>
                  <a:srgbClr val="0000FF"/>
                </a:solidFill>
                <a:latin typeface="Consolas"/>
              </a:rPr>
              <a:t>for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(</a:t>
            </a:r>
            <a:r>
              <a:rPr lang="nl-NL" sz="2000" dirty="0" err="1" smtClean="0">
                <a:solidFill>
                  <a:srgbClr val="000000"/>
                </a:solidFill>
                <a:latin typeface="Consolas"/>
              </a:rPr>
              <a:t>Tekkel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t: v)</a:t>
            </a:r>
            <a:endParaRPr lang="nl-NL" sz="2000" dirty="0">
              <a:solidFill>
                <a:srgbClr val="000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2000" dirty="0" err="1" smtClean="0">
                <a:solidFill>
                  <a:srgbClr val="000000"/>
                </a:solidFill>
                <a:latin typeface="Consolas"/>
              </a:rPr>
              <a:t>t.blaf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();</a:t>
            </a:r>
            <a:endParaRPr lang="nl-NL" sz="2000" dirty="0">
              <a:solidFill>
                <a:srgbClr val="000000"/>
              </a:solidFill>
              <a:latin typeface="Consolas"/>
            </a:endParaRPr>
          </a:p>
        </p:txBody>
      </p:sp>
      <p:pic>
        <p:nvPicPr>
          <p:cNvPr id="198664" name="Picture 20" descr="vinkje_groen_klei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6645" y="4797152"/>
            <a:ext cx="295275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68152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1D86B790-A717-4E37-A441-3F789C7D447F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235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0070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Constructor</a:t>
            </a:r>
            <a:endParaRPr lang="nl-NL" smtClean="0"/>
          </a:p>
        </p:txBody>
      </p:sp>
      <p:sp>
        <p:nvSpPr>
          <p:cNvPr id="20070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8775" y="1268413"/>
            <a:ext cx="6157913" cy="5256212"/>
          </a:xfrm>
        </p:spPr>
        <p:txBody>
          <a:bodyPr/>
          <a:lstStyle/>
          <a:p>
            <a:r>
              <a:rPr lang="en-US" dirty="0" err="1" smtClean="0"/>
              <a:t>Wordt</a:t>
            </a:r>
            <a:r>
              <a:rPr lang="en-US" dirty="0" smtClean="0"/>
              <a:t> door de compiler </a:t>
            </a:r>
            <a:r>
              <a:rPr lang="en-US" dirty="0" err="1" smtClean="0"/>
              <a:t>aangeroepen</a:t>
            </a:r>
            <a:r>
              <a:rPr lang="en-US" dirty="0" smtClean="0"/>
              <a:t> </a:t>
            </a:r>
            <a:r>
              <a:rPr lang="en-US" dirty="0" err="1" smtClean="0"/>
              <a:t>als</a:t>
            </a:r>
            <a:r>
              <a:rPr lang="en-US" dirty="0" smtClean="0"/>
              <a:t> </a:t>
            </a:r>
            <a:r>
              <a:rPr lang="en-US" dirty="0" err="1" smtClean="0"/>
              <a:t>een</a:t>
            </a:r>
            <a:r>
              <a:rPr lang="en-US" dirty="0" smtClean="0"/>
              <a:t> </a:t>
            </a:r>
            <a:r>
              <a:rPr lang="en-US" dirty="0" err="1" smtClean="0"/>
              <a:t>variabele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rgbClr val="0000FF"/>
                </a:solidFill>
              </a:rPr>
              <a:t>gemaakt</a:t>
            </a:r>
            <a:r>
              <a:rPr lang="en-US" dirty="0" smtClean="0"/>
              <a:t> </a:t>
            </a:r>
            <a:r>
              <a:rPr lang="en-US" dirty="0" err="1" smtClean="0"/>
              <a:t>wordt</a:t>
            </a:r>
            <a:r>
              <a:rPr lang="en-US" dirty="0" smtClean="0"/>
              <a:t>.</a:t>
            </a:r>
            <a:endParaRPr lang="nl-NL" dirty="0" smtClean="0"/>
          </a:p>
        </p:txBody>
      </p:sp>
      <p:pic>
        <p:nvPicPr>
          <p:cNvPr id="200709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1268413"/>
            <a:ext cx="2198688" cy="1309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00710" name="Text Box 5"/>
          <p:cNvSpPr txBox="1">
            <a:spLocks noChangeArrowheads="1"/>
          </p:cNvSpPr>
          <p:nvPr/>
        </p:nvSpPr>
        <p:spPr bwMode="auto">
          <a:xfrm>
            <a:off x="684213" y="2708275"/>
            <a:ext cx="3529012" cy="3962400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Breuk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b="1" dirty="0">
                <a:solidFill>
                  <a:srgbClr val="000000"/>
                </a:solidFill>
                <a:latin typeface="Consolas"/>
              </a:rPr>
              <a:t>Breuk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b="1" dirty="0">
                <a:solidFill>
                  <a:srgbClr val="000000"/>
                </a:solidFill>
                <a:latin typeface="Consolas"/>
              </a:rPr>
              <a:t>Breuk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t);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b="1" dirty="0" smtClean="0">
                <a:solidFill>
                  <a:srgbClr val="000000"/>
                </a:solidFill>
                <a:latin typeface="Consolas"/>
              </a:rPr>
              <a:t>Breuk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(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t, 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n);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teller()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noemer()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plus(Breuk b);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private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boven;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onder;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normaliseer();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};</a:t>
            </a:r>
          </a:p>
        </p:txBody>
      </p:sp>
      <p:sp>
        <p:nvSpPr>
          <p:cNvPr id="200711" name="Text Box 6"/>
          <p:cNvSpPr txBox="1">
            <a:spLocks noChangeArrowheads="1"/>
          </p:cNvSpPr>
          <p:nvPr/>
        </p:nvSpPr>
        <p:spPr bwMode="auto">
          <a:xfrm>
            <a:off x="4788024" y="4797425"/>
            <a:ext cx="4176589" cy="1231106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err="1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schemeClr val="tx1"/>
                </a:solidFill>
                <a:latin typeface="Consolas"/>
              </a:rPr>
              <a:t>main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()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    Breuk a, b(-2), c(21,-9);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rgbClr val="008000"/>
                </a:solidFill>
                <a:latin typeface="Consolas"/>
              </a:rPr>
              <a:t> </a:t>
            </a:r>
            <a:r>
              <a:rPr lang="en-US" sz="2000" dirty="0" smtClean="0">
                <a:solidFill>
                  <a:srgbClr val="008000"/>
                </a:solidFill>
                <a:latin typeface="Consolas"/>
              </a:rPr>
              <a:t>   // ...</a:t>
            </a:r>
            <a:endParaRPr lang="en-US" sz="2000" dirty="0">
              <a:solidFill>
                <a:srgbClr val="008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chemeClr val="tx1"/>
                </a:solidFill>
                <a:latin typeface="Consolas"/>
              </a:rPr>
              <a:t>}</a:t>
            </a:r>
            <a:endParaRPr lang="nl-NL" sz="2000" dirty="0">
              <a:solidFill>
                <a:schemeClr val="tx1"/>
              </a:solidFill>
              <a:latin typeface="Consola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730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7F66C43A-53E3-4AA0-B00F-CA9819F6BDA6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236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0173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Destructor</a:t>
            </a:r>
            <a:endParaRPr lang="nl-NL" smtClean="0"/>
          </a:p>
        </p:txBody>
      </p:sp>
      <p:sp>
        <p:nvSpPr>
          <p:cNvPr id="20173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8775" y="1268413"/>
            <a:ext cx="8389938" cy="5256212"/>
          </a:xfrm>
        </p:spPr>
        <p:txBody>
          <a:bodyPr/>
          <a:lstStyle/>
          <a:p>
            <a:r>
              <a:rPr lang="en-US" dirty="0" err="1" smtClean="0"/>
              <a:t>Wordt</a:t>
            </a:r>
            <a:r>
              <a:rPr lang="en-US" dirty="0" smtClean="0"/>
              <a:t> door de compiler </a:t>
            </a:r>
            <a:r>
              <a:rPr lang="en-US" dirty="0" err="1" smtClean="0"/>
              <a:t>aangeroepen</a:t>
            </a:r>
            <a:r>
              <a:rPr lang="en-US" dirty="0" smtClean="0"/>
              <a:t> </a:t>
            </a:r>
            <a:r>
              <a:rPr lang="en-US" dirty="0" err="1" smtClean="0"/>
              <a:t>als</a:t>
            </a:r>
            <a:r>
              <a:rPr lang="en-US" dirty="0" smtClean="0"/>
              <a:t> </a:t>
            </a:r>
            <a:r>
              <a:rPr lang="en-US" dirty="0" err="1" smtClean="0"/>
              <a:t>een</a:t>
            </a:r>
            <a:r>
              <a:rPr lang="en-US" dirty="0" smtClean="0"/>
              <a:t> </a:t>
            </a:r>
            <a:r>
              <a:rPr lang="en-US" dirty="0" err="1" smtClean="0"/>
              <a:t>variabele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rgbClr val="0000FF"/>
                </a:solidFill>
              </a:rPr>
              <a:t>verwijderd</a:t>
            </a:r>
            <a:r>
              <a:rPr lang="en-US" dirty="0" smtClean="0"/>
              <a:t> </a:t>
            </a:r>
            <a:r>
              <a:rPr lang="en-US" dirty="0" err="1" smtClean="0"/>
              <a:t>wordt</a:t>
            </a:r>
            <a:r>
              <a:rPr lang="en-US" dirty="0" smtClean="0"/>
              <a:t>.</a:t>
            </a:r>
            <a:endParaRPr lang="nl-NL" dirty="0" smtClean="0"/>
          </a:p>
        </p:txBody>
      </p:sp>
      <p:sp>
        <p:nvSpPr>
          <p:cNvPr id="201733" name="Text Box 5"/>
          <p:cNvSpPr txBox="1">
            <a:spLocks noChangeArrowheads="1"/>
          </p:cNvSpPr>
          <p:nvPr/>
        </p:nvSpPr>
        <p:spPr bwMode="auto">
          <a:xfrm>
            <a:off x="684213" y="2205038"/>
            <a:ext cx="3529012" cy="4267200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Breuk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    Breuk();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    Breuk(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t);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    Breuk(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t, 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n);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chemeClr val="tx1"/>
                </a:solidFill>
                <a:latin typeface="Consolas"/>
              </a:rPr>
              <a:t>    </a:t>
            </a:r>
            <a:r>
              <a:rPr lang="en-US" sz="2000" b="1" dirty="0">
                <a:solidFill>
                  <a:srgbClr val="000000"/>
                </a:solidFill>
                <a:latin typeface="Consolas"/>
              </a:rPr>
              <a:t>~</a:t>
            </a:r>
            <a:r>
              <a:rPr lang="en-US" sz="2000" b="1" dirty="0" err="1">
                <a:solidFill>
                  <a:srgbClr val="000000"/>
                </a:solidFill>
                <a:latin typeface="Consolas"/>
              </a:rPr>
              <a:t>Breuk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();</a:t>
            </a: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teller()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noemer()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plus(Breuk b);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private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boven;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onder;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normaliseer();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};</a:t>
            </a:r>
          </a:p>
        </p:txBody>
      </p:sp>
      <p:sp>
        <p:nvSpPr>
          <p:cNvPr id="201734" name="Text Box 6"/>
          <p:cNvSpPr txBox="1">
            <a:spLocks noChangeArrowheads="1"/>
          </p:cNvSpPr>
          <p:nvPr/>
        </p:nvSpPr>
        <p:spPr bwMode="auto">
          <a:xfrm>
            <a:off x="4644008" y="5229200"/>
            <a:ext cx="4248596" cy="1219200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err="1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schemeClr val="tx1"/>
                </a:solidFill>
                <a:latin typeface="Consolas"/>
              </a:rPr>
              <a:t>main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()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    Breuk a, b(-2), c(21,-9);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rgbClr val="008000"/>
                </a:solidFill>
                <a:latin typeface="Consolas"/>
              </a:rPr>
              <a:t>    // ...</a:t>
            </a:r>
            <a:endParaRPr lang="en-US" sz="2000" dirty="0">
              <a:solidFill>
                <a:srgbClr val="008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chemeClr val="tx1"/>
                </a:solidFill>
                <a:latin typeface="Consolas"/>
              </a:rPr>
              <a:t>}</a:t>
            </a:r>
            <a:endParaRPr lang="nl-NL" sz="2000" dirty="0">
              <a:solidFill>
                <a:schemeClr val="tx1"/>
              </a:solidFill>
              <a:latin typeface="Consolas"/>
            </a:endParaRPr>
          </a:p>
        </p:txBody>
      </p:sp>
      <p:sp>
        <p:nvSpPr>
          <p:cNvPr id="201735" name="Text Box 7"/>
          <p:cNvSpPr txBox="1">
            <a:spLocks noChangeArrowheads="1"/>
          </p:cNvSpPr>
          <p:nvPr/>
        </p:nvSpPr>
        <p:spPr bwMode="auto">
          <a:xfrm>
            <a:off x="4644008" y="2205038"/>
            <a:ext cx="4248596" cy="2769989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b="1" dirty="0">
                <a:solidFill>
                  <a:srgbClr val="000000"/>
                </a:solidFill>
                <a:latin typeface="Consolas"/>
              </a:rPr>
              <a:t>Breuk::~Breuk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()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cout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&lt;&lt; </a:t>
            </a:r>
            <a:r>
              <a:rPr lang="nl-NL" sz="20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De breuk met teller "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&lt;&lt; boven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&lt;&lt; </a:t>
            </a:r>
            <a:r>
              <a:rPr lang="nl-NL" sz="2000" dirty="0" smtClean="0">
                <a:solidFill>
                  <a:srgbClr val="A31515"/>
                </a:solidFill>
                <a:latin typeface="Consolas"/>
              </a:rPr>
              <a:t>" 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en noemer "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&lt;&lt; onder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&lt;&lt; </a:t>
            </a:r>
            <a:r>
              <a:rPr lang="nl-NL" sz="2000" dirty="0" smtClean="0">
                <a:solidFill>
                  <a:srgbClr val="A31515"/>
                </a:solidFill>
                <a:latin typeface="Consolas"/>
              </a:rPr>
              <a:t>" 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is overleden</a:t>
            </a:r>
            <a:r>
              <a:rPr lang="nl-NL" sz="2000" dirty="0" smtClean="0">
                <a:solidFill>
                  <a:srgbClr val="A31515"/>
                </a:solidFill>
                <a:latin typeface="Consolas"/>
              </a:rPr>
              <a:t>."</a:t>
            </a:r>
            <a:endParaRPr lang="nl-NL" sz="2000" dirty="0">
              <a:solidFill>
                <a:srgbClr val="A31515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&lt;&lt; </a:t>
            </a: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endl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chemeClr val="tx1"/>
                </a:solidFill>
                <a:latin typeface="Consolas"/>
              </a:rPr>
              <a:t>}</a:t>
            </a:r>
            <a:endParaRPr lang="nl-NL" sz="2000" dirty="0">
              <a:solidFill>
                <a:schemeClr val="tx1"/>
              </a:solidFill>
              <a:latin typeface="Consola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754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B3946A2A-7B13-4C5F-AC17-0DD7A0B757DA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237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0275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Constructor en destructor</a:t>
            </a:r>
            <a:endParaRPr lang="nl-NL" smtClean="0"/>
          </a:p>
        </p:txBody>
      </p:sp>
      <p:sp>
        <p:nvSpPr>
          <p:cNvPr id="20275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1268413"/>
            <a:ext cx="8421688" cy="5256212"/>
          </a:xfrm>
        </p:spPr>
        <p:txBody>
          <a:bodyPr/>
          <a:lstStyle/>
          <a:p>
            <a:r>
              <a:rPr lang="en-US" dirty="0" smtClean="0"/>
              <a:t>Compiler </a:t>
            </a:r>
            <a:r>
              <a:rPr lang="en-US" dirty="0" err="1" smtClean="0"/>
              <a:t>roept</a:t>
            </a:r>
            <a:r>
              <a:rPr lang="en-US" dirty="0" smtClean="0"/>
              <a:t> de constructor en destructor </a:t>
            </a:r>
            <a:r>
              <a:rPr lang="en-US" dirty="0" err="1" smtClean="0">
                <a:solidFill>
                  <a:schemeClr val="hlink"/>
                </a:solidFill>
              </a:rPr>
              <a:t>automatisch</a:t>
            </a:r>
            <a:r>
              <a:rPr lang="en-US" dirty="0" smtClean="0"/>
              <a:t> </a:t>
            </a:r>
            <a:r>
              <a:rPr lang="en-US" dirty="0" err="1" smtClean="0"/>
              <a:t>aan</a:t>
            </a:r>
            <a:r>
              <a:rPr lang="en-US" dirty="0" smtClean="0"/>
              <a:t>.</a:t>
            </a:r>
            <a:endParaRPr lang="nl-NL" dirty="0" smtClean="0"/>
          </a:p>
        </p:txBody>
      </p:sp>
      <p:sp>
        <p:nvSpPr>
          <p:cNvPr id="202757" name="Rectangle 4"/>
          <p:cNvSpPr>
            <a:spLocks noChangeArrowheads="1"/>
          </p:cNvSpPr>
          <p:nvPr/>
        </p:nvSpPr>
        <p:spPr bwMode="auto">
          <a:xfrm>
            <a:off x="900113" y="4076700"/>
            <a:ext cx="4572000" cy="22159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solidFill>
                  <a:schemeClr val="tx1"/>
                </a:solidFill>
                <a:latin typeface="Consolas"/>
              </a:rPr>
              <a:t>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 smtClean="0">
                <a:solidFill>
                  <a:schemeClr val="tx1"/>
                </a:solidFill>
                <a:latin typeface="Consolas"/>
              </a:rPr>
              <a:t>    Breuk </a:t>
            </a:r>
            <a:r>
              <a:rPr lang="nl-NL" sz="2400" dirty="0">
                <a:solidFill>
                  <a:schemeClr val="tx1"/>
                </a:solidFill>
                <a:latin typeface="Consolas"/>
              </a:rPr>
              <a:t>a(21,-9);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400" dirty="0" smtClean="0">
                <a:solidFill>
                  <a:srgbClr val="008000"/>
                </a:solidFill>
                <a:latin typeface="Consolas"/>
              </a:rPr>
              <a:t>    // ...</a:t>
            </a:r>
            <a:endParaRPr lang="en-US" sz="2400" dirty="0">
              <a:solidFill>
                <a:srgbClr val="008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400" dirty="0" smtClean="0">
                <a:solidFill>
                  <a:srgbClr val="008000"/>
                </a:solidFill>
                <a:latin typeface="Consolas"/>
              </a:rPr>
              <a:t>    // ...</a:t>
            </a:r>
            <a:endParaRPr lang="en-US" sz="2400" dirty="0">
              <a:solidFill>
                <a:srgbClr val="008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400" dirty="0" smtClean="0">
                <a:solidFill>
                  <a:srgbClr val="008000"/>
                </a:solidFill>
                <a:latin typeface="Consolas"/>
              </a:rPr>
              <a:t>    // ...</a:t>
            </a:r>
            <a:endParaRPr lang="en-US" sz="2400" dirty="0">
              <a:solidFill>
                <a:srgbClr val="008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400" dirty="0">
                <a:solidFill>
                  <a:schemeClr val="tx1"/>
                </a:solidFill>
                <a:latin typeface="Consolas"/>
              </a:rPr>
              <a:t>}</a:t>
            </a:r>
            <a:endParaRPr lang="nl-NL" sz="2400" dirty="0">
              <a:solidFill>
                <a:schemeClr val="tx1"/>
              </a:solidFill>
              <a:latin typeface="Consolas"/>
            </a:endParaRPr>
          </a:p>
        </p:txBody>
      </p:sp>
      <p:sp>
        <p:nvSpPr>
          <p:cNvPr id="903173" name="AutoShape 5"/>
          <p:cNvSpPr>
            <a:spLocks noChangeArrowheads="1"/>
          </p:cNvSpPr>
          <p:nvPr/>
        </p:nvSpPr>
        <p:spPr bwMode="auto">
          <a:xfrm>
            <a:off x="3635896" y="1972303"/>
            <a:ext cx="5111874" cy="1657350"/>
          </a:xfrm>
          <a:prstGeom prst="cloudCallout">
            <a:avLst>
              <a:gd name="adj1" fmla="val -38902"/>
              <a:gd name="adj2" fmla="val 111632"/>
            </a:avLst>
          </a:prstGeom>
          <a:noFill/>
          <a:ln w="28575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alibri" pitchFamily="34" charset="0"/>
              </a:rPr>
              <a:t>Reserveer geheugen op de stack voor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a</a:t>
            </a:r>
            <a:r>
              <a:rPr lang="nl-NL" sz="2000" dirty="0">
                <a:solidFill>
                  <a:schemeClr val="tx1"/>
                </a:solidFill>
                <a:latin typeface="Calibri" pitchFamily="34" charset="0"/>
              </a:rPr>
              <a:t> en roep </a:t>
            </a:r>
            <a:r>
              <a:rPr lang="nl-NL" sz="2000" dirty="0" err="1">
                <a:solidFill>
                  <a:schemeClr val="tx1"/>
                </a:solidFill>
                <a:latin typeface="Calibri" pitchFamily="34" charset="0"/>
              </a:rPr>
              <a:t>constructor</a:t>
            </a:r>
            <a:r>
              <a:rPr lang="nl-NL" sz="2000" dirty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nl-NL" sz="2000" dirty="0" err="1">
                <a:solidFill>
                  <a:schemeClr val="tx1"/>
                </a:solidFill>
                <a:latin typeface="Consolas"/>
              </a:rPr>
              <a:t>a.</a:t>
            </a:r>
            <a:r>
              <a:rPr lang="nl-NL" sz="2000" dirty="0" err="1">
                <a:latin typeface="Consolas"/>
              </a:rPr>
              <a:t>Breuk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(21,-9)</a:t>
            </a:r>
            <a:r>
              <a:rPr lang="nl-NL" sz="2000" dirty="0">
                <a:solidFill>
                  <a:schemeClr val="tx1"/>
                </a:solidFill>
                <a:latin typeface="Calibri" pitchFamily="34" charset="0"/>
              </a:rPr>
              <a:t> aan</a:t>
            </a:r>
          </a:p>
        </p:txBody>
      </p:sp>
      <p:sp>
        <p:nvSpPr>
          <p:cNvPr id="903174" name="AutoShape 6"/>
          <p:cNvSpPr>
            <a:spLocks noChangeArrowheads="1"/>
          </p:cNvSpPr>
          <p:nvPr/>
        </p:nvSpPr>
        <p:spPr bwMode="auto">
          <a:xfrm>
            <a:off x="3779838" y="4581525"/>
            <a:ext cx="3887787" cy="1657350"/>
          </a:xfrm>
          <a:prstGeom prst="cloudCallout">
            <a:avLst>
              <a:gd name="adj1" fmla="val -117123"/>
              <a:gd name="adj2" fmla="val 43858"/>
            </a:avLst>
          </a:prstGeom>
          <a:noFill/>
          <a:ln w="28575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alibri" pitchFamily="34" charset="0"/>
              </a:rPr>
              <a:t>Roep destructor </a:t>
            </a:r>
            <a:r>
              <a:rPr lang="nl-NL" sz="2000" dirty="0" err="1">
                <a:solidFill>
                  <a:schemeClr val="tx1"/>
                </a:solidFill>
                <a:latin typeface="Consolas"/>
              </a:rPr>
              <a:t>a.</a:t>
            </a:r>
            <a:r>
              <a:rPr lang="nl-NL" sz="2000" dirty="0" err="1">
                <a:latin typeface="Consolas"/>
              </a:rPr>
              <a:t>~Breuk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()</a:t>
            </a:r>
            <a:r>
              <a:rPr lang="nl-NL" sz="2000" dirty="0">
                <a:solidFill>
                  <a:schemeClr val="tx1"/>
                </a:solidFill>
                <a:latin typeface="Calibri" pitchFamily="34" charset="0"/>
              </a:rPr>
              <a:t> aan en geef geheugen van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a</a:t>
            </a:r>
            <a:r>
              <a:rPr lang="nl-NL" sz="2000" dirty="0">
                <a:solidFill>
                  <a:schemeClr val="tx1"/>
                </a:solidFill>
                <a:latin typeface="Calibri" pitchFamily="34" charset="0"/>
              </a:rPr>
              <a:t> weer vrij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3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3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3173" grpId="0" animBg="1"/>
      <p:bldP spid="903174" grpId="0" animBg="1"/>
    </p:bldLst>
  </p:timing>
</p:sld>
</file>

<file path=ppt/slides/slide2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778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B470CFD4-08A7-4A88-ABE1-44633ED41C20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238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0377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Constructor en destructor</a:t>
            </a:r>
            <a:endParaRPr lang="nl-NL" smtClean="0"/>
          </a:p>
        </p:txBody>
      </p:sp>
      <p:sp>
        <p:nvSpPr>
          <p:cNvPr id="20378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1268413"/>
            <a:ext cx="8421688" cy="5256212"/>
          </a:xfrm>
        </p:spPr>
        <p:txBody>
          <a:bodyPr/>
          <a:lstStyle/>
          <a:p>
            <a:r>
              <a:rPr lang="en-US" dirty="0" smtClean="0"/>
              <a:t>Compiler </a:t>
            </a:r>
            <a:r>
              <a:rPr lang="en-US" dirty="0" err="1" smtClean="0"/>
              <a:t>roept</a:t>
            </a:r>
            <a:r>
              <a:rPr lang="en-US" dirty="0" smtClean="0"/>
              <a:t> de constructor en destructor </a:t>
            </a:r>
            <a:r>
              <a:rPr lang="en-US" dirty="0" err="1" smtClean="0">
                <a:solidFill>
                  <a:schemeClr val="hlink"/>
                </a:solidFill>
              </a:rPr>
              <a:t>automatisch</a:t>
            </a:r>
            <a:r>
              <a:rPr lang="en-US" dirty="0" smtClean="0"/>
              <a:t> </a:t>
            </a:r>
            <a:r>
              <a:rPr lang="en-US" dirty="0" err="1" smtClean="0"/>
              <a:t>aan</a:t>
            </a:r>
            <a:r>
              <a:rPr lang="en-US" dirty="0" smtClean="0"/>
              <a:t>.</a:t>
            </a:r>
            <a:endParaRPr lang="nl-NL" dirty="0" smtClean="0"/>
          </a:p>
        </p:txBody>
      </p:sp>
      <p:sp>
        <p:nvSpPr>
          <p:cNvPr id="203781" name="Rectangle 4"/>
          <p:cNvSpPr>
            <a:spLocks noChangeArrowheads="1"/>
          </p:cNvSpPr>
          <p:nvPr/>
        </p:nvSpPr>
        <p:spPr bwMode="auto">
          <a:xfrm>
            <a:off x="900112" y="4076700"/>
            <a:ext cx="5904136" cy="22159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solidFill>
                  <a:schemeClr val="tx1"/>
                </a:solidFill>
                <a:latin typeface="Consolas"/>
              </a:rPr>
              <a:t>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 smtClean="0">
                <a:solidFill>
                  <a:schemeClr val="tx1"/>
                </a:solidFill>
                <a:latin typeface="Consolas"/>
              </a:rPr>
              <a:t>    Breuk</a:t>
            </a:r>
            <a:r>
              <a:rPr lang="nl-NL" sz="2400" dirty="0">
                <a:solidFill>
                  <a:schemeClr val="tx1"/>
                </a:solidFill>
                <a:latin typeface="Consolas"/>
              </a:rPr>
              <a:t>* </a:t>
            </a:r>
            <a:r>
              <a:rPr lang="nl-NL" sz="2400" dirty="0" err="1" smtClean="0">
                <a:solidFill>
                  <a:schemeClr val="tx1"/>
                </a:solidFill>
                <a:latin typeface="Consolas"/>
              </a:rPr>
              <a:t>bp</a:t>
            </a:r>
            <a:r>
              <a:rPr lang="nl-NL" sz="2400" dirty="0" smtClean="0">
                <a:solidFill>
                  <a:schemeClr val="tx1"/>
                </a:solidFill>
                <a:latin typeface="Consolas"/>
              </a:rPr>
              <a:t> = </a:t>
            </a:r>
            <a:r>
              <a:rPr lang="nl-NL" sz="2400" dirty="0" smtClean="0">
                <a:solidFill>
                  <a:srgbClr val="0000FF"/>
                </a:solidFill>
                <a:latin typeface="Consolas"/>
              </a:rPr>
              <a:t>new</a:t>
            </a:r>
            <a:r>
              <a:rPr lang="nl-NL" sz="24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400" dirty="0">
                <a:solidFill>
                  <a:schemeClr val="tx1"/>
                </a:solidFill>
                <a:latin typeface="Consolas"/>
              </a:rPr>
              <a:t>Breuk(21,-9);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4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en-US" sz="2400" dirty="0" smtClean="0">
                <a:solidFill>
                  <a:srgbClr val="008000"/>
                </a:solidFill>
                <a:latin typeface="Consolas"/>
              </a:rPr>
              <a:t>// ...</a:t>
            </a:r>
            <a:endParaRPr lang="en-US" sz="2400" dirty="0">
              <a:solidFill>
                <a:srgbClr val="008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4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en-US" sz="2400" dirty="0" smtClean="0">
                <a:solidFill>
                  <a:srgbClr val="0000FF"/>
                </a:solidFill>
                <a:latin typeface="Consolas"/>
              </a:rPr>
              <a:t>delete</a:t>
            </a:r>
            <a:r>
              <a:rPr lang="en-US" sz="24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Consolas"/>
              </a:rPr>
              <a:t>bp</a:t>
            </a:r>
            <a:r>
              <a:rPr lang="en-US" sz="24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4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en-US" sz="2400" dirty="0" smtClean="0">
                <a:solidFill>
                  <a:srgbClr val="008000"/>
                </a:solidFill>
                <a:latin typeface="Consolas"/>
              </a:rPr>
              <a:t>// ...</a:t>
            </a:r>
            <a:endParaRPr lang="en-US" sz="2400" dirty="0">
              <a:solidFill>
                <a:srgbClr val="008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400" dirty="0">
                <a:solidFill>
                  <a:schemeClr val="tx1"/>
                </a:solidFill>
                <a:latin typeface="Consolas"/>
              </a:rPr>
              <a:t>}</a:t>
            </a:r>
            <a:endParaRPr lang="nl-NL" sz="2400" dirty="0">
              <a:solidFill>
                <a:schemeClr val="tx1"/>
              </a:solidFill>
              <a:latin typeface="Consolas"/>
            </a:endParaRPr>
          </a:p>
        </p:txBody>
      </p:sp>
      <p:sp>
        <p:nvSpPr>
          <p:cNvPr id="905221" name="AutoShape 5"/>
          <p:cNvSpPr>
            <a:spLocks noChangeArrowheads="1"/>
          </p:cNvSpPr>
          <p:nvPr/>
        </p:nvSpPr>
        <p:spPr bwMode="auto">
          <a:xfrm>
            <a:off x="3708400" y="1773238"/>
            <a:ext cx="4895850" cy="1657350"/>
          </a:xfrm>
          <a:prstGeom prst="cloudCallout">
            <a:avLst>
              <a:gd name="adj1" fmla="val -45132"/>
              <a:gd name="adj2" fmla="val 109234"/>
            </a:avLst>
          </a:prstGeom>
          <a:noFill/>
          <a:ln w="28575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alibri" pitchFamily="34" charset="0"/>
              </a:rPr>
              <a:t>Reserveer geheugen op de </a:t>
            </a:r>
            <a:r>
              <a:rPr lang="nl-NL" sz="2000" dirty="0" err="1">
                <a:solidFill>
                  <a:schemeClr val="tx1"/>
                </a:solidFill>
                <a:latin typeface="Calibri" pitchFamily="34" charset="0"/>
              </a:rPr>
              <a:t>heap</a:t>
            </a:r>
            <a:r>
              <a:rPr lang="nl-NL" sz="2000" dirty="0">
                <a:solidFill>
                  <a:schemeClr val="tx1"/>
                </a:solidFill>
                <a:latin typeface="Calibri" pitchFamily="34" charset="0"/>
              </a:rPr>
              <a:t> en roep </a:t>
            </a:r>
            <a:r>
              <a:rPr lang="nl-NL" sz="2000" dirty="0" err="1">
                <a:solidFill>
                  <a:schemeClr val="tx1"/>
                </a:solidFill>
                <a:latin typeface="Calibri" pitchFamily="34" charset="0"/>
              </a:rPr>
              <a:t>constructor</a:t>
            </a:r>
            <a:r>
              <a:rPr lang="nl-NL" sz="2000" dirty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nl-NL" sz="2000" dirty="0">
                <a:latin typeface="Consolas"/>
              </a:rPr>
              <a:t>Breuk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(21,-9)</a:t>
            </a:r>
            <a:r>
              <a:rPr lang="nl-NL" sz="2000" dirty="0">
                <a:solidFill>
                  <a:schemeClr val="tx1"/>
                </a:solidFill>
                <a:latin typeface="Calibri" pitchFamily="34" charset="0"/>
              </a:rPr>
              <a:t> aan</a:t>
            </a:r>
          </a:p>
        </p:txBody>
      </p:sp>
      <p:sp>
        <p:nvSpPr>
          <p:cNvPr id="905222" name="AutoShape 6"/>
          <p:cNvSpPr>
            <a:spLocks noChangeArrowheads="1"/>
          </p:cNvSpPr>
          <p:nvPr/>
        </p:nvSpPr>
        <p:spPr bwMode="auto">
          <a:xfrm>
            <a:off x="4787900" y="4797152"/>
            <a:ext cx="3887788" cy="1657350"/>
          </a:xfrm>
          <a:prstGeom prst="cloudCallout">
            <a:avLst>
              <a:gd name="adj1" fmla="val -87368"/>
              <a:gd name="adj2" fmla="val -13057"/>
            </a:avLst>
          </a:prstGeom>
          <a:noFill/>
          <a:ln w="28575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alibri" pitchFamily="34" charset="0"/>
              </a:rPr>
              <a:t>Roep destructor </a:t>
            </a:r>
            <a:r>
              <a:rPr lang="nl-NL" sz="2000" dirty="0">
                <a:latin typeface="Consolas"/>
              </a:rPr>
              <a:t>~Breuk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()</a:t>
            </a:r>
            <a:r>
              <a:rPr lang="nl-NL" sz="2000" dirty="0">
                <a:solidFill>
                  <a:schemeClr val="tx1"/>
                </a:solidFill>
                <a:latin typeface="Calibri" pitchFamily="34" charset="0"/>
              </a:rPr>
              <a:t> aan en geef geheugen weer vrij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5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5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5221" grpId="0" animBg="1"/>
      <p:bldP spid="905222" grpId="0" animBg="1"/>
    </p:bldLst>
  </p:timing>
</p:sld>
</file>

<file path=ppt/slides/slide2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02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D867FE96-D2A1-4766-965E-8E57F3C967F7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239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0480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Gratis bij elke class!</a:t>
            </a:r>
            <a:endParaRPr lang="nl-NL" smtClean="0"/>
          </a:p>
        </p:txBody>
      </p:sp>
      <p:sp>
        <p:nvSpPr>
          <p:cNvPr id="20480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err="1" smtClean="0"/>
              <a:t>constructor</a:t>
            </a:r>
            <a:r>
              <a:rPr lang="nl-NL" dirty="0" smtClean="0"/>
              <a:t> zonder argument (</a:t>
            </a:r>
            <a:r>
              <a:rPr lang="nl-NL" dirty="0" smtClean="0">
                <a:solidFill>
                  <a:schemeClr val="hlink"/>
                </a:solidFill>
              </a:rPr>
              <a:t>default </a:t>
            </a:r>
            <a:r>
              <a:rPr lang="nl-NL" dirty="0" err="1" smtClean="0">
                <a:solidFill>
                  <a:schemeClr val="hlink"/>
                </a:solidFill>
              </a:rPr>
              <a:t>constructor</a:t>
            </a:r>
            <a:r>
              <a:rPr lang="nl-NL" dirty="0" smtClean="0"/>
              <a:t>). Deze </a:t>
            </a:r>
            <a:r>
              <a:rPr lang="nl-NL" dirty="0" err="1" smtClean="0"/>
              <a:t>constructor</a:t>
            </a:r>
            <a:r>
              <a:rPr lang="nl-NL" dirty="0" smtClean="0"/>
              <a:t> roept de default </a:t>
            </a:r>
            <a:r>
              <a:rPr lang="nl-NL" dirty="0" err="1" smtClean="0"/>
              <a:t>constructor</a:t>
            </a:r>
            <a:r>
              <a:rPr lang="nl-NL" dirty="0" smtClean="0"/>
              <a:t> aan van alle data members.</a:t>
            </a:r>
          </a:p>
          <a:p>
            <a:r>
              <a:rPr lang="nl-NL" dirty="0" smtClean="0">
                <a:solidFill>
                  <a:schemeClr val="hlink"/>
                </a:solidFill>
              </a:rPr>
              <a:t>copy </a:t>
            </a:r>
            <a:r>
              <a:rPr lang="nl-NL" dirty="0" err="1" smtClean="0">
                <a:solidFill>
                  <a:schemeClr val="hlink"/>
                </a:solidFill>
              </a:rPr>
              <a:t>constructor</a:t>
            </a:r>
            <a:r>
              <a:rPr lang="nl-NL" dirty="0" smtClean="0"/>
              <a:t>. Deze </a:t>
            </a:r>
            <a:r>
              <a:rPr lang="nl-NL" dirty="0" err="1" smtClean="0"/>
              <a:t>constructor</a:t>
            </a:r>
            <a:r>
              <a:rPr lang="nl-NL" dirty="0" smtClean="0"/>
              <a:t> roept de copy </a:t>
            </a:r>
            <a:r>
              <a:rPr lang="nl-NL" dirty="0" err="1" smtClean="0"/>
              <a:t>constructor</a:t>
            </a:r>
            <a:r>
              <a:rPr lang="nl-NL" dirty="0" smtClean="0"/>
              <a:t> aan van alle data members. </a:t>
            </a:r>
          </a:p>
          <a:p>
            <a:r>
              <a:rPr lang="nl-NL" dirty="0" err="1" smtClean="0">
                <a:solidFill>
                  <a:schemeClr val="accent1"/>
                </a:solidFill>
              </a:rPr>
              <a:t>assignment</a:t>
            </a:r>
            <a:r>
              <a:rPr lang="nl-NL" dirty="0" smtClean="0">
                <a:solidFill>
                  <a:schemeClr val="accent1"/>
                </a:solidFill>
              </a:rPr>
              <a:t> operator (</a:t>
            </a:r>
            <a:r>
              <a:rPr lang="nl-NL" dirty="0" smtClean="0">
                <a:solidFill>
                  <a:schemeClr val="accent1"/>
                </a:solidFill>
                <a:latin typeface="Consolas"/>
              </a:rPr>
              <a:t>operator=</a:t>
            </a:r>
            <a:r>
              <a:rPr lang="nl-NL" dirty="0" smtClean="0">
                <a:solidFill>
                  <a:schemeClr val="accent1"/>
                </a:solidFill>
              </a:rPr>
              <a:t>). Deze </a:t>
            </a:r>
            <a:r>
              <a:rPr lang="nl-NL" dirty="0" err="1" smtClean="0">
                <a:solidFill>
                  <a:schemeClr val="accent1"/>
                </a:solidFill>
              </a:rPr>
              <a:t>assignment</a:t>
            </a:r>
            <a:r>
              <a:rPr lang="nl-NL" dirty="0" smtClean="0">
                <a:solidFill>
                  <a:schemeClr val="accent1"/>
                </a:solidFill>
              </a:rPr>
              <a:t> operator roept de </a:t>
            </a:r>
            <a:r>
              <a:rPr lang="nl-NL" dirty="0" err="1" smtClean="0">
                <a:solidFill>
                  <a:schemeClr val="accent1"/>
                </a:solidFill>
              </a:rPr>
              <a:t>assignment</a:t>
            </a:r>
            <a:r>
              <a:rPr lang="nl-NL" dirty="0" smtClean="0">
                <a:solidFill>
                  <a:schemeClr val="accent1"/>
                </a:solidFill>
              </a:rPr>
              <a:t> operator aan van alle data members.</a:t>
            </a:r>
          </a:p>
          <a:p>
            <a:r>
              <a:rPr lang="nl-NL" dirty="0" smtClean="0">
                <a:solidFill>
                  <a:schemeClr val="hlink"/>
                </a:solidFill>
              </a:rPr>
              <a:t>destructor</a:t>
            </a:r>
            <a:r>
              <a:rPr lang="nl-NL" dirty="0" smtClean="0"/>
              <a:t>. Deze destructor roept de destructor aan van alle data members.</a:t>
            </a:r>
          </a:p>
        </p:txBody>
      </p:sp>
      <p:pic>
        <p:nvPicPr>
          <p:cNvPr id="204805" name="Picture 4" descr="gratis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115888"/>
            <a:ext cx="1265237" cy="94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06245" name="Text Box 5"/>
          <p:cNvSpPr txBox="1">
            <a:spLocks noChangeArrowheads="1"/>
          </p:cNvSpPr>
          <p:nvPr/>
        </p:nvSpPr>
        <p:spPr bwMode="auto">
          <a:xfrm>
            <a:off x="611188" y="5949950"/>
            <a:ext cx="5616575" cy="369332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sz="2400" dirty="0">
                <a:latin typeface="Calibri" pitchFamily="34" charset="0"/>
              </a:rPr>
              <a:t>Je </a:t>
            </a:r>
            <a:r>
              <a:rPr lang="en-US" sz="2400" dirty="0" err="1">
                <a:latin typeface="Calibri" pitchFamily="34" charset="0"/>
              </a:rPr>
              <a:t>kunt</a:t>
            </a:r>
            <a:r>
              <a:rPr lang="en-US" sz="2400" dirty="0">
                <a:latin typeface="Calibri" pitchFamily="34" charset="0"/>
              </a:rPr>
              <a:t> al </a:t>
            </a:r>
            <a:r>
              <a:rPr lang="en-US" sz="2400" dirty="0" err="1">
                <a:latin typeface="Calibri" pitchFamily="34" charset="0"/>
              </a:rPr>
              <a:t>deze</a:t>
            </a:r>
            <a:r>
              <a:rPr lang="en-US" sz="2400" dirty="0">
                <a:latin typeface="Calibri" pitchFamily="34" charset="0"/>
              </a:rPr>
              <a:t> </a:t>
            </a:r>
            <a:r>
              <a:rPr lang="en-US" sz="2400" dirty="0" err="1">
                <a:latin typeface="Calibri" pitchFamily="34" charset="0"/>
              </a:rPr>
              <a:t>functies</a:t>
            </a:r>
            <a:r>
              <a:rPr lang="en-US" sz="2400" dirty="0">
                <a:latin typeface="Calibri" pitchFamily="34" charset="0"/>
              </a:rPr>
              <a:t> </a:t>
            </a:r>
            <a:r>
              <a:rPr lang="en-US" sz="2400" dirty="0" err="1">
                <a:latin typeface="Calibri" pitchFamily="34" charset="0"/>
              </a:rPr>
              <a:t>ook</a:t>
            </a:r>
            <a:r>
              <a:rPr lang="en-US" sz="2400" dirty="0">
                <a:latin typeface="Calibri" pitchFamily="34" charset="0"/>
              </a:rPr>
              <a:t> </a:t>
            </a:r>
            <a:r>
              <a:rPr lang="en-US" sz="2400" b="1" dirty="0" err="1">
                <a:latin typeface="Calibri" pitchFamily="34" charset="0"/>
              </a:rPr>
              <a:t>zelf</a:t>
            </a:r>
            <a:r>
              <a:rPr lang="en-US" sz="2400" dirty="0">
                <a:latin typeface="Calibri" pitchFamily="34" charset="0"/>
              </a:rPr>
              <a:t> </a:t>
            </a:r>
            <a:r>
              <a:rPr lang="en-US" sz="2400" dirty="0" err="1">
                <a:latin typeface="Calibri" pitchFamily="34" charset="0"/>
              </a:rPr>
              <a:t>definiëren</a:t>
            </a:r>
            <a:r>
              <a:rPr lang="en-US" sz="2400" dirty="0" smtClean="0">
                <a:latin typeface="Calibri" pitchFamily="34" charset="0"/>
              </a:rPr>
              <a:t>!</a:t>
            </a:r>
            <a:endParaRPr lang="nl-NL" sz="24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6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6245" grpId="0" animBg="1"/>
    </p:bldLst>
  </p:timing>
</p:sld>
</file>

<file path=ppt/slides/slide2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6" name="Tijdelijke aanduiding voor dianumm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757FE87B-8A4A-434E-AD7E-F4C9736CA27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240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0582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Default destructor probleem</a:t>
            </a:r>
          </a:p>
        </p:txBody>
      </p:sp>
      <p:sp>
        <p:nvSpPr>
          <p:cNvPr id="205828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58775" y="1268413"/>
            <a:ext cx="8389938" cy="5256212"/>
          </a:xfrm>
          <a:noFill/>
        </p:spPr>
        <p:txBody>
          <a:bodyPr/>
          <a:lstStyle/>
          <a:p>
            <a:r>
              <a:rPr lang="nl-NL" sz="2500" dirty="0" smtClean="0"/>
              <a:t>De automatisch door de compiler aangemaakte </a:t>
            </a:r>
            <a:r>
              <a:rPr lang="nl-NL" sz="2500" dirty="0" smtClean="0">
                <a:solidFill>
                  <a:schemeClr val="hlink"/>
                </a:solidFill>
              </a:rPr>
              <a:t>default destructor</a:t>
            </a:r>
            <a:r>
              <a:rPr lang="nl-NL" sz="2500" dirty="0" smtClean="0"/>
              <a:t> is </a:t>
            </a:r>
            <a:r>
              <a:rPr lang="nl-NL" sz="2500" dirty="0" smtClean="0">
                <a:solidFill>
                  <a:schemeClr val="tx2"/>
                </a:solidFill>
              </a:rPr>
              <a:t>niet</a:t>
            </a:r>
            <a:r>
              <a:rPr lang="nl-NL" sz="2500" dirty="0" smtClean="0"/>
              <a:t> </a:t>
            </a:r>
            <a:r>
              <a:rPr lang="nl-NL" sz="2500" dirty="0" smtClean="0">
                <a:solidFill>
                  <a:schemeClr val="hlink"/>
                </a:solidFill>
              </a:rPr>
              <a:t>virtual</a:t>
            </a:r>
            <a:r>
              <a:rPr lang="nl-NL" sz="2500" dirty="0" smtClean="0"/>
              <a:t>.</a:t>
            </a:r>
          </a:p>
        </p:txBody>
      </p:sp>
      <p:sp>
        <p:nvSpPr>
          <p:cNvPr id="205829" name="Text Box 4"/>
          <p:cNvSpPr txBox="1">
            <a:spLocks noChangeArrowheads="1"/>
          </p:cNvSpPr>
          <p:nvPr/>
        </p:nvSpPr>
        <p:spPr bwMode="auto">
          <a:xfrm>
            <a:off x="755650" y="2205038"/>
            <a:ext cx="7129463" cy="4308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Hond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virtual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blaf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() = 0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};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SB: 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Hond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private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2000" b="1" dirty="0">
                <a:solidFill>
                  <a:srgbClr val="000000"/>
                </a:solidFill>
                <a:latin typeface="Consolas"/>
              </a:rPr>
              <a:t>Whisky vat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SB()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{ </a:t>
            </a:r>
            <a:r>
              <a:rPr lang="nl-NL" sz="2000" b="1" dirty="0" err="1">
                <a:solidFill>
                  <a:srgbClr val="000000"/>
                </a:solidFill>
                <a:latin typeface="Consolas"/>
              </a:rPr>
              <a:t>vat.maakVol</a:t>
            </a:r>
            <a:r>
              <a:rPr lang="nl-NL" sz="2000" b="1" dirty="0">
                <a:solidFill>
                  <a:srgbClr val="000000"/>
                </a:solidFill>
                <a:latin typeface="Consolas"/>
              </a:rPr>
              <a:t>()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;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}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b="1" dirty="0">
                <a:latin typeface="Consolas"/>
              </a:rPr>
              <a:t>virtual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~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SB ()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{ </a:t>
            </a:r>
            <a:r>
              <a:rPr lang="nl-NL" sz="2000" b="1" dirty="0" err="1">
                <a:solidFill>
                  <a:srgbClr val="000000"/>
                </a:solidFill>
                <a:latin typeface="Consolas"/>
              </a:rPr>
              <a:t>vat.maakLeeg</a:t>
            </a:r>
            <a:r>
              <a:rPr lang="nl-NL" sz="2000" b="1" dirty="0">
                <a:solidFill>
                  <a:srgbClr val="000000"/>
                </a:solidFill>
                <a:latin typeface="Consolas"/>
              </a:rPr>
              <a:t>()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 }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virtual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blaf() </a:t>
            </a:r>
            <a:r>
              <a:rPr lang="nl-NL" sz="2000" dirty="0" err="1" smtClean="0">
                <a:solidFill>
                  <a:srgbClr val="0000FF"/>
                </a:solidFill>
                <a:latin typeface="Consolas"/>
              </a:rPr>
              <a:t>override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{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    </a:t>
            </a: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cout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&lt;&lt; </a:t>
            </a:r>
            <a:r>
              <a:rPr lang="nl-NL" sz="20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Woef </a:t>
            </a:r>
            <a:r>
              <a:rPr lang="nl-NL" sz="2000" dirty="0" err="1" smtClean="0">
                <a:solidFill>
                  <a:srgbClr val="A31515"/>
                </a:solidFill>
                <a:latin typeface="Consolas"/>
              </a:rPr>
              <a:t>woef</a:t>
            </a:r>
            <a:r>
              <a:rPr lang="nl-NL" sz="20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&lt;&lt; </a:t>
            </a: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endl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 }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};</a:t>
            </a:r>
          </a:p>
        </p:txBody>
      </p:sp>
      <p:sp>
        <p:nvSpPr>
          <p:cNvPr id="205830" name="Rectangle 6"/>
          <p:cNvSpPr>
            <a:spLocks noChangeArrowheads="1"/>
          </p:cNvSpPr>
          <p:nvPr/>
        </p:nvSpPr>
        <p:spPr bwMode="auto">
          <a:xfrm>
            <a:off x="5580112" y="2194223"/>
            <a:ext cx="3421013" cy="1538883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schemeClr val="tx1"/>
                </a:solidFill>
                <a:latin typeface="Consolas"/>
              </a:rPr>
              <a:t>main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()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b="1" dirty="0">
                <a:solidFill>
                  <a:srgbClr val="000000"/>
                </a:solidFill>
                <a:latin typeface="Consolas"/>
              </a:rPr>
              <a:t>Hond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* </a:t>
            </a: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Boris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(</a:t>
            </a:r>
            <a:r>
              <a:rPr lang="nl-NL" sz="2000" b="1" dirty="0" smtClean="0">
                <a:latin typeface="Consolas"/>
              </a:rPr>
              <a:t>new</a:t>
            </a:r>
            <a:r>
              <a:rPr lang="nl-NL" sz="2000" b="1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b="1" dirty="0" smtClean="0">
                <a:solidFill>
                  <a:srgbClr val="000000"/>
                </a:solidFill>
                <a:latin typeface="Consolas"/>
              </a:rPr>
              <a:t>SB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);</a:t>
            </a: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Boris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-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&gt;blaf();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b="1" dirty="0">
                <a:latin typeface="Consolas"/>
              </a:rPr>
              <a:t>delete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Boris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}</a:t>
            </a:r>
          </a:p>
        </p:txBody>
      </p:sp>
      <p:graphicFrame>
        <p:nvGraphicFramePr>
          <p:cNvPr id="205831" name="Object 7"/>
          <p:cNvGraphicFramePr>
            <a:graphicFrameLocks noGrp="1" noChangeAspect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8143624"/>
              </p:ext>
            </p:extLst>
          </p:nvPr>
        </p:nvGraphicFramePr>
        <p:xfrm>
          <a:off x="6228183" y="3860147"/>
          <a:ext cx="2696741" cy="27168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940" name="Tekening" r:id="rId4" imgW="2562225" imgH="2581275" progId="WPDraw30.Drawing">
                  <p:embed/>
                </p:oleObj>
              </mc:Choice>
              <mc:Fallback>
                <p:oleObj name="Tekening" r:id="rId4" imgW="2562225" imgH="2581275" progId="WPDraw30.Drawing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28183" y="3860147"/>
                        <a:ext cx="2696741" cy="27168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07273" name="Picture 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3778548"/>
            <a:ext cx="2016125" cy="1090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907274" name="AutoShape 10"/>
          <p:cNvSpPr>
            <a:spLocks noChangeArrowheads="1"/>
          </p:cNvSpPr>
          <p:nvPr/>
        </p:nvSpPr>
        <p:spPr bwMode="auto">
          <a:xfrm>
            <a:off x="3419872" y="2049760"/>
            <a:ext cx="2017712" cy="1152525"/>
          </a:xfrm>
          <a:prstGeom prst="wedgeRoundRectCallout">
            <a:avLst>
              <a:gd name="adj1" fmla="val 77617"/>
              <a:gd name="adj2" fmla="val 49746"/>
              <a:gd name="adj3" fmla="val 16667"/>
            </a:avLst>
          </a:prstGeom>
          <a:solidFill>
            <a:srgbClr val="FFFF00"/>
          </a:solidFill>
          <a:ln w="28575" algn="ctr">
            <a:solidFill>
              <a:schemeClr val="tx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~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SB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()</a:t>
            </a:r>
            <a:r>
              <a:rPr lang="nl-NL" sz="2000" dirty="0" smtClean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nl-NL" sz="2000" dirty="0">
                <a:solidFill>
                  <a:srgbClr val="0000FF"/>
                </a:solidFill>
                <a:latin typeface="Calibri" pitchFamily="34" charset="0"/>
              </a:rPr>
              <a:t>wordt</a:t>
            </a:r>
            <a:r>
              <a:rPr lang="nl-NL" sz="2000" dirty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nl-NL" sz="2000" dirty="0">
                <a:solidFill>
                  <a:schemeClr val="tx2"/>
                </a:solidFill>
                <a:latin typeface="Calibri" pitchFamily="34" charset="0"/>
              </a:rPr>
              <a:t>niet</a:t>
            </a:r>
            <a:r>
              <a:rPr lang="nl-NL" sz="2000" dirty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nl-NL" sz="2000" dirty="0">
                <a:solidFill>
                  <a:srgbClr val="0000FF"/>
                </a:solidFill>
                <a:latin typeface="Calibri" pitchFamily="34" charset="0"/>
              </a:rPr>
              <a:t>aangeroepen!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7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7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7274" grpId="0" animBg="1"/>
    </p:bldLst>
  </p:timing>
</p:sld>
</file>

<file path=ppt/slides/slide2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hthoek 7"/>
          <p:cNvSpPr/>
          <p:nvPr/>
        </p:nvSpPr>
        <p:spPr bwMode="auto">
          <a:xfrm>
            <a:off x="8388424" y="6453336"/>
            <a:ext cx="504056" cy="28803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tabLst/>
            </a:pPr>
            <a:endParaRPr kumimoji="1" lang="nl-NL" sz="2500" b="0" i="0" u="none" strike="noStrike" cap="none" normalizeH="0" baseline="0" smtClean="0">
              <a:ln>
                <a:noFill/>
              </a:ln>
              <a:solidFill>
                <a:schemeClr val="hlink"/>
              </a:solidFill>
              <a:effectLst/>
              <a:latin typeface="Univers" pitchFamily="34" charset="0"/>
            </a:endParaRPr>
          </a:p>
        </p:txBody>
      </p:sp>
      <p:sp>
        <p:nvSpPr>
          <p:cNvPr id="206850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FB7DF86A-C8C6-40E6-B1CD-CCB5D3E304F2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241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0685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Virtual destructor</a:t>
            </a:r>
          </a:p>
        </p:txBody>
      </p:sp>
      <p:sp>
        <p:nvSpPr>
          <p:cNvPr id="20685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smtClean="0"/>
              <a:t>Als een class nu of in de toekomst als basis class gebruikt wordt dan moet de </a:t>
            </a:r>
            <a:r>
              <a:rPr lang="nl-NL" dirty="0" smtClean="0">
                <a:solidFill>
                  <a:schemeClr val="hlink"/>
                </a:solidFill>
              </a:rPr>
              <a:t>destructor</a:t>
            </a:r>
            <a:r>
              <a:rPr lang="nl-NL" dirty="0" smtClean="0"/>
              <a:t> </a:t>
            </a:r>
            <a:r>
              <a:rPr lang="nl-NL" dirty="0" smtClean="0">
                <a:solidFill>
                  <a:schemeClr val="hlink"/>
                </a:solidFill>
              </a:rPr>
              <a:t>virtual</a:t>
            </a:r>
            <a:r>
              <a:rPr lang="nl-NL" dirty="0" smtClean="0"/>
              <a:t> zijn zodat van deze class afgeleide classes via een </a:t>
            </a:r>
            <a:r>
              <a:rPr lang="nl-NL" dirty="0" err="1" smtClean="0"/>
              <a:t>polymorphic</a:t>
            </a:r>
            <a:r>
              <a:rPr lang="nl-NL" dirty="0" smtClean="0"/>
              <a:t> pointer </a:t>
            </a:r>
            <a:r>
              <a:rPr lang="nl-NL" dirty="0" err="1" smtClean="0"/>
              <a:t>gedelete</a:t>
            </a:r>
            <a:r>
              <a:rPr lang="nl-NL" dirty="0" smtClean="0"/>
              <a:t> kunnen worden.</a:t>
            </a:r>
          </a:p>
        </p:txBody>
      </p:sp>
      <p:sp>
        <p:nvSpPr>
          <p:cNvPr id="206853" name="Text Box 4"/>
          <p:cNvSpPr txBox="1">
            <a:spLocks noChangeArrowheads="1"/>
          </p:cNvSpPr>
          <p:nvPr/>
        </p:nvSpPr>
        <p:spPr bwMode="auto">
          <a:xfrm>
            <a:off x="755650" y="3500438"/>
            <a:ext cx="7129463" cy="30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Hond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b="1" dirty="0">
                <a:latin typeface="Consolas"/>
              </a:rPr>
              <a:t>virtual </a:t>
            </a:r>
            <a:r>
              <a:rPr lang="nl-NL" sz="2000" b="1" dirty="0">
                <a:solidFill>
                  <a:srgbClr val="000000"/>
                </a:solidFill>
                <a:latin typeface="Consolas"/>
              </a:rPr>
              <a:t>~Hond</a:t>
            </a:r>
            <a:r>
              <a:rPr lang="nl-NL" sz="2000" b="1" dirty="0" smtClean="0">
                <a:solidFill>
                  <a:srgbClr val="000000"/>
                </a:solidFill>
                <a:latin typeface="Consolas"/>
              </a:rPr>
              <a:t>() = default;</a:t>
            </a:r>
            <a:endParaRPr lang="nl-NL" sz="2000" b="1" dirty="0">
              <a:solidFill>
                <a:srgbClr val="000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    virtual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blaf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() = 0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};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SintBernard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: 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Hond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latin typeface="Consolas"/>
              </a:rPr>
              <a:t>    </a:t>
            </a:r>
            <a:r>
              <a:rPr lang="nl-NL" sz="2000" b="1" dirty="0">
                <a:latin typeface="Consolas"/>
              </a:rPr>
              <a:t>virtual</a:t>
            </a:r>
            <a:r>
              <a:rPr lang="nl-NL" sz="2000" b="1" dirty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b="1" dirty="0">
                <a:solidFill>
                  <a:srgbClr val="000000"/>
                </a:solidFill>
                <a:latin typeface="Consolas"/>
              </a:rPr>
              <a:t>~</a:t>
            </a:r>
            <a:r>
              <a:rPr lang="nl-NL" sz="2000" b="1" dirty="0" err="1">
                <a:solidFill>
                  <a:srgbClr val="000000"/>
                </a:solidFill>
                <a:latin typeface="Consolas"/>
              </a:rPr>
              <a:t>SintBernard</a:t>
            </a:r>
            <a:r>
              <a:rPr lang="nl-NL" sz="2000" b="1" dirty="0">
                <a:solidFill>
                  <a:srgbClr val="000000"/>
                </a:solidFill>
                <a:latin typeface="Consolas"/>
              </a:rPr>
              <a:t>();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};</a:t>
            </a:r>
          </a:p>
        </p:txBody>
      </p:sp>
      <p:pic>
        <p:nvPicPr>
          <p:cNvPr id="220163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056582"/>
            <a:ext cx="3285753" cy="3588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AutoShape 7"/>
          <p:cNvSpPr>
            <a:spLocks noChangeArrowheads="1"/>
          </p:cNvSpPr>
          <p:nvPr/>
        </p:nvSpPr>
        <p:spPr bwMode="auto">
          <a:xfrm>
            <a:off x="4211961" y="3356992"/>
            <a:ext cx="1080119" cy="504056"/>
          </a:xfrm>
          <a:prstGeom prst="wedgeRoundRectCallout">
            <a:avLst>
              <a:gd name="adj1" fmla="val -35849"/>
              <a:gd name="adj2" fmla="val 104485"/>
              <a:gd name="adj3" fmla="val 16667"/>
            </a:avLst>
          </a:prstGeom>
          <a:solidFill>
            <a:srgbClr val="FFFF00"/>
          </a:solidFill>
          <a:ln w="2857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rgbClr val="0000FF"/>
                </a:solidFill>
                <a:latin typeface="Calibri" pitchFamily="34" charset="0"/>
              </a:rPr>
              <a:t>C++11</a:t>
            </a:r>
            <a:endParaRPr lang="nl-NL" sz="2000" dirty="0">
              <a:solidFill>
                <a:srgbClr val="0000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74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0E7B0A2-1F3D-4325-AD31-0EE47FACD023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242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07875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Huiswerk</a:t>
            </a:r>
            <a:r>
              <a:rPr lang="en-US" dirty="0" smtClean="0"/>
              <a:t>!</a:t>
            </a:r>
            <a:endParaRPr lang="nl-NL" dirty="0" smtClean="0"/>
          </a:p>
        </p:txBody>
      </p:sp>
      <p:sp>
        <p:nvSpPr>
          <p:cNvPr id="207876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358775" y="1268413"/>
            <a:ext cx="8605838" cy="5400675"/>
          </a:xfrm>
        </p:spPr>
        <p:txBody>
          <a:bodyPr/>
          <a:lstStyle/>
          <a:p>
            <a:r>
              <a:rPr lang="nl-NL" dirty="0" smtClean="0"/>
              <a:t>Voeg in practicum opgave 2b een </a:t>
            </a:r>
            <a:r>
              <a:rPr lang="nl-NL" dirty="0" smtClean="0">
                <a:solidFill>
                  <a:schemeClr val="hlink"/>
                </a:solidFill>
              </a:rPr>
              <a:t>destructor</a:t>
            </a:r>
            <a:r>
              <a:rPr lang="nl-NL" dirty="0" smtClean="0"/>
              <a:t> toe die meldt dat een </a:t>
            </a:r>
            <a:r>
              <a:rPr lang="nl-NL" dirty="0" smtClean="0">
                <a:solidFill>
                  <a:schemeClr val="hlink"/>
                </a:solidFill>
                <a:latin typeface="Consolas"/>
              </a:rPr>
              <a:t>Tijdsduur</a:t>
            </a:r>
            <a:r>
              <a:rPr lang="nl-NL" dirty="0" smtClean="0"/>
              <a:t> is overleden.</a:t>
            </a:r>
          </a:p>
          <a:p>
            <a:pPr lvl="1"/>
            <a:r>
              <a:rPr lang="nl-NL" dirty="0" smtClean="0"/>
              <a:t>Verklaar de uitvoer.</a:t>
            </a:r>
          </a:p>
          <a:p>
            <a:r>
              <a:rPr lang="nl-NL" dirty="0" smtClean="0"/>
              <a:t>Verander nu in opgave 2b elke </a:t>
            </a:r>
            <a:r>
              <a:rPr lang="nl-NL" dirty="0" err="1" smtClean="0">
                <a:solidFill>
                  <a:schemeClr val="hlink"/>
                </a:solidFill>
                <a:latin typeface="Consolas"/>
              </a:rPr>
              <a:t>const</a:t>
            </a:r>
            <a:r>
              <a:rPr lang="nl-NL" dirty="0" smtClean="0">
                <a:solidFill>
                  <a:schemeClr val="hlink"/>
                </a:solidFill>
                <a:latin typeface="Consolas"/>
              </a:rPr>
              <a:t> Tijdsduur&amp;</a:t>
            </a:r>
            <a:r>
              <a:rPr lang="nl-NL" dirty="0" smtClean="0"/>
              <a:t> door een </a:t>
            </a:r>
            <a:r>
              <a:rPr lang="nl-NL" dirty="0" smtClean="0">
                <a:solidFill>
                  <a:schemeClr val="hlink"/>
                </a:solidFill>
                <a:latin typeface="Consolas"/>
              </a:rPr>
              <a:t>Tijdsduur</a:t>
            </a:r>
            <a:r>
              <a:rPr lang="nl-NL" dirty="0" smtClean="0"/>
              <a:t>.</a:t>
            </a:r>
          </a:p>
          <a:p>
            <a:pPr lvl="1"/>
            <a:r>
              <a:rPr lang="nl-NL" dirty="0" smtClean="0"/>
              <a:t>Verklaar de wijzigingen in de uitvoer.</a:t>
            </a:r>
          </a:p>
          <a:p>
            <a:r>
              <a:rPr lang="nl-NL" dirty="0" smtClean="0"/>
              <a:t>Bestudeer dictaat:</a:t>
            </a:r>
          </a:p>
          <a:p>
            <a:pPr lvl="1"/>
            <a:r>
              <a:rPr lang="nl-NL" dirty="0" smtClean="0">
                <a:solidFill>
                  <a:schemeClr val="hlink"/>
                </a:solidFill>
              </a:rPr>
              <a:t>Hoofdstuk 5 t/m 5.4.</a:t>
            </a:r>
          </a:p>
        </p:txBody>
      </p:sp>
      <p:pic>
        <p:nvPicPr>
          <p:cNvPr id="20787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47625"/>
            <a:ext cx="1395413" cy="928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899" name="Rectangle 3"/>
          <p:cNvSpPr>
            <a:spLocks noGrp="1" noChangeArrowheads="1"/>
          </p:cNvSpPr>
          <p:nvPr>
            <p:ph type="ctrTitle" sz="quarter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tx2"/>
                </a:solidFill>
              </a14:hiddenFill>
            </a:ext>
          </a:extLst>
        </p:spPr>
        <p:txBody>
          <a:bodyPr wrap="none"/>
          <a:lstStyle/>
          <a:p>
            <a:r>
              <a:rPr lang="nl-NL" sz="3600" dirty="0" err="1" smtClean="0"/>
              <a:t>Objectgeoriënteerd</a:t>
            </a:r>
            <a:r>
              <a:rPr lang="nl-NL" sz="3600" dirty="0" smtClean="0"/>
              <a:t> Programmeren in C++ </a:t>
            </a:r>
          </a:p>
        </p:txBody>
      </p:sp>
      <p:sp>
        <p:nvSpPr>
          <p:cNvPr id="208898" name="Rectangle 2"/>
          <p:cNvSpPr>
            <a:spLocks noGrp="1" noChangeArrowheads="1"/>
          </p:cNvSpPr>
          <p:nvPr>
            <p:ph type="subTitle" sz="quarter" idx="1"/>
          </p:nvPr>
        </p:nvSpPr>
        <p:spPr>
          <a:solidFill>
            <a:schemeClr val="bg1"/>
          </a:solidFill>
        </p:spPr>
        <p:txBody>
          <a:bodyPr/>
          <a:lstStyle/>
          <a:p>
            <a:r>
              <a:rPr lang="en-US" sz="3600" dirty="0" smtClean="0"/>
              <a:t>OGOPRG Les 19</a:t>
            </a:r>
            <a:endParaRPr lang="nl-NL" sz="36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922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BFE374AC-8517-4C6C-B915-D7376D4D0CA8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244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09923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Aggregatie implementatie</a:t>
            </a:r>
          </a:p>
        </p:txBody>
      </p:sp>
      <p:pic>
        <p:nvPicPr>
          <p:cNvPr id="20992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3663" y="2473499"/>
            <a:ext cx="2436812" cy="2179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9925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1125538"/>
            <a:ext cx="1944688" cy="1158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940041" name="Text Box 9"/>
          <p:cNvSpPr txBox="1">
            <a:spLocks noChangeArrowheads="1"/>
          </p:cNvSpPr>
          <p:nvPr/>
        </p:nvSpPr>
        <p:spPr bwMode="auto">
          <a:xfrm>
            <a:off x="5291286" y="4797152"/>
            <a:ext cx="2305050" cy="121920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err="1">
                <a:latin typeface="Calibri" pitchFamily="34" charset="0"/>
              </a:rPr>
              <a:t>Geef</a:t>
            </a:r>
            <a:r>
              <a:rPr lang="en-US" sz="2000" dirty="0">
                <a:latin typeface="Calibri" pitchFamily="34" charset="0"/>
              </a:rPr>
              <a:t> de </a:t>
            </a:r>
            <a:r>
              <a:rPr lang="en-US" sz="2000" dirty="0" err="1">
                <a:latin typeface="Calibri" pitchFamily="34" charset="0"/>
              </a:rPr>
              <a:t>implementatie</a:t>
            </a:r>
            <a:r>
              <a:rPr lang="en-US" sz="2000" dirty="0">
                <a:latin typeface="Calibri" pitchFamily="34" charset="0"/>
              </a:rPr>
              <a:t> van de constructor en de destructor.</a:t>
            </a:r>
            <a:endParaRPr lang="nl-NL" sz="2000" dirty="0">
              <a:latin typeface="Calibri" pitchFamily="34" charset="0"/>
            </a:endParaRPr>
          </a:p>
        </p:txBody>
      </p:sp>
      <p:pic>
        <p:nvPicPr>
          <p:cNvPr id="22016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115917"/>
            <a:ext cx="5514286" cy="32071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322857" y="4365104"/>
            <a:ext cx="7129463" cy="2462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SintBernard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: 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Hond {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: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SintBernard</a:t>
            </a:r>
            <a:r>
              <a:rPr lang="nl-NL" sz="2000" dirty="0" smtClean="0">
                <a:solidFill>
                  <a:prstClr val="black"/>
                </a:solidFill>
                <a:latin typeface="Consolas"/>
              </a:rPr>
              <a:t>();</a:t>
            </a:r>
            <a:endParaRPr lang="nl-NL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virtual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~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SintBernard</a:t>
            </a:r>
            <a:r>
              <a:rPr lang="nl-NL" sz="2000" dirty="0" smtClean="0">
                <a:solidFill>
                  <a:prstClr val="black"/>
                </a:solidFill>
                <a:latin typeface="Consolas"/>
              </a:rPr>
              <a:t>();</a:t>
            </a:r>
            <a:endParaRPr lang="nl-NL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virtual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blaf</a:t>
            </a:r>
            <a:r>
              <a:rPr lang="nl-NL" sz="2000" dirty="0" smtClean="0">
                <a:solidFill>
                  <a:prstClr val="black"/>
                </a:solidFill>
                <a:latin typeface="Consolas"/>
              </a:rPr>
              <a:t>() </a:t>
            </a:r>
            <a:r>
              <a:rPr lang="nl-NL" sz="2000" dirty="0" err="1" smtClean="0">
                <a:solidFill>
                  <a:srgbClr val="0000FF"/>
                </a:solidFill>
                <a:latin typeface="Consolas"/>
              </a:rPr>
              <a:t>override</a:t>
            </a:r>
            <a:r>
              <a:rPr lang="nl-NL" sz="2000" dirty="0" smtClean="0">
                <a:solidFill>
                  <a:prstClr val="black"/>
                </a:solidFill>
                <a:latin typeface="Consolas"/>
              </a:rPr>
              <a:t>; 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private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: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WhiskeyVat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* vat;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 smtClean="0">
                <a:solidFill>
                  <a:prstClr val="black"/>
                </a:solidFill>
                <a:latin typeface="Consolas"/>
              </a:rPr>
              <a:t>};</a:t>
            </a:r>
            <a:endParaRPr lang="nl-NL" sz="2000" dirty="0">
              <a:solidFill>
                <a:schemeClr val="tx1"/>
              </a:solidFill>
              <a:latin typeface="Consola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0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0041" grpId="0" animBg="1"/>
    </p:bldLst>
  </p:timing>
</p:sld>
</file>

<file path=ppt/slides/slide2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Box 4"/>
          <p:cNvSpPr txBox="1">
            <a:spLocks noChangeArrowheads="1"/>
          </p:cNvSpPr>
          <p:nvPr/>
        </p:nvSpPr>
        <p:spPr bwMode="auto">
          <a:xfrm>
            <a:off x="322857" y="1181100"/>
            <a:ext cx="7129463" cy="36933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ts val="0"/>
              </a:spcBef>
              <a:buNone/>
            </a:pPr>
            <a:r>
              <a:rPr lang="nl-NL" sz="2000" dirty="0" err="1" smtClean="0">
                <a:solidFill>
                  <a:srgbClr val="000000"/>
                </a:solidFill>
                <a:latin typeface="Consolas"/>
              </a:rPr>
              <a:t>SintBernard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::</a:t>
            </a:r>
            <a:r>
              <a:rPr lang="nl-NL" sz="2000" dirty="0" err="1" smtClean="0">
                <a:solidFill>
                  <a:srgbClr val="000000"/>
                </a:solidFill>
                <a:latin typeface="Consolas"/>
              </a:rPr>
              <a:t>SintBernard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(): vat(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new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WhiskeyVat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) {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 smtClean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vat-&gt;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maakVol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();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 smtClean="0">
                <a:solidFill>
                  <a:prstClr val="black"/>
                </a:solidFill>
                <a:latin typeface="Consolas"/>
              </a:rPr>
              <a:t>}</a:t>
            </a:r>
            <a:endParaRPr lang="nl-NL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endParaRPr lang="nl-NL" sz="2000" dirty="0" smtClean="0">
              <a:solidFill>
                <a:srgbClr val="0000FF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virtual</a:t>
            </a:r>
            <a:r>
              <a:rPr lang="nl-NL" sz="2000" dirty="0" smtClean="0">
                <a:solidFill>
                  <a:prstClr val="black"/>
                </a:solidFill>
                <a:latin typeface="Consolas"/>
              </a:rPr>
              <a:t> ~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srgbClr val="000000"/>
                </a:solidFill>
                <a:latin typeface="Consolas"/>
              </a:rPr>
              <a:t>SintBernard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::</a:t>
            </a:r>
            <a:r>
              <a:rPr lang="nl-NL" sz="2000" dirty="0" err="1" smtClean="0">
                <a:solidFill>
                  <a:prstClr val="black"/>
                </a:solidFill>
                <a:latin typeface="Consolas"/>
              </a:rPr>
              <a:t>SintBernard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() {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 smtClean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vat-&gt;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maakLeeg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();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 smtClean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delete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vat;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 smtClean="0">
                <a:solidFill>
                  <a:prstClr val="black"/>
                </a:solidFill>
                <a:latin typeface="Consolas"/>
              </a:rPr>
              <a:t>}</a:t>
            </a:r>
            <a:endParaRPr lang="nl-NL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endParaRPr lang="nl-NL" sz="2000" dirty="0" smtClean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virtual</a:t>
            </a:r>
            <a:r>
              <a:rPr lang="nl-NL" sz="20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srgbClr val="000000"/>
                </a:solidFill>
                <a:latin typeface="Consolas"/>
              </a:rPr>
              <a:t>SintBernard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::</a:t>
            </a:r>
            <a:r>
              <a:rPr lang="nl-NL" sz="2000" dirty="0" smtClean="0">
                <a:solidFill>
                  <a:prstClr val="black"/>
                </a:solidFill>
                <a:latin typeface="Consolas"/>
              </a:rPr>
              <a:t>blaf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() {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 smtClean="0">
                <a:solidFill>
                  <a:prstClr val="black"/>
                </a:solidFill>
                <a:latin typeface="Consolas"/>
              </a:rPr>
              <a:t>   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cout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&lt;&lt; 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"WOEF </a:t>
            </a:r>
            <a:r>
              <a:rPr lang="nl-NL" sz="2000" dirty="0" err="1">
                <a:solidFill>
                  <a:srgbClr val="A31515"/>
                </a:solidFill>
                <a:latin typeface="Consolas"/>
              </a:rPr>
              <a:t>WOEF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&lt;&lt; 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endl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;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 smtClean="0">
                <a:solidFill>
                  <a:prstClr val="black"/>
                </a:solidFill>
                <a:latin typeface="Consolas"/>
              </a:rPr>
              <a:t>}</a:t>
            </a:r>
            <a:endParaRPr lang="nl-NL" sz="2000" dirty="0">
              <a:solidFill>
                <a:schemeClr val="tx1"/>
              </a:solidFill>
              <a:latin typeface="Consolas"/>
            </a:endParaRPr>
          </a:p>
        </p:txBody>
      </p:sp>
      <p:sp>
        <p:nvSpPr>
          <p:cNvPr id="210946" name="Tijdelijke aanduiding voor dianumm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D8FE3627-40F6-4DEC-9ED2-42ACC49EE33A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245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1094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Implementatie</a:t>
            </a:r>
            <a:endParaRPr lang="nl-NL" smtClean="0"/>
          </a:p>
        </p:txBody>
      </p:sp>
      <p:sp>
        <p:nvSpPr>
          <p:cNvPr id="210949" name="Text Box 5"/>
          <p:cNvSpPr txBox="1">
            <a:spLocks noChangeArrowheads="1"/>
          </p:cNvSpPr>
          <p:nvPr/>
        </p:nvSpPr>
        <p:spPr bwMode="auto">
          <a:xfrm>
            <a:off x="6011863" y="5300663"/>
            <a:ext cx="29527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alibri" pitchFamily="34" charset="0"/>
              </a:rPr>
              <a:t>Aangemaakt met 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new</a:t>
            </a:r>
          </a:p>
        </p:txBody>
      </p:sp>
      <p:sp>
        <p:nvSpPr>
          <p:cNvPr id="210950" name="Rectangle 6"/>
          <p:cNvSpPr>
            <a:spLocks noChangeArrowheads="1"/>
          </p:cNvSpPr>
          <p:nvPr/>
        </p:nvSpPr>
        <p:spPr bwMode="auto">
          <a:xfrm>
            <a:off x="6948264" y="2924175"/>
            <a:ext cx="1727424" cy="863600"/>
          </a:xfrm>
          <a:prstGeom prst="rect">
            <a:avLst/>
          </a:prstGeom>
          <a:noFill/>
          <a:ln w="1905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nl-NL" dirty="0">
              <a:latin typeface="Calibri" pitchFamily="34" charset="0"/>
            </a:endParaRPr>
          </a:p>
        </p:txBody>
      </p:sp>
      <p:sp>
        <p:nvSpPr>
          <p:cNvPr id="210951" name="Rectangle 8"/>
          <p:cNvSpPr>
            <a:spLocks noChangeArrowheads="1"/>
          </p:cNvSpPr>
          <p:nvPr/>
        </p:nvSpPr>
        <p:spPr bwMode="auto">
          <a:xfrm>
            <a:off x="7885113" y="3068638"/>
            <a:ext cx="576262" cy="574675"/>
          </a:xfrm>
          <a:prstGeom prst="rect">
            <a:avLst/>
          </a:prstGeom>
          <a:noFill/>
          <a:ln w="1905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nl-NL" dirty="0">
              <a:latin typeface="Calibri" pitchFamily="34" charset="0"/>
            </a:endParaRPr>
          </a:p>
        </p:txBody>
      </p:sp>
      <p:sp>
        <p:nvSpPr>
          <p:cNvPr id="210952" name="Text Box 10"/>
          <p:cNvSpPr txBox="1">
            <a:spLocks noChangeArrowheads="1"/>
          </p:cNvSpPr>
          <p:nvPr/>
        </p:nvSpPr>
        <p:spPr bwMode="auto">
          <a:xfrm>
            <a:off x="7164288" y="3213100"/>
            <a:ext cx="42319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vat</a:t>
            </a:r>
            <a:endParaRPr lang="nl-NL" sz="2000" dirty="0">
              <a:solidFill>
                <a:schemeClr val="tx1"/>
              </a:solidFill>
              <a:latin typeface="Consolas"/>
            </a:endParaRPr>
          </a:p>
        </p:txBody>
      </p:sp>
      <p:sp>
        <p:nvSpPr>
          <p:cNvPr id="210953" name="Line 19"/>
          <p:cNvSpPr>
            <a:spLocks noChangeShapeType="1"/>
          </p:cNvSpPr>
          <p:nvPr/>
        </p:nvSpPr>
        <p:spPr bwMode="auto">
          <a:xfrm flipH="1">
            <a:off x="8172450" y="3357563"/>
            <a:ext cx="0" cy="935037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nl-NL" dirty="0">
              <a:latin typeface="Calibri" pitchFamily="34" charset="0"/>
            </a:endParaRPr>
          </a:p>
        </p:txBody>
      </p:sp>
      <p:sp>
        <p:nvSpPr>
          <p:cNvPr id="210954" name="Text Box 20"/>
          <p:cNvSpPr txBox="1">
            <a:spLocks noChangeArrowheads="1"/>
          </p:cNvSpPr>
          <p:nvPr/>
        </p:nvSpPr>
        <p:spPr bwMode="auto">
          <a:xfrm>
            <a:off x="6948143" y="2499002"/>
            <a:ext cx="1692771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:</a:t>
            </a:r>
            <a:r>
              <a:rPr lang="en-US" sz="2000" dirty="0" err="1" smtClean="0">
                <a:solidFill>
                  <a:srgbClr val="000000"/>
                </a:solidFill>
                <a:latin typeface="Consolas"/>
              </a:rPr>
              <a:t>SintBernard</a:t>
            </a:r>
            <a:endParaRPr lang="nl-NL" sz="2000" dirty="0">
              <a:solidFill>
                <a:srgbClr val="000000"/>
              </a:solidFill>
              <a:latin typeface="Consolas"/>
            </a:endParaRPr>
          </a:p>
        </p:txBody>
      </p:sp>
      <p:sp>
        <p:nvSpPr>
          <p:cNvPr id="210955" name="Text Box 21"/>
          <p:cNvSpPr txBox="1">
            <a:spLocks noChangeArrowheads="1"/>
          </p:cNvSpPr>
          <p:nvPr/>
        </p:nvSpPr>
        <p:spPr bwMode="auto">
          <a:xfrm>
            <a:off x="5975573" y="4581525"/>
            <a:ext cx="1551707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:</a:t>
            </a:r>
            <a:r>
              <a:rPr lang="en-US" sz="2000" dirty="0" err="1" smtClean="0">
                <a:solidFill>
                  <a:srgbClr val="000000"/>
                </a:solidFill>
                <a:latin typeface="Consolas"/>
              </a:rPr>
              <a:t>WhiskeyVat</a:t>
            </a:r>
            <a:endParaRPr lang="nl-NL" sz="2000" dirty="0">
              <a:solidFill>
                <a:srgbClr val="000000"/>
              </a:solidFill>
              <a:latin typeface="Consolas"/>
            </a:endParaRPr>
          </a:p>
        </p:txBody>
      </p:sp>
      <p:grpSp>
        <p:nvGrpSpPr>
          <p:cNvPr id="210956" name="Group 24"/>
          <p:cNvGrpSpPr>
            <a:grpSpLocks/>
          </p:cNvGrpSpPr>
          <p:nvPr/>
        </p:nvGrpSpPr>
        <p:grpSpPr bwMode="auto">
          <a:xfrm>
            <a:off x="7740650" y="4292600"/>
            <a:ext cx="935038" cy="865188"/>
            <a:chOff x="4967" y="2704"/>
            <a:chExt cx="363" cy="363"/>
          </a:xfrm>
        </p:grpSpPr>
        <p:sp>
          <p:nvSpPr>
            <p:cNvPr id="210957" name="Rectangle 11"/>
            <p:cNvSpPr>
              <a:spLocks noChangeArrowheads="1"/>
            </p:cNvSpPr>
            <p:nvPr/>
          </p:nvSpPr>
          <p:spPr bwMode="auto">
            <a:xfrm>
              <a:off x="4967" y="2704"/>
              <a:ext cx="363" cy="363"/>
            </a:xfrm>
            <a:prstGeom prst="rect">
              <a:avLst/>
            </a:prstGeom>
            <a:noFill/>
            <a:ln w="19050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endParaRPr lang="nl-NL" sz="2400" dirty="0">
                <a:latin typeface="Calibri" pitchFamily="34" charset="0"/>
              </a:endParaRPr>
            </a:p>
          </p:txBody>
        </p:sp>
        <p:pic>
          <p:nvPicPr>
            <p:cNvPr id="210958" name="Picture 23" descr="MCj02900780000[1]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999" y="2718"/>
              <a:ext cx="285" cy="3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970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56B497C9-D3DA-483F-B242-77BCD1CE4D89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246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944170" name="Rectangle 42"/>
          <p:cNvSpPr>
            <a:spLocks noChangeArrowheads="1"/>
          </p:cNvSpPr>
          <p:nvPr/>
        </p:nvSpPr>
        <p:spPr bwMode="auto">
          <a:xfrm>
            <a:off x="1803648" y="3933825"/>
            <a:ext cx="576262" cy="574675"/>
          </a:xfrm>
          <a:prstGeom prst="rect">
            <a:avLst/>
          </a:prstGeom>
          <a:solidFill>
            <a:schemeClr val="bg1"/>
          </a:solidFill>
          <a:ln w="1905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nl-NL" dirty="0">
              <a:latin typeface="Calibri" pitchFamily="34" charset="0"/>
            </a:endParaRPr>
          </a:p>
        </p:txBody>
      </p:sp>
      <p:sp>
        <p:nvSpPr>
          <p:cNvPr id="944142" name="Rectangle 14"/>
          <p:cNvSpPr>
            <a:spLocks noChangeArrowheads="1"/>
          </p:cNvSpPr>
          <p:nvPr/>
        </p:nvSpPr>
        <p:spPr bwMode="auto">
          <a:xfrm>
            <a:off x="1802060" y="3933825"/>
            <a:ext cx="576263" cy="576263"/>
          </a:xfrm>
          <a:prstGeom prst="rect">
            <a:avLst/>
          </a:prstGeom>
          <a:solidFill>
            <a:schemeClr val="bg1"/>
          </a:solidFill>
          <a:ln w="1905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alibri" pitchFamily="34" charset="0"/>
              </a:rPr>
              <a:t>?</a:t>
            </a:r>
          </a:p>
        </p:txBody>
      </p:sp>
      <p:sp>
        <p:nvSpPr>
          <p:cNvPr id="211973" name="Rectangle 1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Copy constructor</a:t>
            </a:r>
          </a:p>
        </p:txBody>
      </p:sp>
      <p:sp>
        <p:nvSpPr>
          <p:cNvPr id="944145" name="Text Box 17"/>
          <p:cNvSpPr txBox="1">
            <a:spLocks noChangeArrowheads="1"/>
          </p:cNvSpPr>
          <p:nvPr/>
        </p:nvSpPr>
        <p:spPr bwMode="auto">
          <a:xfrm>
            <a:off x="323850" y="1196975"/>
            <a:ext cx="3311525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SintBernard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a;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SintBernard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b(a);</a:t>
            </a:r>
          </a:p>
        </p:txBody>
      </p:sp>
      <p:sp>
        <p:nvSpPr>
          <p:cNvPr id="944146" name="Text Box 18"/>
          <p:cNvSpPr txBox="1">
            <a:spLocks noChangeArrowheads="1"/>
          </p:cNvSpPr>
          <p:nvPr/>
        </p:nvSpPr>
        <p:spPr bwMode="auto">
          <a:xfrm>
            <a:off x="1403350" y="2060575"/>
            <a:ext cx="7345363" cy="923330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SintBernard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::</a:t>
            </a: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SintBernard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(): 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vat(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new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schemeClr val="tx1"/>
                </a:solidFill>
                <a:latin typeface="Consolas"/>
              </a:rPr>
              <a:t>WhiskeyVat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)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vat-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&gt;</a:t>
            </a:r>
            <a:r>
              <a:rPr lang="nl-NL" sz="2000" dirty="0" err="1">
                <a:solidFill>
                  <a:schemeClr val="tx1"/>
                </a:solidFill>
                <a:latin typeface="Consolas"/>
              </a:rPr>
              <a:t>maakVol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}</a:t>
            </a:r>
          </a:p>
        </p:txBody>
      </p:sp>
      <p:sp>
        <p:nvSpPr>
          <p:cNvPr id="944167" name="Text Box 39"/>
          <p:cNvSpPr txBox="1">
            <a:spLocks noChangeArrowheads="1"/>
          </p:cNvSpPr>
          <p:nvPr/>
        </p:nvSpPr>
        <p:spPr bwMode="auto">
          <a:xfrm>
            <a:off x="4140200" y="1268413"/>
            <a:ext cx="3384550" cy="609600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latin typeface="Calibri" pitchFamily="34" charset="0"/>
              </a:rPr>
              <a:t>Default copy </a:t>
            </a:r>
            <a:r>
              <a:rPr lang="nl-NL" sz="2000" dirty="0" err="1">
                <a:latin typeface="Calibri" pitchFamily="34" charset="0"/>
              </a:rPr>
              <a:t>constructor</a:t>
            </a:r>
            <a:r>
              <a:rPr lang="nl-NL" sz="2000" dirty="0">
                <a:solidFill>
                  <a:schemeClr val="tx1"/>
                </a:solidFill>
                <a:latin typeface="Calibri" pitchFamily="34" charset="0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alibri" pitchFamily="34" charset="0"/>
              </a:rPr>
              <a:t>kopieert alle </a:t>
            </a:r>
            <a:r>
              <a:rPr lang="nl-NL" sz="2000" dirty="0" smtClean="0">
                <a:solidFill>
                  <a:schemeClr val="tx1"/>
                </a:solidFill>
                <a:latin typeface="Calibri" pitchFamily="34" charset="0"/>
              </a:rPr>
              <a:t>data members</a:t>
            </a:r>
            <a:endParaRPr lang="nl-NL" sz="20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944168" name="Text Box 40"/>
          <p:cNvSpPr txBox="1">
            <a:spLocks noChangeArrowheads="1"/>
          </p:cNvSpPr>
          <p:nvPr/>
        </p:nvSpPr>
        <p:spPr bwMode="auto">
          <a:xfrm>
            <a:off x="4860032" y="4818856"/>
            <a:ext cx="3241675" cy="91440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alibri" pitchFamily="34" charset="0"/>
              </a:rPr>
              <a:t>Dit is </a:t>
            </a:r>
            <a:r>
              <a:rPr lang="nl-NL" sz="2000" dirty="0">
                <a:solidFill>
                  <a:schemeClr val="tx2"/>
                </a:solidFill>
                <a:latin typeface="Calibri" pitchFamily="34" charset="0"/>
              </a:rPr>
              <a:t>niet</a:t>
            </a:r>
            <a:r>
              <a:rPr lang="nl-NL" sz="2000" dirty="0">
                <a:solidFill>
                  <a:schemeClr val="tx1"/>
                </a:solidFill>
                <a:latin typeface="Calibri" pitchFamily="34" charset="0"/>
              </a:rPr>
              <a:t> goed! We moeten </a:t>
            </a:r>
            <a:r>
              <a:rPr lang="nl-NL" sz="2000" dirty="0">
                <a:latin typeface="Calibri" pitchFamily="34" charset="0"/>
              </a:rPr>
              <a:t>zelf</a:t>
            </a:r>
            <a:r>
              <a:rPr lang="nl-NL" sz="2000" dirty="0">
                <a:solidFill>
                  <a:schemeClr val="tx1"/>
                </a:solidFill>
                <a:latin typeface="Calibri" pitchFamily="34" charset="0"/>
              </a:rPr>
              <a:t> een </a:t>
            </a:r>
            <a:r>
              <a:rPr lang="nl-NL" sz="2000" dirty="0">
                <a:latin typeface="Calibri" pitchFamily="34" charset="0"/>
              </a:rPr>
              <a:t>copy </a:t>
            </a:r>
            <a:r>
              <a:rPr lang="nl-NL" sz="2000" dirty="0" err="1">
                <a:latin typeface="Calibri" pitchFamily="34" charset="0"/>
              </a:rPr>
              <a:t>constructor</a:t>
            </a:r>
            <a:r>
              <a:rPr lang="nl-NL" sz="2000" dirty="0">
                <a:solidFill>
                  <a:schemeClr val="tx1"/>
                </a:solidFill>
                <a:latin typeface="Calibri" pitchFamily="34" charset="0"/>
              </a:rPr>
              <a:t> definiëren.</a:t>
            </a:r>
          </a:p>
        </p:txBody>
      </p:sp>
      <p:grpSp>
        <p:nvGrpSpPr>
          <p:cNvPr id="944186" name="Group 58"/>
          <p:cNvGrpSpPr>
            <a:grpSpLocks/>
          </p:cNvGrpSpPr>
          <p:nvPr/>
        </p:nvGrpSpPr>
        <p:grpSpPr bwMode="auto">
          <a:xfrm>
            <a:off x="433635" y="3789363"/>
            <a:ext cx="2160588" cy="863600"/>
            <a:chOff x="748" y="2387"/>
            <a:chExt cx="1361" cy="544"/>
          </a:xfrm>
        </p:grpSpPr>
        <p:sp>
          <p:nvSpPr>
            <p:cNvPr id="211991" name="Text Box 37"/>
            <p:cNvSpPr txBox="1">
              <a:spLocks noChangeArrowheads="1"/>
            </p:cNvSpPr>
            <p:nvPr/>
          </p:nvSpPr>
          <p:spPr bwMode="auto">
            <a:xfrm>
              <a:off x="748" y="2432"/>
              <a:ext cx="160" cy="38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857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>
              <a:lvl1pPr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1pPr>
              <a:lvl2pPr marL="742950" indent="-28575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2pPr>
              <a:lvl3pPr marL="11430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3pPr>
              <a:lvl4pPr marL="16002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4pPr>
              <a:lvl5pPr marL="20574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nl-NL" sz="4000" dirty="0">
                  <a:latin typeface="Consolas"/>
                </a:rPr>
                <a:t>a</a:t>
              </a:r>
            </a:p>
          </p:txBody>
        </p:sp>
        <p:sp>
          <p:nvSpPr>
            <p:cNvPr id="211992" name="Rectangle 41"/>
            <p:cNvSpPr>
              <a:spLocks noChangeArrowheads="1"/>
            </p:cNvSpPr>
            <p:nvPr/>
          </p:nvSpPr>
          <p:spPr bwMode="auto">
            <a:xfrm>
              <a:off x="1020" y="2387"/>
              <a:ext cx="1089" cy="544"/>
            </a:xfrm>
            <a:prstGeom prst="rect">
              <a:avLst/>
            </a:prstGeom>
            <a:noFill/>
            <a:ln w="19050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endParaRPr lang="nl-NL" dirty="0">
                <a:latin typeface="Calibri" pitchFamily="34" charset="0"/>
              </a:endParaRPr>
            </a:p>
          </p:txBody>
        </p:sp>
        <p:sp>
          <p:nvSpPr>
            <p:cNvPr id="211993" name="Text Box 43"/>
            <p:cNvSpPr txBox="1">
              <a:spLocks noChangeArrowheads="1"/>
            </p:cNvSpPr>
            <p:nvPr/>
          </p:nvSpPr>
          <p:spPr bwMode="auto">
            <a:xfrm>
              <a:off x="1111" y="2569"/>
              <a:ext cx="267" cy="1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857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1pPr>
              <a:lvl2pPr marL="742950" indent="-28575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2pPr>
              <a:lvl3pPr marL="11430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3pPr>
              <a:lvl4pPr marL="16002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4pPr>
              <a:lvl5pPr marL="20574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nl-NL" sz="2000" dirty="0" smtClean="0">
                  <a:solidFill>
                    <a:schemeClr val="tx1"/>
                  </a:solidFill>
                  <a:latin typeface="Consolas"/>
                </a:rPr>
                <a:t>vat</a:t>
              </a:r>
              <a:endParaRPr lang="nl-NL" sz="2000" dirty="0">
                <a:solidFill>
                  <a:schemeClr val="tx1"/>
                </a:solidFill>
                <a:latin typeface="Consolas"/>
              </a:endParaRPr>
            </a:p>
          </p:txBody>
        </p:sp>
      </p:grpSp>
      <p:sp>
        <p:nvSpPr>
          <p:cNvPr id="944173" name="Line 45"/>
          <p:cNvSpPr>
            <a:spLocks noChangeShapeType="1"/>
          </p:cNvSpPr>
          <p:nvPr/>
        </p:nvSpPr>
        <p:spPr bwMode="auto">
          <a:xfrm flipV="1">
            <a:off x="2090985" y="4221163"/>
            <a:ext cx="1296988" cy="1587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nl-NL" dirty="0">
              <a:latin typeface="Calibri" pitchFamily="34" charset="0"/>
            </a:endParaRPr>
          </a:p>
        </p:txBody>
      </p:sp>
      <p:grpSp>
        <p:nvGrpSpPr>
          <p:cNvPr id="944189" name="Group 61"/>
          <p:cNvGrpSpPr>
            <a:grpSpLocks/>
          </p:cNvGrpSpPr>
          <p:nvPr/>
        </p:nvGrpSpPr>
        <p:grpSpPr bwMode="auto">
          <a:xfrm>
            <a:off x="3387973" y="3789363"/>
            <a:ext cx="863600" cy="863600"/>
            <a:chOff x="2609" y="2387"/>
            <a:chExt cx="544" cy="544"/>
          </a:xfrm>
        </p:grpSpPr>
        <p:sp>
          <p:nvSpPr>
            <p:cNvPr id="211989" name="Rectangle 44"/>
            <p:cNvSpPr>
              <a:spLocks noChangeArrowheads="1"/>
            </p:cNvSpPr>
            <p:nvPr/>
          </p:nvSpPr>
          <p:spPr bwMode="auto">
            <a:xfrm>
              <a:off x="2609" y="2387"/>
              <a:ext cx="544" cy="544"/>
            </a:xfrm>
            <a:prstGeom prst="rect">
              <a:avLst/>
            </a:prstGeom>
            <a:noFill/>
            <a:ln w="19050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endParaRPr lang="nl-NL" sz="2400" dirty="0">
                <a:latin typeface="Calibri" pitchFamily="34" charset="0"/>
              </a:endParaRPr>
            </a:p>
          </p:txBody>
        </p:sp>
        <p:pic>
          <p:nvPicPr>
            <p:cNvPr id="211990" name="Picture 47" descr="MCj02900780000[1]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2658" y="2407"/>
              <a:ext cx="427" cy="5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944177" name="Rectangle 49"/>
          <p:cNvSpPr>
            <a:spLocks noChangeArrowheads="1"/>
          </p:cNvSpPr>
          <p:nvPr/>
        </p:nvSpPr>
        <p:spPr bwMode="auto">
          <a:xfrm>
            <a:off x="1802060" y="5086350"/>
            <a:ext cx="576263" cy="574675"/>
          </a:xfrm>
          <a:prstGeom prst="rect">
            <a:avLst/>
          </a:prstGeom>
          <a:solidFill>
            <a:schemeClr val="bg1"/>
          </a:solidFill>
          <a:ln w="1905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nl-NL" dirty="0">
              <a:latin typeface="Calibri" pitchFamily="34" charset="0"/>
            </a:endParaRPr>
          </a:p>
        </p:txBody>
      </p:sp>
      <p:grpSp>
        <p:nvGrpSpPr>
          <p:cNvPr id="944187" name="Group 59"/>
          <p:cNvGrpSpPr>
            <a:grpSpLocks/>
          </p:cNvGrpSpPr>
          <p:nvPr/>
        </p:nvGrpSpPr>
        <p:grpSpPr bwMode="auto">
          <a:xfrm>
            <a:off x="395536" y="4941889"/>
            <a:ext cx="2197100" cy="863600"/>
            <a:chOff x="724" y="3113"/>
            <a:chExt cx="1384" cy="544"/>
          </a:xfrm>
        </p:grpSpPr>
        <p:sp>
          <p:nvSpPr>
            <p:cNvPr id="211986" name="Text Box 50"/>
            <p:cNvSpPr txBox="1">
              <a:spLocks noChangeArrowheads="1"/>
            </p:cNvSpPr>
            <p:nvPr/>
          </p:nvSpPr>
          <p:spPr bwMode="auto">
            <a:xfrm>
              <a:off x="724" y="3158"/>
              <a:ext cx="160" cy="38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857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>
              <a:lvl1pPr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1pPr>
              <a:lvl2pPr marL="742950" indent="-28575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2pPr>
              <a:lvl3pPr marL="11430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3pPr>
              <a:lvl4pPr marL="16002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4pPr>
              <a:lvl5pPr marL="20574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nl-NL" sz="4000" dirty="0">
                  <a:latin typeface="Consolas"/>
                </a:rPr>
                <a:t>b</a:t>
              </a:r>
            </a:p>
          </p:txBody>
        </p:sp>
        <p:sp>
          <p:nvSpPr>
            <p:cNvPr id="211987" name="Rectangle 51"/>
            <p:cNvSpPr>
              <a:spLocks noChangeArrowheads="1"/>
            </p:cNvSpPr>
            <p:nvPr/>
          </p:nvSpPr>
          <p:spPr bwMode="auto">
            <a:xfrm>
              <a:off x="1020" y="3113"/>
              <a:ext cx="1088" cy="544"/>
            </a:xfrm>
            <a:prstGeom prst="rect">
              <a:avLst/>
            </a:prstGeom>
            <a:noFill/>
            <a:ln w="19050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endParaRPr lang="nl-NL" dirty="0">
                <a:latin typeface="Calibri" pitchFamily="34" charset="0"/>
              </a:endParaRPr>
            </a:p>
          </p:txBody>
        </p:sp>
        <p:sp>
          <p:nvSpPr>
            <p:cNvPr id="211988" name="Text Box 52"/>
            <p:cNvSpPr txBox="1">
              <a:spLocks noChangeArrowheads="1"/>
            </p:cNvSpPr>
            <p:nvPr/>
          </p:nvSpPr>
          <p:spPr bwMode="auto">
            <a:xfrm>
              <a:off x="1116" y="3295"/>
              <a:ext cx="267" cy="1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857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1pPr>
              <a:lvl2pPr marL="742950" indent="-28575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2pPr>
              <a:lvl3pPr marL="11430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3pPr>
              <a:lvl4pPr marL="16002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4pPr>
              <a:lvl5pPr marL="20574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nl-NL" sz="2000" dirty="0" smtClean="0">
                  <a:solidFill>
                    <a:schemeClr val="tx1"/>
                  </a:solidFill>
                  <a:latin typeface="Consolas"/>
                </a:rPr>
                <a:t>vat</a:t>
              </a:r>
              <a:endParaRPr lang="nl-NL" sz="2000" dirty="0">
                <a:solidFill>
                  <a:schemeClr val="tx1"/>
                </a:solidFill>
                <a:latin typeface="Consolas"/>
              </a:endParaRPr>
            </a:p>
          </p:txBody>
        </p:sp>
      </p:grpSp>
      <p:sp>
        <p:nvSpPr>
          <p:cNvPr id="944185" name="Rectangle 57"/>
          <p:cNvSpPr>
            <a:spLocks noChangeArrowheads="1"/>
          </p:cNvSpPr>
          <p:nvPr/>
        </p:nvSpPr>
        <p:spPr bwMode="auto">
          <a:xfrm>
            <a:off x="1802060" y="5084763"/>
            <a:ext cx="576263" cy="576262"/>
          </a:xfrm>
          <a:prstGeom prst="rect">
            <a:avLst/>
          </a:prstGeom>
          <a:solidFill>
            <a:schemeClr val="bg1"/>
          </a:solidFill>
          <a:ln w="1905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alibri" pitchFamily="34" charset="0"/>
              </a:rPr>
              <a:t>?</a:t>
            </a:r>
          </a:p>
        </p:txBody>
      </p:sp>
      <p:pic>
        <p:nvPicPr>
          <p:cNvPr id="944188" name="Picture 6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4960" y="3910013"/>
            <a:ext cx="792163" cy="639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944192" name="Line 64"/>
          <p:cNvSpPr>
            <a:spLocks noChangeShapeType="1"/>
          </p:cNvSpPr>
          <p:nvPr/>
        </p:nvSpPr>
        <p:spPr bwMode="auto">
          <a:xfrm flipV="1">
            <a:off x="2089398" y="4292600"/>
            <a:ext cx="1296987" cy="1082675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nl-NL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944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4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4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414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4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4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4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4" dur="500" fill="hold"/>
                                        <p:tgtEl>
                                          <p:spTgt spid="944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4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4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4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4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4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8" dur="500" fill="hold"/>
                                        <p:tgtEl>
                                          <p:spTgt spid="944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4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2" dur="500" fill="hold"/>
                                        <p:tgtEl>
                                          <p:spTgt spid="944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" dur="500" fill="hold"/>
                                        <p:tgtEl>
                                          <p:spTgt spid="944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8" dur="500" fill="hold"/>
                                        <p:tgtEl>
                                          <p:spTgt spid="944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2" dur="500" fill="hold"/>
                                        <p:tgtEl>
                                          <p:spTgt spid="9441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4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4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4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414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4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4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4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4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4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4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0" dur="500" fill="hold"/>
                                        <p:tgtEl>
                                          <p:spTgt spid="9441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8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4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4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4170" grpId="0" animBg="1"/>
      <p:bldP spid="944142" grpId="0" animBg="1"/>
      <p:bldP spid="944146" grpId="0" build="allAtOnce" animBg="1"/>
      <p:bldP spid="944146" grpId="1" build="allAtOnce" animBg="1"/>
      <p:bldP spid="944167" grpId="0" animBg="1"/>
      <p:bldP spid="944167" grpId="1" animBg="1"/>
      <p:bldP spid="944168" grpId="0" animBg="1"/>
      <p:bldP spid="944173" grpId="0" animBg="1"/>
      <p:bldP spid="944177" grpId="0" animBg="1"/>
      <p:bldP spid="944185" grpId="0" animBg="1"/>
      <p:bldP spid="944185" grpId="1" animBg="1"/>
      <p:bldP spid="944192" grpId="0" animBg="1"/>
    </p:bldLst>
  </p:timing>
</p:sld>
</file>

<file path=ppt/slides/slide2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994" name="Tijdelijke aanduiding voor dianummer 5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D604DAD6-5F2F-4444-A479-9DB72EE0A7D4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247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1299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Copy constructor</a:t>
            </a:r>
            <a:endParaRPr lang="nl-NL" smtClean="0"/>
          </a:p>
        </p:txBody>
      </p:sp>
      <p:sp>
        <p:nvSpPr>
          <p:cNvPr id="212996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en-US" sz="2500" smtClean="0"/>
              <a:t>Gewenst resultaat:</a:t>
            </a:r>
            <a:endParaRPr lang="nl-NL" sz="2500" smtClean="0"/>
          </a:p>
        </p:txBody>
      </p:sp>
      <p:graphicFrame>
        <p:nvGraphicFramePr>
          <p:cNvPr id="212997" name="Object 57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6399213" y="1412875"/>
          <a:ext cx="1908175" cy="1922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3228" name="Tekening" r:id="rId4" imgW="2562225" imgH="2581275" progId="WPDraw30.Drawing">
                  <p:embed/>
                </p:oleObj>
              </mc:Choice>
              <mc:Fallback>
                <p:oleObj name="Tekening" r:id="rId4" imgW="2562225" imgH="2581275" progId="WPDraw30.Drawing">
                  <p:embed/>
                  <p:pic>
                    <p:nvPicPr>
                      <p:cNvPr id="0" name="Object 5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99213" y="1412875"/>
                        <a:ext cx="1908175" cy="1922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8575" cap="flat" cmpd="sng" algn="ctr">
                            <a:solidFill>
                              <a:schemeClr val="tx1"/>
                            </a:solidFill>
                            <a:prstDash val="solid"/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2998" name="Rectangle 36"/>
          <p:cNvSpPr>
            <a:spLocks noChangeArrowheads="1"/>
          </p:cNvSpPr>
          <p:nvPr/>
        </p:nvSpPr>
        <p:spPr bwMode="auto">
          <a:xfrm>
            <a:off x="2122487" y="2205409"/>
            <a:ext cx="576263" cy="574675"/>
          </a:xfrm>
          <a:prstGeom prst="rect">
            <a:avLst/>
          </a:prstGeom>
          <a:solidFill>
            <a:schemeClr val="bg1"/>
          </a:solidFill>
          <a:ln w="1905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nl-NL" dirty="0">
              <a:latin typeface="Calibri" pitchFamily="34" charset="0"/>
            </a:endParaRPr>
          </a:p>
        </p:txBody>
      </p:sp>
      <p:grpSp>
        <p:nvGrpSpPr>
          <p:cNvPr id="212999" name="Group 38"/>
          <p:cNvGrpSpPr>
            <a:grpSpLocks/>
          </p:cNvGrpSpPr>
          <p:nvPr/>
        </p:nvGrpSpPr>
        <p:grpSpPr bwMode="auto">
          <a:xfrm>
            <a:off x="717551" y="2060947"/>
            <a:ext cx="2195513" cy="863600"/>
            <a:chOff x="726" y="2387"/>
            <a:chExt cx="1383" cy="544"/>
          </a:xfrm>
        </p:grpSpPr>
        <p:sp>
          <p:nvSpPr>
            <p:cNvPr id="213014" name="Text Box 39"/>
            <p:cNvSpPr txBox="1">
              <a:spLocks noChangeArrowheads="1"/>
            </p:cNvSpPr>
            <p:nvPr/>
          </p:nvSpPr>
          <p:spPr bwMode="auto">
            <a:xfrm>
              <a:off x="726" y="2432"/>
              <a:ext cx="160" cy="38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857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>
              <a:lvl1pPr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1pPr>
              <a:lvl2pPr marL="742950" indent="-28575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2pPr>
              <a:lvl3pPr marL="11430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3pPr>
              <a:lvl4pPr marL="16002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4pPr>
              <a:lvl5pPr marL="20574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nl-NL" sz="4000" dirty="0">
                  <a:latin typeface="Consolas"/>
                </a:rPr>
                <a:t>a</a:t>
              </a:r>
            </a:p>
          </p:txBody>
        </p:sp>
        <p:sp>
          <p:nvSpPr>
            <p:cNvPr id="213015" name="Rectangle 40"/>
            <p:cNvSpPr>
              <a:spLocks noChangeArrowheads="1"/>
            </p:cNvSpPr>
            <p:nvPr/>
          </p:nvSpPr>
          <p:spPr bwMode="auto">
            <a:xfrm>
              <a:off x="1067" y="2387"/>
              <a:ext cx="1042" cy="544"/>
            </a:xfrm>
            <a:prstGeom prst="rect">
              <a:avLst/>
            </a:prstGeom>
            <a:noFill/>
            <a:ln w="19050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endParaRPr lang="nl-NL" dirty="0">
                <a:latin typeface="Calibri" pitchFamily="34" charset="0"/>
              </a:endParaRPr>
            </a:p>
          </p:txBody>
        </p:sp>
        <p:sp>
          <p:nvSpPr>
            <p:cNvPr id="213016" name="Text Box 41"/>
            <p:cNvSpPr txBox="1">
              <a:spLocks noChangeArrowheads="1"/>
            </p:cNvSpPr>
            <p:nvPr/>
          </p:nvSpPr>
          <p:spPr bwMode="auto">
            <a:xfrm>
              <a:off x="1163" y="2569"/>
              <a:ext cx="267" cy="1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857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1pPr>
              <a:lvl2pPr marL="742950" indent="-28575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2pPr>
              <a:lvl3pPr marL="11430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3pPr>
              <a:lvl4pPr marL="16002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4pPr>
              <a:lvl5pPr marL="20574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nl-NL" sz="2000" dirty="0" smtClean="0">
                  <a:solidFill>
                    <a:schemeClr val="tx1"/>
                  </a:solidFill>
                  <a:latin typeface="Consolas"/>
                </a:rPr>
                <a:t>vat</a:t>
              </a:r>
              <a:endParaRPr lang="nl-NL" sz="2000" dirty="0">
                <a:solidFill>
                  <a:schemeClr val="tx1"/>
                </a:solidFill>
                <a:latin typeface="Consolas"/>
              </a:endParaRPr>
            </a:p>
          </p:txBody>
        </p:sp>
      </p:grpSp>
      <p:sp>
        <p:nvSpPr>
          <p:cNvPr id="213000" name="Line 42"/>
          <p:cNvSpPr>
            <a:spLocks noChangeShapeType="1"/>
          </p:cNvSpPr>
          <p:nvPr/>
        </p:nvSpPr>
        <p:spPr bwMode="auto">
          <a:xfrm flipV="1">
            <a:off x="2409825" y="2492747"/>
            <a:ext cx="1296987" cy="1587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nl-NL" dirty="0">
              <a:latin typeface="Calibri" pitchFamily="34" charset="0"/>
            </a:endParaRPr>
          </a:p>
        </p:txBody>
      </p:sp>
      <p:grpSp>
        <p:nvGrpSpPr>
          <p:cNvPr id="213001" name="Group 43"/>
          <p:cNvGrpSpPr>
            <a:grpSpLocks/>
          </p:cNvGrpSpPr>
          <p:nvPr/>
        </p:nvGrpSpPr>
        <p:grpSpPr bwMode="auto">
          <a:xfrm>
            <a:off x="3706812" y="2060947"/>
            <a:ext cx="863600" cy="863600"/>
            <a:chOff x="2609" y="2387"/>
            <a:chExt cx="544" cy="544"/>
          </a:xfrm>
        </p:grpSpPr>
        <p:sp>
          <p:nvSpPr>
            <p:cNvPr id="213012" name="Rectangle 44"/>
            <p:cNvSpPr>
              <a:spLocks noChangeArrowheads="1"/>
            </p:cNvSpPr>
            <p:nvPr/>
          </p:nvSpPr>
          <p:spPr bwMode="auto">
            <a:xfrm>
              <a:off x="2609" y="2387"/>
              <a:ext cx="544" cy="544"/>
            </a:xfrm>
            <a:prstGeom prst="rect">
              <a:avLst/>
            </a:prstGeom>
            <a:noFill/>
            <a:ln w="19050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endParaRPr lang="nl-NL" sz="2400" dirty="0">
                <a:latin typeface="Calibri" pitchFamily="34" charset="0"/>
              </a:endParaRPr>
            </a:p>
          </p:txBody>
        </p:sp>
        <p:pic>
          <p:nvPicPr>
            <p:cNvPr id="213013" name="Picture 45" descr="MCj02900780000[1]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2658" y="2407"/>
              <a:ext cx="427" cy="5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13002" name="Rectangle 46"/>
          <p:cNvSpPr>
            <a:spLocks noChangeArrowheads="1"/>
          </p:cNvSpPr>
          <p:nvPr/>
        </p:nvSpPr>
        <p:spPr bwMode="auto">
          <a:xfrm>
            <a:off x="2120900" y="3357934"/>
            <a:ext cx="576262" cy="574675"/>
          </a:xfrm>
          <a:prstGeom prst="rect">
            <a:avLst/>
          </a:prstGeom>
          <a:solidFill>
            <a:schemeClr val="bg1"/>
          </a:solidFill>
          <a:ln w="1905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nl-NL" dirty="0">
              <a:latin typeface="Calibri" pitchFamily="34" charset="0"/>
            </a:endParaRPr>
          </a:p>
        </p:txBody>
      </p:sp>
      <p:grpSp>
        <p:nvGrpSpPr>
          <p:cNvPr id="213003" name="Group 47"/>
          <p:cNvGrpSpPr>
            <a:grpSpLocks/>
          </p:cNvGrpSpPr>
          <p:nvPr/>
        </p:nvGrpSpPr>
        <p:grpSpPr bwMode="auto">
          <a:xfrm>
            <a:off x="717549" y="3213472"/>
            <a:ext cx="2193925" cy="863600"/>
            <a:chOff x="726" y="3113"/>
            <a:chExt cx="1382" cy="544"/>
          </a:xfrm>
        </p:grpSpPr>
        <p:sp>
          <p:nvSpPr>
            <p:cNvPr id="213009" name="Text Box 48"/>
            <p:cNvSpPr txBox="1">
              <a:spLocks noChangeArrowheads="1"/>
            </p:cNvSpPr>
            <p:nvPr/>
          </p:nvSpPr>
          <p:spPr bwMode="auto">
            <a:xfrm>
              <a:off x="726" y="3158"/>
              <a:ext cx="160" cy="38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857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>
              <a:lvl1pPr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1pPr>
              <a:lvl2pPr marL="742950" indent="-28575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2pPr>
              <a:lvl3pPr marL="11430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3pPr>
              <a:lvl4pPr marL="16002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4pPr>
              <a:lvl5pPr marL="20574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nl-NL" sz="4000" dirty="0">
                  <a:latin typeface="Consolas"/>
                </a:rPr>
                <a:t>b</a:t>
              </a:r>
            </a:p>
          </p:txBody>
        </p:sp>
        <p:sp>
          <p:nvSpPr>
            <p:cNvPr id="213010" name="Rectangle 49"/>
            <p:cNvSpPr>
              <a:spLocks noChangeArrowheads="1"/>
            </p:cNvSpPr>
            <p:nvPr/>
          </p:nvSpPr>
          <p:spPr bwMode="auto">
            <a:xfrm>
              <a:off x="1067" y="3113"/>
              <a:ext cx="1041" cy="544"/>
            </a:xfrm>
            <a:prstGeom prst="rect">
              <a:avLst/>
            </a:prstGeom>
            <a:noFill/>
            <a:ln w="19050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endParaRPr lang="nl-NL" dirty="0">
                <a:latin typeface="Calibri" pitchFamily="34" charset="0"/>
              </a:endParaRPr>
            </a:p>
          </p:txBody>
        </p:sp>
        <p:sp>
          <p:nvSpPr>
            <p:cNvPr id="213011" name="Text Box 50"/>
            <p:cNvSpPr txBox="1">
              <a:spLocks noChangeArrowheads="1"/>
            </p:cNvSpPr>
            <p:nvPr/>
          </p:nvSpPr>
          <p:spPr bwMode="auto">
            <a:xfrm>
              <a:off x="1163" y="3295"/>
              <a:ext cx="267" cy="1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857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1pPr>
              <a:lvl2pPr marL="742950" indent="-28575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2pPr>
              <a:lvl3pPr marL="11430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3pPr>
              <a:lvl4pPr marL="16002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4pPr>
              <a:lvl5pPr marL="20574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sz="2000" dirty="0" smtClean="0">
                  <a:solidFill>
                    <a:schemeClr val="tx1"/>
                  </a:solidFill>
                  <a:latin typeface="Consolas"/>
                </a:rPr>
                <a:t>vat</a:t>
              </a:r>
              <a:endParaRPr lang="nl-NL" sz="2000" dirty="0">
                <a:solidFill>
                  <a:schemeClr val="tx1"/>
                </a:solidFill>
                <a:latin typeface="Consolas"/>
              </a:endParaRPr>
            </a:p>
          </p:txBody>
        </p:sp>
      </p:grpSp>
      <p:sp>
        <p:nvSpPr>
          <p:cNvPr id="213004" name="Line 53"/>
          <p:cNvSpPr>
            <a:spLocks noChangeShapeType="1"/>
          </p:cNvSpPr>
          <p:nvPr/>
        </p:nvSpPr>
        <p:spPr bwMode="auto">
          <a:xfrm flipV="1">
            <a:off x="2408237" y="3645272"/>
            <a:ext cx="1300163" cy="1587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nl-NL" dirty="0">
              <a:latin typeface="Calibri" pitchFamily="34" charset="0"/>
            </a:endParaRPr>
          </a:p>
        </p:txBody>
      </p:sp>
      <p:grpSp>
        <p:nvGrpSpPr>
          <p:cNvPr id="213005" name="Group 54"/>
          <p:cNvGrpSpPr>
            <a:grpSpLocks/>
          </p:cNvGrpSpPr>
          <p:nvPr/>
        </p:nvGrpSpPr>
        <p:grpSpPr bwMode="auto">
          <a:xfrm>
            <a:off x="3708400" y="3213472"/>
            <a:ext cx="863600" cy="863600"/>
            <a:chOff x="2609" y="2387"/>
            <a:chExt cx="544" cy="544"/>
          </a:xfrm>
        </p:grpSpPr>
        <p:sp>
          <p:nvSpPr>
            <p:cNvPr id="213007" name="Rectangle 55"/>
            <p:cNvSpPr>
              <a:spLocks noChangeArrowheads="1"/>
            </p:cNvSpPr>
            <p:nvPr/>
          </p:nvSpPr>
          <p:spPr bwMode="auto">
            <a:xfrm>
              <a:off x="2609" y="2387"/>
              <a:ext cx="544" cy="544"/>
            </a:xfrm>
            <a:prstGeom prst="rect">
              <a:avLst/>
            </a:prstGeom>
            <a:noFill/>
            <a:ln w="19050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endParaRPr lang="nl-NL" sz="2400" dirty="0">
                <a:latin typeface="Calibri" pitchFamily="34" charset="0"/>
              </a:endParaRPr>
            </a:p>
          </p:txBody>
        </p:sp>
        <p:pic>
          <p:nvPicPr>
            <p:cNvPr id="213008" name="Picture 56" descr="MCj02900780000[1]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2658" y="2407"/>
              <a:ext cx="427" cy="5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aphicFrame>
        <p:nvGraphicFramePr>
          <p:cNvPr id="213006" name="Object 62"/>
          <p:cNvGraphicFramePr>
            <a:graphicFrameLocks noGrp="1" noChangeAspect="1"/>
          </p:cNvGraphicFramePr>
          <p:nvPr>
            <p:ph sz="quarter" idx="3"/>
          </p:nvPr>
        </p:nvGraphicFramePr>
        <p:xfrm>
          <a:off x="6516688" y="3573463"/>
          <a:ext cx="1917700" cy="1931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3229" name="Tekening" r:id="rId7" imgW="2562225" imgH="2581275" progId="WPDraw30.Drawing">
                  <p:embed/>
                </p:oleObj>
              </mc:Choice>
              <mc:Fallback>
                <p:oleObj name="Tekening" r:id="rId7" imgW="2562225" imgH="2581275" progId="WPDraw30.Drawing">
                  <p:embed/>
                  <p:pic>
                    <p:nvPicPr>
                      <p:cNvPr id="0" name="Object 6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16688" y="3573463"/>
                        <a:ext cx="1917700" cy="19319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8575" cap="flat" cmpd="sng" algn="ctr">
                            <a:solidFill>
                              <a:schemeClr val="tx1"/>
                            </a:solidFill>
                            <a:prstDash val="solid"/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018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434FB20A-C471-4C82-9F10-94C547D625C9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248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1401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Copy constructor</a:t>
            </a:r>
            <a:endParaRPr lang="nl-NL" smtClean="0"/>
          </a:p>
        </p:txBody>
      </p:sp>
      <p:sp>
        <p:nvSpPr>
          <p:cNvPr id="9482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2924175"/>
            <a:ext cx="8421688" cy="3671888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nl-NL" dirty="0" smtClean="0"/>
              <a:t>Kun je ook een </a:t>
            </a:r>
            <a:r>
              <a:rPr lang="nl-NL" dirty="0" err="1" smtClean="0">
                <a:solidFill>
                  <a:schemeClr val="hlink"/>
                </a:solidFill>
                <a:latin typeface="Consolas"/>
              </a:rPr>
              <a:t>SintBernard</a:t>
            </a:r>
            <a:r>
              <a:rPr lang="nl-NL" dirty="0" smtClean="0"/>
              <a:t> in plaats van een </a:t>
            </a:r>
            <a:r>
              <a:rPr lang="nl-NL" dirty="0" err="1" smtClean="0">
                <a:solidFill>
                  <a:schemeClr val="hlink"/>
                </a:solidFill>
                <a:latin typeface="Consolas"/>
              </a:rPr>
              <a:t>const</a:t>
            </a:r>
            <a:r>
              <a:rPr lang="nl-NL" dirty="0" smtClean="0">
                <a:solidFill>
                  <a:schemeClr val="hlink"/>
                </a:solidFill>
                <a:latin typeface="Consolas"/>
              </a:rPr>
              <a:t> </a:t>
            </a:r>
            <a:r>
              <a:rPr lang="nl-NL" dirty="0" err="1" smtClean="0">
                <a:solidFill>
                  <a:schemeClr val="hlink"/>
                </a:solidFill>
                <a:latin typeface="Consolas"/>
              </a:rPr>
              <a:t>SintBernard</a:t>
            </a:r>
            <a:r>
              <a:rPr lang="nl-NL" dirty="0" smtClean="0">
                <a:solidFill>
                  <a:schemeClr val="hlink"/>
                </a:solidFill>
                <a:latin typeface="Consolas"/>
              </a:rPr>
              <a:t>&amp;</a:t>
            </a:r>
            <a:r>
              <a:rPr lang="nl-NL" dirty="0" smtClean="0"/>
              <a:t> als parameter gebruiken?</a:t>
            </a:r>
          </a:p>
          <a:p>
            <a:pPr lvl="1">
              <a:lnSpc>
                <a:spcPct val="90000"/>
              </a:lnSpc>
            </a:pPr>
            <a:r>
              <a:rPr lang="nl-NL" dirty="0" smtClean="0">
                <a:solidFill>
                  <a:schemeClr val="tx2"/>
                </a:solidFill>
              </a:rPr>
              <a:t>Nee</a:t>
            </a:r>
            <a:r>
              <a:rPr lang="nl-NL" dirty="0" smtClean="0"/>
              <a:t>! Want dan moet er een </a:t>
            </a:r>
            <a:r>
              <a:rPr lang="nl-NL" dirty="0" smtClean="0">
                <a:solidFill>
                  <a:schemeClr val="tx2"/>
                </a:solidFill>
              </a:rPr>
              <a:t>kopietje</a:t>
            </a:r>
            <a:r>
              <a:rPr lang="nl-NL" dirty="0" smtClean="0"/>
              <a:t> worden gemaakt en dan wordt de </a:t>
            </a:r>
            <a:r>
              <a:rPr lang="nl-NL" dirty="0" smtClean="0">
                <a:solidFill>
                  <a:schemeClr val="hlink"/>
                </a:solidFill>
              </a:rPr>
              <a:t>copy </a:t>
            </a:r>
            <a:r>
              <a:rPr lang="nl-NL" dirty="0" err="1" smtClean="0">
                <a:solidFill>
                  <a:schemeClr val="hlink"/>
                </a:solidFill>
              </a:rPr>
              <a:t>constructor</a:t>
            </a:r>
            <a:r>
              <a:rPr lang="nl-NL" dirty="0" smtClean="0"/>
              <a:t> aangeroepen, </a:t>
            </a:r>
            <a:r>
              <a:rPr lang="nl-NL" dirty="0" smtClean="0">
                <a:solidFill>
                  <a:schemeClr val="accent1"/>
                </a:solidFill>
              </a:rPr>
              <a:t>maar dan moet er een kopietje worden gemaakt en dan wordt de copy </a:t>
            </a:r>
            <a:r>
              <a:rPr lang="nl-NL" dirty="0" err="1" smtClean="0">
                <a:solidFill>
                  <a:schemeClr val="accent1"/>
                </a:solidFill>
              </a:rPr>
              <a:t>constructor</a:t>
            </a:r>
            <a:r>
              <a:rPr lang="nl-NL" dirty="0" smtClean="0">
                <a:solidFill>
                  <a:schemeClr val="accent1"/>
                </a:solidFill>
              </a:rPr>
              <a:t> aangeroepen, maar dan moet er een kopietje worden gemaakt en dan wordt de copy </a:t>
            </a:r>
            <a:r>
              <a:rPr lang="nl-NL" dirty="0" err="1" smtClean="0">
                <a:solidFill>
                  <a:schemeClr val="accent1"/>
                </a:solidFill>
              </a:rPr>
              <a:t>constructor</a:t>
            </a:r>
            <a:r>
              <a:rPr lang="nl-NL" dirty="0" smtClean="0">
                <a:solidFill>
                  <a:schemeClr val="accent1"/>
                </a:solidFill>
              </a:rPr>
              <a:t> aangeroepen maar, dan moet er een kopietje worden gemaakt en dan wordt de copy </a:t>
            </a:r>
            <a:r>
              <a:rPr lang="nl-NL" dirty="0" err="1" smtClean="0">
                <a:solidFill>
                  <a:schemeClr val="accent1"/>
                </a:solidFill>
              </a:rPr>
              <a:t>constructor</a:t>
            </a:r>
            <a:r>
              <a:rPr lang="nl-NL" dirty="0" smtClean="0">
                <a:solidFill>
                  <a:schemeClr val="accent1"/>
                </a:solidFill>
              </a:rPr>
              <a:t> aangeroepen maar, dan ...</a:t>
            </a:r>
          </a:p>
        </p:txBody>
      </p:sp>
      <p:sp>
        <p:nvSpPr>
          <p:cNvPr id="214021" name="Rectangle 4"/>
          <p:cNvSpPr>
            <a:spLocks noChangeArrowheads="1"/>
          </p:cNvSpPr>
          <p:nvPr/>
        </p:nvSpPr>
        <p:spPr bwMode="auto">
          <a:xfrm>
            <a:off x="323850" y="1268413"/>
            <a:ext cx="8424863" cy="15388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err="1" smtClean="0">
                <a:solidFill>
                  <a:srgbClr val="000000"/>
                </a:solidFill>
                <a:latin typeface="Consolas"/>
              </a:rPr>
              <a:t>SintBernard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::</a:t>
            </a:r>
            <a:r>
              <a:rPr lang="en-US" sz="2000" dirty="0" err="1" smtClean="0">
                <a:solidFill>
                  <a:srgbClr val="000000"/>
                </a:solidFill>
                <a:latin typeface="Consolas"/>
              </a:rPr>
              <a:t>SintBernard</a:t>
            </a: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(</a:t>
            </a:r>
            <a:r>
              <a:rPr lang="en-US" sz="2000" dirty="0" err="1" smtClean="0">
                <a:solidFill>
                  <a:srgbClr val="0000FF"/>
                </a:solidFill>
                <a:latin typeface="Consolas"/>
              </a:rPr>
              <a:t>const</a:t>
            </a: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Consolas"/>
              </a:rPr>
              <a:t>SintBernard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&amp; r</a:t>
            </a: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): </a:t>
            </a:r>
          </a:p>
          <a:p>
            <a:pPr algn="r"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err="1" smtClean="0">
                <a:solidFill>
                  <a:srgbClr val="000000"/>
                </a:solidFill>
                <a:latin typeface="Consolas"/>
              </a:rPr>
              <a:t>Hond</a:t>
            </a: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(r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), </a:t>
            </a: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vat(0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)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rgbClr val="000000"/>
                </a:solidFill>
                <a:latin typeface="Consolas"/>
              </a:rPr>
              <a:t>    </a:t>
            </a:r>
            <a:r>
              <a:rPr lang="en-US" sz="2000" dirty="0">
                <a:solidFill>
                  <a:srgbClr val="0000FF"/>
                </a:solidFill>
                <a:latin typeface="Consolas"/>
              </a:rPr>
              <a:t>if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 (</a:t>
            </a:r>
            <a:r>
              <a:rPr lang="en-US" sz="2000" dirty="0" err="1" smtClean="0">
                <a:solidFill>
                  <a:srgbClr val="000000"/>
                </a:solidFill>
                <a:latin typeface="Consolas"/>
              </a:rPr>
              <a:t>r.vat</a:t>
            </a: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 != 0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)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        vat = </a:t>
            </a:r>
            <a:r>
              <a:rPr lang="en-US" sz="2000" dirty="0" smtClean="0">
                <a:solidFill>
                  <a:srgbClr val="0000FF"/>
                </a:solidFill>
                <a:latin typeface="Consolas"/>
              </a:rPr>
              <a:t>new</a:t>
            </a: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onsolas"/>
              </a:rPr>
              <a:t>WhiskeyVat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(*(</a:t>
            </a:r>
            <a:r>
              <a:rPr lang="en-US" sz="2000" dirty="0" err="1" smtClean="0">
                <a:solidFill>
                  <a:srgbClr val="000000"/>
                </a:solidFill>
                <a:latin typeface="Consolas"/>
              </a:rPr>
              <a:t>r.vat</a:t>
            </a: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));</a:t>
            </a:r>
            <a:endParaRPr lang="en-US" sz="2000" dirty="0">
              <a:solidFill>
                <a:srgbClr val="000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rgbClr val="000000"/>
                </a:solidFill>
                <a:latin typeface="Consolas"/>
              </a:rPr>
              <a:t>}</a:t>
            </a:r>
            <a:endParaRPr lang="nl-NL" sz="2000" dirty="0">
              <a:solidFill>
                <a:srgbClr val="000000"/>
              </a:solidFill>
              <a:latin typeface="Consola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8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8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8227" grpId="0" build="p"/>
    </p:bldLst>
  </p:timing>
</p:sld>
</file>

<file path=ppt/slides/slide2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42" name="Tijdelijke aanduiding voor dianumm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77DA83F0-C2AD-404C-A624-D865A772C665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249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15043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onsolas"/>
              </a:rPr>
              <a:t>o</a:t>
            </a:r>
            <a:r>
              <a:rPr lang="en-US" dirty="0" smtClean="0">
                <a:latin typeface="Consolas"/>
              </a:rPr>
              <a:t>perator=</a:t>
            </a:r>
            <a:endParaRPr lang="nl-NL" dirty="0" smtClean="0">
              <a:latin typeface="Consolas"/>
            </a:endParaRPr>
          </a:p>
        </p:txBody>
      </p:sp>
      <p:sp>
        <p:nvSpPr>
          <p:cNvPr id="215044" name="Text Box 4"/>
          <p:cNvSpPr txBox="1">
            <a:spLocks noChangeArrowheads="1"/>
          </p:cNvSpPr>
          <p:nvPr/>
        </p:nvSpPr>
        <p:spPr bwMode="auto">
          <a:xfrm>
            <a:off x="323850" y="1196975"/>
            <a:ext cx="4752975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SintBernard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a;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SintBernard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b;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latin typeface="Consolas"/>
              </a:rPr>
              <a:t>b = a</a:t>
            </a:r>
            <a:r>
              <a:rPr lang="nl-NL" sz="2000" dirty="0">
                <a:latin typeface="Consolas"/>
              </a:rPr>
              <a:t>;</a:t>
            </a:r>
          </a:p>
        </p:txBody>
      </p:sp>
      <p:sp>
        <p:nvSpPr>
          <p:cNvPr id="949284" name="Text Box 36"/>
          <p:cNvSpPr txBox="1">
            <a:spLocks noChangeArrowheads="1"/>
          </p:cNvSpPr>
          <p:nvPr/>
        </p:nvSpPr>
        <p:spPr bwMode="auto">
          <a:xfrm>
            <a:off x="3348038" y="1484313"/>
            <a:ext cx="3743325" cy="609600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latin typeface="Calibri" pitchFamily="34" charset="0"/>
              </a:rPr>
              <a:t>Default </a:t>
            </a:r>
            <a:r>
              <a:rPr lang="nl-NL" sz="2000" dirty="0" err="1">
                <a:latin typeface="Calibri" pitchFamily="34" charset="0"/>
              </a:rPr>
              <a:t>assignment</a:t>
            </a:r>
            <a:r>
              <a:rPr lang="nl-NL" sz="2000" dirty="0">
                <a:latin typeface="Calibri" pitchFamily="34" charset="0"/>
              </a:rPr>
              <a:t> operator</a:t>
            </a:r>
            <a:r>
              <a:rPr lang="nl-NL" sz="2000" dirty="0">
                <a:solidFill>
                  <a:schemeClr val="tx1"/>
                </a:solidFill>
                <a:latin typeface="Calibri" pitchFamily="34" charset="0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err="1">
                <a:solidFill>
                  <a:schemeClr val="tx1"/>
                </a:solidFill>
                <a:latin typeface="Calibri" pitchFamily="34" charset="0"/>
              </a:rPr>
              <a:t>assigned</a:t>
            </a:r>
            <a:r>
              <a:rPr lang="nl-NL" sz="2000" dirty="0">
                <a:solidFill>
                  <a:schemeClr val="tx1"/>
                </a:solidFill>
                <a:latin typeface="Calibri" pitchFamily="34" charset="0"/>
              </a:rPr>
              <a:t> alle </a:t>
            </a:r>
            <a:r>
              <a:rPr lang="nl-NL" sz="2000" dirty="0" smtClean="0">
                <a:solidFill>
                  <a:schemeClr val="tx1"/>
                </a:solidFill>
                <a:latin typeface="Calibri" pitchFamily="34" charset="0"/>
              </a:rPr>
              <a:t>data members</a:t>
            </a:r>
            <a:endParaRPr lang="nl-NL" sz="20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949285" name="AutoShape 37"/>
          <p:cNvSpPr>
            <a:spLocks noChangeArrowheads="1"/>
          </p:cNvSpPr>
          <p:nvPr/>
        </p:nvSpPr>
        <p:spPr bwMode="auto">
          <a:xfrm>
            <a:off x="468313" y="2708275"/>
            <a:ext cx="3097212" cy="866775"/>
          </a:xfrm>
          <a:prstGeom prst="cloudCallout">
            <a:avLst>
              <a:gd name="adj1" fmla="val -25747"/>
              <a:gd name="adj2" fmla="val -130505"/>
            </a:avLst>
          </a:prstGeom>
          <a:solidFill>
            <a:srgbClr val="FFFF00"/>
          </a:solidFill>
          <a:ln w="28575">
            <a:solidFill>
              <a:schemeClr val="accent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err="1" smtClean="0">
                <a:latin typeface="Consolas"/>
              </a:rPr>
              <a:t>b.vat</a:t>
            </a:r>
            <a:r>
              <a:rPr lang="en-US" sz="2000" dirty="0" smtClean="0">
                <a:latin typeface="Consolas"/>
              </a:rPr>
              <a:t> = </a:t>
            </a:r>
            <a:r>
              <a:rPr lang="en-US" sz="2000" dirty="0" err="1" smtClean="0">
                <a:latin typeface="Consolas"/>
              </a:rPr>
              <a:t>a.vat</a:t>
            </a:r>
            <a:r>
              <a:rPr lang="en-US" sz="2000" dirty="0" smtClean="0">
                <a:latin typeface="Consolas"/>
              </a:rPr>
              <a:t>;</a:t>
            </a:r>
            <a:endParaRPr lang="nl-NL" sz="2000" dirty="0">
              <a:latin typeface="Consolas"/>
            </a:endParaRPr>
          </a:p>
        </p:txBody>
      </p:sp>
      <p:sp>
        <p:nvSpPr>
          <p:cNvPr id="949287" name="Text Box 39"/>
          <p:cNvSpPr txBox="1">
            <a:spLocks noChangeArrowheads="1"/>
          </p:cNvSpPr>
          <p:nvPr/>
        </p:nvSpPr>
        <p:spPr bwMode="auto">
          <a:xfrm>
            <a:off x="538237" y="4325615"/>
            <a:ext cx="3241675" cy="615553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alibri" pitchFamily="34" charset="0"/>
              </a:rPr>
              <a:t>Dit is </a:t>
            </a:r>
            <a:r>
              <a:rPr lang="nl-NL" sz="2000" dirty="0">
                <a:solidFill>
                  <a:schemeClr val="tx2"/>
                </a:solidFill>
                <a:latin typeface="Calibri" pitchFamily="34" charset="0"/>
              </a:rPr>
              <a:t>niet</a:t>
            </a:r>
            <a:r>
              <a:rPr lang="nl-NL" sz="2000" dirty="0">
                <a:solidFill>
                  <a:schemeClr val="tx1"/>
                </a:solidFill>
                <a:latin typeface="Calibri" pitchFamily="34" charset="0"/>
              </a:rPr>
              <a:t> goed! We moeten </a:t>
            </a:r>
            <a:r>
              <a:rPr lang="nl-NL" sz="2000" dirty="0">
                <a:latin typeface="Calibri" pitchFamily="34" charset="0"/>
              </a:rPr>
              <a:t>zelf</a:t>
            </a:r>
            <a:r>
              <a:rPr lang="nl-NL" sz="2000" dirty="0">
                <a:solidFill>
                  <a:schemeClr val="tx1"/>
                </a:solidFill>
                <a:latin typeface="Calibri" pitchFamily="34" charset="0"/>
              </a:rPr>
              <a:t> een </a:t>
            </a:r>
            <a:r>
              <a:rPr lang="nl-NL" sz="2000" dirty="0">
                <a:latin typeface="Calibri" pitchFamily="34" charset="0"/>
              </a:rPr>
              <a:t>operator=</a:t>
            </a:r>
            <a:r>
              <a:rPr lang="nl-NL" sz="2000" dirty="0">
                <a:solidFill>
                  <a:schemeClr val="tx1"/>
                </a:solidFill>
                <a:latin typeface="Calibri" pitchFamily="34" charset="0"/>
              </a:rPr>
              <a:t> definiëren.</a:t>
            </a:r>
          </a:p>
        </p:txBody>
      </p:sp>
      <p:sp>
        <p:nvSpPr>
          <p:cNvPr id="215048" name="Rectangle 40"/>
          <p:cNvSpPr>
            <a:spLocks noChangeArrowheads="1"/>
          </p:cNvSpPr>
          <p:nvPr/>
        </p:nvSpPr>
        <p:spPr bwMode="auto">
          <a:xfrm>
            <a:off x="5938838" y="3860800"/>
            <a:ext cx="576262" cy="574675"/>
          </a:xfrm>
          <a:prstGeom prst="rect">
            <a:avLst/>
          </a:prstGeom>
          <a:solidFill>
            <a:schemeClr val="bg1"/>
          </a:solidFill>
          <a:ln w="1905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nl-NL" dirty="0">
              <a:latin typeface="Calibri" pitchFamily="34" charset="0"/>
            </a:endParaRPr>
          </a:p>
        </p:txBody>
      </p:sp>
      <p:grpSp>
        <p:nvGrpSpPr>
          <p:cNvPr id="215049" name="Group 41"/>
          <p:cNvGrpSpPr>
            <a:grpSpLocks/>
          </p:cNvGrpSpPr>
          <p:nvPr/>
        </p:nvGrpSpPr>
        <p:grpSpPr bwMode="auto">
          <a:xfrm>
            <a:off x="4533900" y="3716338"/>
            <a:ext cx="2195513" cy="863600"/>
            <a:chOff x="726" y="2387"/>
            <a:chExt cx="1383" cy="544"/>
          </a:xfrm>
        </p:grpSpPr>
        <p:sp>
          <p:nvSpPr>
            <p:cNvPr id="215064" name="Text Box 42"/>
            <p:cNvSpPr txBox="1">
              <a:spLocks noChangeArrowheads="1"/>
            </p:cNvSpPr>
            <p:nvPr/>
          </p:nvSpPr>
          <p:spPr bwMode="auto">
            <a:xfrm>
              <a:off x="726" y="2432"/>
              <a:ext cx="160" cy="38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857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>
              <a:lvl1pPr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1pPr>
              <a:lvl2pPr marL="742950" indent="-28575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2pPr>
              <a:lvl3pPr marL="11430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3pPr>
              <a:lvl4pPr marL="16002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4pPr>
              <a:lvl5pPr marL="20574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nl-NL" sz="4000" dirty="0">
                  <a:latin typeface="Consolas"/>
                </a:rPr>
                <a:t>a</a:t>
              </a:r>
            </a:p>
          </p:txBody>
        </p:sp>
        <p:sp>
          <p:nvSpPr>
            <p:cNvPr id="215065" name="Rectangle 43"/>
            <p:cNvSpPr>
              <a:spLocks noChangeArrowheads="1"/>
            </p:cNvSpPr>
            <p:nvPr/>
          </p:nvSpPr>
          <p:spPr bwMode="auto">
            <a:xfrm>
              <a:off x="1022" y="2387"/>
              <a:ext cx="1087" cy="544"/>
            </a:xfrm>
            <a:prstGeom prst="rect">
              <a:avLst/>
            </a:prstGeom>
            <a:noFill/>
            <a:ln w="19050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endParaRPr lang="nl-NL" dirty="0">
                <a:latin typeface="Calibri" pitchFamily="34" charset="0"/>
              </a:endParaRPr>
            </a:p>
          </p:txBody>
        </p:sp>
        <p:sp>
          <p:nvSpPr>
            <p:cNvPr id="215066" name="Text Box 44"/>
            <p:cNvSpPr txBox="1">
              <a:spLocks noChangeArrowheads="1"/>
            </p:cNvSpPr>
            <p:nvPr/>
          </p:nvSpPr>
          <p:spPr bwMode="auto">
            <a:xfrm>
              <a:off x="1118" y="2569"/>
              <a:ext cx="267" cy="1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857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1pPr>
              <a:lvl2pPr marL="742950" indent="-28575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2pPr>
              <a:lvl3pPr marL="11430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3pPr>
              <a:lvl4pPr marL="16002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4pPr>
              <a:lvl5pPr marL="20574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nl-NL" sz="2000" dirty="0" smtClean="0">
                  <a:solidFill>
                    <a:schemeClr val="tx1"/>
                  </a:solidFill>
                  <a:latin typeface="Consolas"/>
                </a:rPr>
                <a:t>vat</a:t>
              </a:r>
              <a:endParaRPr lang="nl-NL" sz="2000" dirty="0">
                <a:solidFill>
                  <a:schemeClr val="tx1"/>
                </a:solidFill>
                <a:latin typeface="Consolas"/>
              </a:endParaRPr>
            </a:p>
          </p:txBody>
        </p:sp>
      </p:grpSp>
      <p:sp>
        <p:nvSpPr>
          <p:cNvPr id="215050" name="Line 45"/>
          <p:cNvSpPr>
            <a:spLocks noChangeShapeType="1"/>
          </p:cNvSpPr>
          <p:nvPr/>
        </p:nvSpPr>
        <p:spPr bwMode="auto">
          <a:xfrm flipV="1">
            <a:off x="6226175" y="4148138"/>
            <a:ext cx="1296988" cy="1587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nl-NL" dirty="0">
              <a:latin typeface="Calibri" pitchFamily="34" charset="0"/>
            </a:endParaRPr>
          </a:p>
        </p:txBody>
      </p:sp>
      <p:grpSp>
        <p:nvGrpSpPr>
          <p:cNvPr id="215051" name="Group 46"/>
          <p:cNvGrpSpPr>
            <a:grpSpLocks/>
          </p:cNvGrpSpPr>
          <p:nvPr/>
        </p:nvGrpSpPr>
        <p:grpSpPr bwMode="auto">
          <a:xfrm>
            <a:off x="7523163" y="3716338"/>
            <a:ext cx="863600" cy="863600"/>
            <a:chOff x="2609" y="2387"/>
            <a:chExt cx="544" cy="544"/>
          </a:xfrm>
        </p:grpSpPr>
        <p:sp>
          <p:nvSpPr>
            <p:cNvPr id="215062" name="Rectangle 47"/>
            <p:cNvSpPr>
              <a:spLocks noChangeArrowheads="1"/>
            </p:cNvSpPr>
            <p:nvPr/>
          </p:nvSpPr>
          <p:spPr bwMode="auto">
            <a:xfrm>
              <a:off x="2609" y="2387"/>
              <a:ext cx="544" cy="544"/>
            </a:xfrm>
            <a:prstGeom prst="rect">
              <a:avLst/>
            </a:prstGeom>
            <a:noFill/>
            <a:ln w="19050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endParaRPr lang="nl-NL" sz="2400" dirty="0">
                <a:latin typeface="Calibri" pitchFamily="34" charset="0"/>
              </a:endParaRPr>
            </a:p>
          </p:txBody>
        </p:sp>
        <p:pic>
          <p:nvPicPr>
            <p:cNvPr id="215063" name="Picture 48" descr="MCj02900780000[1]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2658" y="2407"/>
              <a:ext cx="427" cy="5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15052" name="Rectangle 49"/>
          <p:cNvSpPr>
            <a:spLocks noChangeArrowheads="1"/>
          </p:cNvSpPr>
          <p:nvPr/>
        </p:nvSpPr>
        <p:spPr bwMode="auto">
          <a:xfrm>
            <a:off x="5937250" y="5013325"/>
            <a:ext cx="576263" cy="574675"/>
          </a:xfrm>
          <a:prstGeom prst="rect">
            <a:avLst/>
          </a:prstGeom>
          <a:solidFill>
            <a:schemeClr val="bg1"/>
          </a:solidFill>
          <a:ln w="1905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nl-NL" dirty="0">
              <a:latin typeface="Calibri" pitchFamily="34" charset="0"/>
            </a:endParaRPr>
          </a:p>
        </p:txBody>
      </p:sp>
      <p:grpSp>
        <p:nvGrpSpPr>
          <p:cNvPr id="215053" name="Group 50"/>
          <p:cNvGrpSpPr>
            <a:grpSpLocks/>
          </p:cNvGrpSpPr>
          <p:nvPr/>
        </p:nvGrpSpPr>
        <p:grpSpPr bwMode="auto">
          <a:xfrm>
            <a:off x="4533901" y="4868863"/>
            <a:ext cx="2193925" cy="863600"/>
            <a:chOff x="726" y="3113"/>
            <a:chExt cx="1382" cy="544"/>
          </a:xfrm>
        </p:grpSpPr>
        <p:sp>
          <p:nvSpPr>
            <p:cNvPr id="215059" name="Text Box 51"/>
            <p:cNvSpPr txBox="1">
              <a:spLocks noChangeArrowheads="1"/>
            </p:cNvSpPr>
            <p:nvPr/>
          </p:nvSpPr>
          <p:spPr bwMode="auto">
            <a:xfrm>
              <a:off x="726" y="3158"/>
              <a:ext cx="160" cy="38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857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>
              <a:lvl1pPr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1pPr>
              <a:lvl2pPr marL="742950" indent="-28575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2pPr>
              <a:lvl3pPr marL="11430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3pPr>
              <a:lvl4pPr marL="16002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4pPr>
              <a:lvl5pPr marL="20574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nl-NL" sz="4000" dirty="0">
                  <a:latin typeface="Consolas"/>
                </a:rPr>
                <a:t>b</a:t>
              </a:r>
            </a:p>
          </p:txBody>
        </p:sp>
        <p:sp>
          <p:nvSpPr>
            <p:cNvPr id="215060" name="Rectangle 52"/>
            <p:cNvSpPr>
              <a:spLocks noChangeArrowheads="1"/>
            </p:cNvSpPr>
            <p:nvPr/>
          </p:nvSpPr>
          <p:spPr bwMode="auto">
            <a:xfrm>
              <a:off x="1022" y="3113"/>
              <a:ext cx="1086" cy="544"/>
            </a:xfrm>
            <a:prstGeom prst="rect">
              <a:avLst/>
            </a:prstGeom>
            <a:noFill/>
            <a:ln w="19050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endParaRPr lang="nl-NL" dirty="0">
                <a:latin typeface="Calibri" pitchFamily="34" charset="0"/>
              </a:endParaRPr>
            </a:p>
          </p:txBody>
        </p:sp>
        <p:sp>
          <p:nvSpPr>
            <p:cNvPr id="215061" name="Text Box 53"/>
            <p:cNvSpPr txBox="1">
              <a:spLocks noChangeArrowheads="1"/>
            </p:cNvSpPr>
            <p:nvPr/>
          </p:nvSpPr>
          <p:spPr bwMode="auto">
            <a:xfrm>
              <a:off x="1118" y="3295"/>
              <a:ext cx="267" cy="1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857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1pPr>
              <a:lvl2pPr marL="742950" indent="-28575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2pPr>
              <a:lvl3pPr marL="11430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3pPr>
              <a:lvl4pPr marL="16002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4pPr>
              <a:lvl5pPr marL="20574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nl-NL" sz="2000" dirty="0" smtClean="0">
                  <a:solidFill>
                    <a:schemeClr val="tx1"/>
                  </a:solidFill>
                  <a:latin typeface="Consolas"/>
                </a:rPr>
                <a:t>vat</a:t>
              </a:r>
              <a:endParaRPr lang="nl-NL" sz="2000" dirty="0">
                <a:solidFill>
                  <a:schemeClr val="tx1"/>
                </a:solidFill>
                <a:latin typeface="Consolas"/>
              </a:endParaRPr>
            </a:p>
          </p:txBody>
        </p:sp>
      </p:grpSp>
      <p:sp>
        <p:nvSpPr>
          <p:cNvPr id="949302" name="Line 54"/>
          <p:cNvSpPr>
            <a:spLocks noChangeShapeType="1"/>
          </p:cNvSpPr>
          <p:nvPr/>
        </p:nvSpPr>
        <p:spPr bwMode="auto">
          <a:xfrm flipV="1">
            <a:off x="6224588" y="5300663"/>
            <a:ext cx="1300162" cy="1587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nl-NL" dirty="0">
              <a:latin typeface="Calibri" pitchFamily="34" charset="0"/>
            </a:endParaRPr>
          </a:p>
        </p:txBody>
      </p:sp>
      <p:grpSp>
        <p:nvGrpSpPr>
          <p:cNvPr id="215055" name="Group 55"/>
          <p:cNvGrpSpPr>
            <a:grpSpLocks/>
          </p:cNvGrpSpPr>
          <p:nvPr/>
        </p:nvGrpSpPr>
        <p:grpSpPr bwMode="auto">
          <a:xfrm>
            <a:off x="7524750" y="4868863"/>
            <a:ext cx="863600" cy="863600"/>
            <a:chOff x="2609" y="2387"/>
            <a:chExt cx="544" cy="544"/>
          </a:xfrm>
        </p:grpSpPr>
        <p:sp>
          <p:nvSpPr>
            <p:cNvPr id="215057" name="Rectangle 56"/>
            <p:cNvSpPr>
              <a:spLocks noChangeArrowheads="1"/>
            </p:cNvSpPr>
            <p:nvPr/>
          </p:nvSpPr>
          <p:spPr bwMode="auto">
            <a:xfrm>
              <a:off x="2609" y="2387"/>
              <a:ext cx="544" cy="544"/>
            </a:xfrm>
            <a:prstGeom prst="rect">
              <a:avLst/>
            </a:prstGeom>
            <a:noFill/>
            <a:ln w="19050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endParaRPr lang="nl-NL" sz="2400" dirty="0">
                <a:latin typeface="Calibri" pitchFamily="34" charset="0"/>
              </a:endParaRPr>
            </a:p>
          </p:txBody>
        </p:sp>
        <p:pic>
          <p:nvPicPr>
            <p:cNvPr id="215058" name="Picture 57" descr="MCj02900780000[1]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2658" y="2407"/>
              <a:ext cx="427" cy="5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949306" name="Line 58"/>
          <p:cNvSpPr>
            <a:spLocks noChangeShapeType="1"/>
          </p:cNvSpPr>
          <p:nvPr/>
        </p:nvSpPr>
        <p:spPr bwMode="auto">
          <a:xfrm flipV="1">
            <a:off x="6227763" y="4221163"/>
            <a:ext cx="1296987" cy="107950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nl-NL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9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9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9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9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9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9284" grpId="0" animBg="1"/>
      <p:bldP spid="949285" grpId="0" animBg="1"/>
      <p:bldP spid="949287" grpId="0" animBg="1"/>
      <p:bldP spid="949302" grpId="0" animBg="1"/>
      <p:bldP spid="949306" grpId="0" animBg="1"/>
    </p:bldLst>
  </p:timing>
</p:sld>
</file>

<file path=ppt/slides/slide2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994" name="Tijdelijke aanduiding voor dianummer 5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D604DAD6-5F2F-4444-A479-9DB72EE0A7D4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250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1299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onsolas"/>
              </a:rPr>
              <a:t>operator=</a:t>
            </a:r>
            <a:endParaRPr lang="nl-NL" dirty="0" smtClean="0">
              <a:latin typeface="Consolas"/>
            </a:endParaRPr>
          </a:p>
        </p:txBody>
      </p:sp>
      <p:sp>
        <p:nvSpPr>
          <p:cNvPr id="212996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en-US" sz="2500" smtClean="0"/>
              <a:t>Gewenst resultaat:</a:t>
            </a:r>
            <a:endParaRPr lang="nl-NL" sz="2500" smtClean="0"/>
          </a:p>
        </p:txBody>
      </p:sp>
      <p:graphicFrame>
        <p:nvGraphicFramePr>
          <p:cNvPr id="212997" name="Object 57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6399213" y="1412875"/>
          <a:ext cx="1908175" cy="1922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1254" name="Tekening" r:id="rId4" imgW="2562225" imgH="2581275" progId="WPDraw30.Drawing">
                  <p:embed/>
                </p:oleObj>
              </mc:Choice>
              <mc:Fallback>
                <p:oleObj name="Tekening" r:id="rId4" imgW="2562225" imgH="2581275" progId="WPDraw30.Drawing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99213" y="1412875"/>
                        <a:ext cx="1908175" cy="1922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8575" cap="flat" cmpd="sng" algn="ctr">
                            <a:solidFill>
                              <a:schemeClr val="tx1"/>
                            </a:solidFill>
                            <a:prstDash val="solid"/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2998" name="Rectangle 36"/>
          <p:cNvSpPr>
            <a:spLocks noChangeArrowheads="1"/>
          </p:cNvSpPr>
          <p:nvPr/>
        </p:nvSpPr>
        <p:spPr bwMode="auto">
          <a:xfrm>
            <a:off x="2122487" y="2205409"/>
            <a:ext cx="576263" cy="574675"/>
          </a:xfrm>
          <a:prstGeom prst="rect">
            <a:avLst/>
          </a:prstGeom>
          <a:solidFill>
            <a:schemeClr val="bg1"/>
          </a:solidFill>
          <a:ln w="1905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nl-NL" dirty="0">
              <a:latin typeface="Calibri" pitchFamily="34" charset="0"/>
            </a:endParaRPr>
          </a:p>
        </p:txBody>
      </p:sp>
      <p:grpSp>
        <p:nvGrpSpPr>
          <p:cNvPr id="212999" name="Group 38"/>
          <p:cNvGrpSpPr>
            <a:grpSpLocks/>
          </p:cNvGrpSpPr>
          <p:nvPr/>
        </p:nvGrpSpPr>
        <p:grpSpPr bwMode="auto">
          <a:xfrm>
            <a:off x="717551" y="2060947"/>
            <a:ext cx="2195513" cy="863600"/>
            <a:chOff x="726" y="2387"/>
            <a:chExt cx="1383" cy="544"/>
          </a:xfrm>
        </p:grpSpPr>
        <p:sp>
          <p:nvSpPr>
            <p:cNvPr id="213014" name="Text Box 39"/>
            <p:cNvSpPr txBox="1">
              <a:spLocks noChangeArrowheads="1"/>
            </p:cNvSpPr>
            <p:nvPr/>
          </p:nvSpPr>
          <p:spPr bwMode="auto">
            <a:xfrm>
              <a:off x="726" y="2432"/>
              <a:ext cx="160" cy="38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857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>
              <a:lvl1pPr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1pPr>
              <a:lvl2pPr marL="742950" indent="-28575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2pPr>
              <a:lvl3pPr marL="11430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3pPr>
              <a:lvl4pPr marL="16002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4pPr>
              <a:lvl5pPr marL="20574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nl-NL" sz="4000" dirty="0">
                  <a:latin typeface="Consolas"/>
                </a:rPr>
                <a:t>a</a:t>
              </a:r>
            </a:p>
          </p:txBody>
        </p:sp>
        <p:sp>
          <p:nvSpPr>
            <p:cNvPr id="213015" name="Rectangle 40"/>
            <p:cNvSpPr>
              <a:spLocks noChangeArrowheads="1"/>
            </p:cNvSpPr>
            <p:nvPr/>
          </p:nvSpPr>
          <p:spPr bwMode="auto">
            <a:xfrm>
              <a:off x="1067" y="2387"/>
              <a:ext cx="1042" cy="544"/>
            </a:xfrm>
            <a:prstGeom prst="rect">
              <a:avLst/>
            </a:prstGeom>
            <a:noFill/>
            <a:ln w="19050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endParaRPr lang="nl-NL" dirty="0">
                <a:latin typeface="Calibri" pitchFamily="34" charset="0"/>
              </a:endParaRPr>
            </a:p>
          </p:txBody>
        </p:sp>
        <p:sp>
          <p:nvSpPr>
            <p:cNvPr id="213016" name="Text Box 41"/>
            <p:cNvSpPr txBox="1">
              <a:spLocks noChangeArrowheads="1"/>
            </p:cNvSpPr>
            <p:nvPr/>
          </p:nvSpPr>
          <p:spPr bwMode="auto">
            <a:xfrm>
              <a:off x="1163" y="2569"/>
              <a:ext cx="267" cy="1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857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1pPr>
              <a:lvl2pPr marL="742950" indent="-28575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2pPr>
              <a:lvl3pPr marL="11430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3pPr>
              <a:lvl4pPr marL="16002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4pPr>
              <a:lvl5pPr marL="20574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nl-NL" sz="2000" dirty="0" smtClean="0">
                  <a:solidFill>
                    <a:schemeClr val="tx1"/>
                  </a:solidFill>
                  <a:latin typeface="Consolas"/>
                </a:rPr>
                <a:t>vat</a:t>
              </a:r>
              <a:endParaRPr lang="nl-NL" sz="2000" dirty="0">
                <a:solidFill>
                  <a:schemeClr val="tx1"/>
                </a:solidFill>
                <a:latin typeface="Consolas"/>
              </a:endParaRPr>
            </a:p>
          </p:txBody>
        </p:sp>
      </p:grpSp>
      <p:sp>
        <p:nvSpPr>
          <p:cNvPr id="213000" name="Line 42"/>
          <p:cNvSpPr>
            <a:spLocks noChangeShapeType="1"/>
          </p:cNvSpPr>
          <p:nvPr/>
        </p:nvSpPr>
        <p:spPr bwMode="auto">
          <a:xfrm flipV="1">
            <a:off x="2409825" y="2492747"/>
            <a:ext cx="1296987" cy="1587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nl-NL" dirty="0">
              <a:latin typeface="Calibri" pitchFamily="34" charset="0"/>
            </a:endParaRPr>
          </a:p>
        </p:txBody>
      </p:sp>
      <p:grpSp>
        <p:nvGrpSpPr>
          <p:cNvPr id="213001" name="Group 43"/>
          <p:cNvGrpSpPr>
            <a:grpSpLocks/>
          </p:cNvGrpSpPr>
          <p:nvPr/>
        </p:nvGrpSpPr>
        <p:grpSpPr bwMode="auto">
          <a:xfrm>
            <a:off x="3706812" y="2060947"/>
            <a:ext cx="863600" cy="863600"/>
            <a:chOff x="2609" y="2387"/>
            <a:chExt cx="544" cy="544"/>
          </a:xfrm>
        </p:grpSpPr>
        <p:sp>
          <p:nvSpPr>
            <p:cNvPr id="213012" name="Rectangle 44"/>
            <p:cNvSpPr>
              <a:spLocks noChangeArrowheads="1"/>
            </p:cNvSpPr>
            <p:nvPr/>
          </p:nvSpPr>
          <p:spPr bwMode="auto">
            <a:xfrm>
              <a:off x="2609" y="2387"/>
              <a:ext cx="544" cy="544"/>
            </a:xfrm>
            <a:prstGeom prst="rect">
              <a:avLst/>
            </a:prstGeom>
            <a:noFill/>
            <a:ln w="19050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endParaRPr lang="nl-NL" sz="2400" dirty="0">
                <a:latin typeface="Calibri" pitchFamily="34" charset="0"/>
              </a:endParaRPr>
            </a:p>
          </p:txBody>
        </p:sp>
        <p:pic>
          <p:nvPicPr>
            <p:cNvPr id="213013" name="Picture 45" descr="MCj02900780000[1]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2658" y="2407"/>
              <a:ext cx="427" cy="5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13002" name="Rectangle 46"/>
          <p:cNvSpPr>
            <a:spLocks noChangeArrowheads="1"/>
          </p:cNvSpPr>
          <p:nvPr/>
        </p:nvSpPr>
        <p:spPr bwMode="auto">
          <a:xfrm>
            <a:off x="2120900" y="3357934"/>
            <a:ext cx="576262" cy="574675"/>
          </a:xfrm>
          <a:prstGeom prst="rect">
            <a:avLst/>
          </a:prstGeom>
          <a:solidFill>
            <a:schemeClr val="bg1"/>
          </a:solidFill>
          <a:ln w="1905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nl-NL" dirty="0">
              <a:latin typeface="Calibri" pitchFamily="34" charset="0"/>
            </a:endParaRPr>
          </a:p>
        </p:txBody>
      </p:sp>
      <p:grpSp>
        <p:nvGrpSpPr>
          <p:cNvPr id="213003" name="Group 47"/>
          <p:cNvGrpSpPr>
            <a:grpSpLocks/>
          </p:cNvGrpSpPr>
          <p:nvPr/>
        </p:nvGrpSpPr>
        <p:grpSpPr bwMode="auto">
          <a:xfrm>
            <a:off x="717549" y="3213472"/>
            <a:ext cx="2193925" cy="863600"/>
            <a:chOff x="726" y="3113"/>
            <a:chExt cx="1382" cy="544"/>
          </a:xfrm>
        </p:grpSpPr>
        <p:sp>
          <p:nvSpPr>
            <p:cNvPr id="213009" name="Text Box 48"/>
            <p:cNvSpPr txBox="1">
              <a:spLocks noChangeArrowheads="1"/>
            </p:cNvSpPr>
            <p:nvPr/>
          </p:nvSpPr>
          <p:spPr bwMode="auto">
            <a:xfrm>
              <a:off x="726" y="3158"/>
              <a:ext cx="160" cy="38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857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>
              <a:lvl1pPr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1pPr>
              <a:lvl2pPr marL="742950" indent="-28575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2pPr>
              <a:lvl3pPr marL="11430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3pPr>
              <a:lvl4pPr marL="16002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4pPr>
              <a:lvl5pPr marL="20574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nl-NL" sz="4000" dirty="0">
                  <a:latin typeface="Consolas"/>
                </a:rPr>
                <a:t>b</a:t>
              </a:r>
            </a:p>
          </p:txBody>
        </p:sp>
        <p:sp>
          <p:nvSpPr>
            <p:cNvPr id="213010" name="Rectangle 49"/>
            <p:cNvSpPr>
              <a:spLocks noChangeArrowheads="1"/>
            </p:cNvSpPr>
            <p:nvPr/>
          </p:nvSpPr>
          <p:spPr bwMode="auto">
            <a:xfrm>
              <a:off x="1067" y="3113"/>
              <a:ext cx="1041" cy="544"/>
            </a:xfrm>
            <a:prstGeom prst="rect">
              <a:avLst/>
            </a:prstGeom>
            <a:noFill/>
            <a:ln w="19050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endParaRPr lang="nl-NL" dirty="0">
                <a:latin typeface="Calibri" pitchFamily="34" charset="0"/>
              </a:endParaRPr>
            </a:p>
          </p:txBody>
        </p:sp>
        <p:sp>
          <p:nvSpPr>
            <p:cNvPr id="213011" name="Text Box 50"/>
            <p:cNvSpPr txBox="1">
              <a:spLocks noChangeArrowheads="1"/>
            </p:cNvSpPr>
            <p:nvPr/>
          </p:nvSpPr>
          <p:spPr bwMode="auto">
            <a:xfrm>
              <a:off x="1163" y="3295"/>
              <a:ext cx="267" cy="1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857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1pPr>
              <a:lvl2pPr marL="742950" indent="-28575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2pPr>
              <a:lvl3pPr marL="11430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3pPr>
              <a:lvl4pPr marL="16002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4pPr>
              <a:lvl5pPr marL="20574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sz="2000" dirty="0" smtClean="0">
                  <a:solidFill>
                    <a:schemeClr val="tx1"/>
                  </a:solidFill>
                  <a:latin typeface="Consolas"/>
                </a:rPr>
                <a:t>vat</a:t>
              </a:r>
              <a:endParaRPr lang="nl-NL" sz="2000" dirty="0">
                <a:solidFill>
                  <a:schemeClr val="tx1"/>
                </a:solidFill>
                <a:latin typeface="Consolas"/>
              </a:endParaRPr>
            </a:p>
          </p:txBody>
        </p:sp>
      </p:grpSp>
      <p:sp>
        <p:nvSpPr>
          <p:cNvPr id="213004" name="Line 53"/>
          <p:cNvSpPr>
            <a:spLocks noChangeShapeType="1"/>
          </p:cNvSpPr>
          <p:nvPr/>
        </p:nvSpPr>
        <p:spPr bwMode="auto">
          <a:xfrm flipV="1">
            <a:off x="2408237" y="3645272"/>
            <a:ext cx="1300163" cy="1587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nl-NL" dirty="0">
              <a:latin typeface="Calibri" pitchFamily="34" charset="0"/>
            </a:endParaRPr>
          </a:p>
        </p:txBody>
      </p:sp>
      <p:grpSp>
        <p:nvGrpSpPr>
          <p:cNvPr id="213005" name="Group 54"/>
          <p:cNvGrpSpPr>
            <a:grpSpLocks/>
          </p:cNvGrpSpPr>
          <p:nvPr/>
        </p:nvGrpSpPr>
        <p:grpSpPr bwMode="auto">
          <a:xfrm>
            <a:off x="3708400" y="3213472"/>
            <a:ext cx="863600" cy="863600"/>
            <a:chOff x="2609" y="2387"/>
            <a:chExt cx="544" cy="544"/>
          </a:xfrm>
        </p:grpSpPr>
        <p:sp>
          <p:nvSpPr>
            <p:cNvPr id="213007" name="Rectangle 55"/>
            <p:cNvSpPr>
              <a:spLocks noChangeArrowheads="1"/>
            </p:cNvSpPr>
            <p:nvPr/>
          </p:nvSpPr>
          <p:spPr bwMode="auto">
            <a:xfrm>
              <a:off x="2609" y="2387"/>
              <a:ext cx="544" cy="544"/>
            </a:xfrm>
            <a:prstGeom prst="rect">
              <a:avLst/>
            </a:prstGeom>
            <a:noFill/>
            <a:ln w="19050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endParaRPr lang="nl-NL" sz="2400" dirty="0">
                <a:latin typeface="Calibri" pitchFamily="34" charset="0"/>
              </a:endParaRPr>
            </a:p>
          </p:txBody>
        </p:sp>
        <p:pic>
          <p:nvPicPr>
            <p:cNvPr id="213008" name="Picture 56" descr="MCj02900780000[1]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2658" y="2407"/>
              <a:ext cx="427" cy="5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aphicFrame>
        <p:nvGraphicFramePr>
          <p:cNvPr id="213006" name="Object 62"/>
          <p:cNvGraphicFramePr>
            <a:graphicFrameLocks noGrp="1" noChangeAspect="1"/>
          </p:cNvGraphicFramePr>
          <p:nvPr>
            <p:ph sz="quarter" idx="3"/>
          </p:nvPr>
        </p:nvGraphicFramePr>
        <p:xfrm>
          <a:off x="6516688" y="3573463"/>
          <a:ext cx="1917700" cy="1931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1255" name="Tekening" r:id="rId7" imgW="2562225" imgH="2581275" progId="WPDraw30.Drawing">
                  <p:embed/>
                </p:oleObj>
              </mc:Choice>
              <mc:Fallback>
                <p:oleObj name="Tekening" r:id="rId7" imgW="2562225" imgH="2581275" progId="WPDraw30.Drawing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16688" y="3573463"/>
                        <a:ext cx="1917700" cy="19319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8575" cap="flat" cmpd="sng" algn="ctr">
                            <a:solidFill>
                              <a:schemeClr val="tx1"/>
                            </a:solidFill>
                            <a:prstDash val="solid"/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61077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1301" name="Rectangle 5"/>
          <p:cNvSpPr>
            <a:spLocks noChangeArrowheads="1"/>
          </p:cNvSpPr>
          <p:nvPr/>
        </p:nvSpPr>
        <p:spPr bwMode="auto">
          <a:xfrm>
            <a:off x="323851" y="1268413"/>
            <a:ext cx="8424862" cy="153888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SintBernard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&amp; </a:t>
            </a:r>
            <a:r>
              <a:rPr lang="en-US" sz="2000" dirty="0" err="1" smtClean="0">
                <a:solidFill>
                  <a:srgbClr val="000000"/>
                </a:solidFill>
                <a:latin typeface="Consolas"/>
              </a:rPr>
              <a:t>SintBernard</a:t>
            </a: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::</a:t>
            </a:r>
            <a:r>
              <a:rPr lang="en-US" sz="2000" dirty="0" smtClean="0">
                <a:latin typeface="Consolas"/>
              </a:rPr>
              <a:t>operator</a:t>
            </a:r>
            <a:r>
              <a:rPr lang="en-US" sz="2000" dirty="0">
                <a:solidFill>
                  <a:srgbClr val="0000FF"/>
                </a:solidFill>
                <a:latin typeface="Consolas"/>
              </a:rPr>
              <a:t>=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(</a:t>
            </a: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SintBernard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r) 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{    </a:t>
            </a:r>
            <a:endParaRPr lang="en-US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chemeClr val="tx1"/>
                </a:solidFill>
                <a:latin typeface="Consolas"/>
              </a:rPr>
              <a:t>    </a:t>
            </a:r>
            <a:r>
              <a:rPr lang="en-US" sz="2000" dirty="0" err="1">
                <a:solidFill>
                  <a:schemeClr val="tx1"/>
                </a:solidFill>
                <a:latin typeface="Consolas"/>
              </a:rPr>
              <a:t>std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::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swap(vat, </a:t>
            </a: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r.vat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);</a:t>
            </a:r>
            <a:endParaRPr lang="en-US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chemeClr val="tx1"/>
                </a:solidFill>
                <a:latin typeface="Consolas"/>
              </a:rPr>
              <a:t>    </a:t>
            </a:r>
            <a:r>
              <a:rPr lang="en-US" sz="2000" dirty="0">
                <a:solidFill>
                  <a:srgbClr val="0000FF"/>
                </a:solidFill>
                <a:latin typeface="Consolas"/>
              </a:rPr>
              <a:t>return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 *</a:t>
            </a:r>
            <a:r>
              <a:rPr lang="en-US" sz="2000" dirty="0">
                <a:solidFill>
                  <a:srgbClr val="0000FF"/>
                </a:solidFill>
                <a:latin typeface="Consolas"/>
              </a:rPr>
              <a:t>this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}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sz="2000" dirty="0">
              <a:solidFill>
                <a:schemeClr val="tx1"/>
              </a:solidFill>
              <a:latin typeface="Consolas"/>
            </a:endParaRPr>
          </a:p>
        </p:txBody>
      </p:sp>
      <p:sp>
        <p:nvSpPr>
          <p:cNvPr id="951300" name="Rectangle 4"/>
          <p:cNvSpPr>
            <a:spLocks noChangeArrowheads="1"/>
          </p:cNvSpPr>
          <p:nvPr/>
        </p:nvSpPr>
        <p:spPr bwMode="auto">
          <a:xfrm>
            <a:off x="323850" y="1268413"/>
            <a:ext cx="8424863" cy="153888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lIns="0" tIns="0" rIns="0" bIns="0">
            <a:spAutoFit/>
          </a:bodyPr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SintBernard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&amp; </a:t>
            </a:r>
            <a:r>
              <a:rPr lang="en-US" sz="2000" dirty="0" err="1" smtClean="0">
                <a:solidFill>
                  <a:srgbClr val="000000"/>
                </a:solidFill>
                <a:latin typeface="Consolas"/>
              </a:rPr>
              <a:t>SintBernard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::</a:t>
            </a:r>
            <a:r>
              <a:rPr lang="en-US" sz="2000" dirty="0">
                <a:latin typeface="Consolas"/>
              </a:rPr>
              <a:t>operator=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(</a:t>
            </a:r>
            <a:r>
              <a:rPr lang="en-US" sz="20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SintBernard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&amp; r)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chemeClr val="tx1"/>
                </a:solidFill>
                <a:latin typeface="Consolas"/>
              </a:rPr>
              <a:t>    </a:t>
            </a: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SintBernard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t(r);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chemeClr val="tx1"/>
                </a:solidFill>
                <a:latin typeface="Consolas"/>
              </a:rPr>
              <a:t>    </a:t>
            </a:r>
            <a:r>
              <a:rPr lang="en-US" sz="2000" dirty="0" err="1">
                <a:solidFill>
                  <a:schemeClr val="tx1"/>
                </a:solidFill>
                <a:latin typeface="Consolas"/>
              </a:rPr>
              <a:t>std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::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swap(vat, </a:t>
            </a: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t.vat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);</a:t>
            </a:r>
            <a:endParaRPr lang="en-US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chemeClr val="tx1"/>
                </a:solidFill>
                <a:latin typeface="Consolas"/>
              </a:rPr>
              <a:t>    </a:t>
            </a:r>
            <a:r>
              <a:rPr lang="en-US" sz="2000" dirty="0">
                <a:solidFill>
                  <a:srgbClr val="0000FF"/>
                </a:solidFill>
                <a:latin typeface="Consolas"/>
              </a:rPr>
              <a:t>return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 *</a:t>
            </a:r>
            <a:r>
              <a:rPr lang="en-US" sz="2000" dirty="0">
                <a:solidFill>
                  <a:srgbClr val="0000FF"/>
                </a:solidFill>
                <a:latin typeface="Consolas"/>
              </a:rPr>
              <a:t>this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chemeClr val="tx1"/>
                </a:solidFill>
                <a:latin typeface="Consolas"/>
              </a:rPr>
              <a:t>}</a:t>
            </a:r>
          </a:p>
        </p:txBody>
      </p:sp>
      <p:sp>
        <p:nvSpPr>
          <p:cNvPr id="217090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379DC02B-72B1-4E00-867A-AF7B31F4E117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251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1709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onsolas"/>
              </a:rPr>
              <a:t>operator=</a:t>
            </a:r>
            <a:endParaRPr lang="nl-NL" dirty="0" smtClean="0">
              <a:latin typeface="Consolas"/>
            </a:endParaRPr>
          </a:p>
        </p:txBody>
      </p:sp>
      <p:sp>
        <p:nvSpPr>
          <p:cNvPr id="9512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3429272"/>
            <a:ext cx="8421688" cy="3240088"/>
          </a:xfrm>
        </p:spPr>
        <p:txBody>
          <a:bodyPr/>
          <a:lstStyle/>
          <a:p>
            <a:r>
              <a:rPr lang="nl-NL" dirty="0" smtClean="0"/>
              <a:t>Kun je ook een </a:t>
            </a:r>
            <a:r>
              <a:rPr lang="nl-NL" dirty="0" err="1" smtClean="0">
                <a:solidFill>
                  <a:schemeClr val="hlink"/>
                </a:solidFill>
                <a:latin typeface="Consolas"/>
              </a:rPr>
              <a:t>SintBernard</a:t>
            </a:r>
            <a:r>
              <a:rPr lang="nl-NL" dirty="0" smtClean="0"/>
              <a:t> in plaats van een </a:t>
            </a:r>
            <a:r>
              <a:rPr lang="nl-NL" dirty="0" err="1" smtClean="0">
                <a:solidFill>
                  <a:schemeClr val="hlink"/>
                </a:solidFill>
                <a:latin typeface="Consolas"/>
              </a:rPr>
              <a:t>const</a:t>
            </a:r>
            <a:r>
              <a:rPr lang="nl-NL" dirty="0" smtClean="0">
                <a:solidFill>
                  <a:schemeClr val="hlink"/>
                </a:solidFill>
                <a:latin typeface="Consolas"/>
              </a:rPr>
              <a:t> </a:t>
            </a:r>
            <a:r>
              <a:rPr lang="nl-NL" dirty="0" err="1" smtClean="0">
                <a:solidFill>
                  <a:schemeClr val="hlink"/>
                </a:solidFill>
                <a:latin typeface="Consolas"/>
              </a:rPr>
              <a:t>SintBernard</a:t>
            </a:r>
            <a:r>
              <a:rPr lang="nl-NL" dirty="0" smtClean="0">
                <a:solidFill>
                  <a:schemeClr val="hlink"/>
                </a:solidFill>
                <a:latin typeface="Consolas"/>
              </a:rPr>
              <a:t>&amp;</a:t>
            </a:r>
            <a:r>
              <a:rPr lang="nl-NL" dirty="0" smtClean="0"/>
              <a:t> als parameter gebruiken?</a:t>
            </a:r>
          </a:p>
          <a:p>
            <a:pPr lvl="1"/>
            <a:r>
              <a:rPr lang="nl-NL" dirty="0" smtClean="0">
                <a:solidFill>
                  <a:srgbClr val="008000"/>
                </a:solidFill>
              </a:rPr>
              <a:t>Ja</a:t>
            </a:r>
            <a:r>
              <a:rPr lang="nl-NL" dirty="0" smtClean="0"/>
              <a:t>! Er wordt dan een overbodig </a:t>
            </a:r>
            <a:r>
              <a:rPr lang="nl-NL" dirty="0" smtClean="0">
                <a:solidFill>
                  <a:schemeClr val="hlink"/>
                </a:solidFill>
              </a:rPr>
              <a:t>kopietje</a:t>
            </a:r>
            <a:r>
              <a:rPr lang="nl-NL" dirty="0" smtClean="0"/>
              <a:t> gemaakt.</a:t>
            </a:r>
          </a:p>
          <a:p>
            <a:pPr lvl="1"/>
            <a:r>
              <a:rPr lang="nl-NL" dirty="0" smtClean="0">
                <a:solidFill>
                  <a:srgbClr val="008000"/>
                </a:solidFill>
              </a:rPr>
              <a:t>Ja!!!</a:t>
            </a:r>
            <a:r>
              <a:rPr lang="nl-NL" dirty="0" smtClean="0"/>
              <a:t> Het maken van het kopietje </a:t>
            </a:r>
            <a:r>
              <a:rPr lang="nl-NL" dirty="0" smtClean="0">
                <a:latin typeface="Consolas"/>
              </a:rPr>
              <a:t>t</a:t>
            </a:r>
            <a:r>
              <a:rPr lang="nl-NL" dirty="0" smtClean="0"/>
              <a:t> is dan overbodig!</a:t>
            </a:r>
          </a:p>
          <a:p>
            <a:r>
              <a:rPr lang="en-US" dirty="0" err="1" smtClean="0"/>
              <a:t>Wat</a:t>
            </a:r>
            <a:r>
              <a:rPr lang="en-US" dirty="0" smtClean="0"/>
              <a:t> is nut van </a:t>
            </a:r>
            <a:r>
              <a:rPr lang="nl-NL" dirty="0" err="1" smtClean="0">
                <a:solidFill>
                  <a:schemeClr val="hlink"/>
                </a:solidFill>
                <a:latin typeface="Consolas"/>
              </a:rPr>
              <a:t>SintBernard</a:t>
            </a:r>
            <a:r>
              <a:rPr lang="en-US" dirty="0" smtClean="0">
                <a:solidFill>
                  <a:schemeClr val="hlink"/>
                </a:solidFill>
                <a:latin typeface="Consolas"/>
              </a:rPr>
              <a:t>&amp;</a:t>
            </a:r>
            <a:r>
              <a:rPr lang="en-US" dirty="0" smtClean="0"/>
              <a:t> return type en </a:t>
            </a:r>
            <a:r>
              <a:rPr lang="en-US" dirty="0" smtClean="0">
                <a:solidFill>
                  <a:schemeClr val="hlink"/>
                </a:solidFill>
                <a:latin typeface="Consolas"/>
              </a:rPr>
              <a:t>return </a:t>
            </a:r>
            <a:r>
              <a:rPr lang="en-US" dirty="0" smtClean="0">
                <a:solidFill>
                  <a:srgbClr val="000000"/>
                </a:solidFill>
                <a:latin typeface="Consolas"/>
              </a:rPr>
              <a:t>*</a:t>
            </a:r>
            <a:r>
              <a:rPr lang="en-US" dirty="0" smtClean="0">
                <a:solidFill>
                  <a:schemeClr val="hlink"/>
                </a:solidFill>
                <a:latin typeface="Consolas"/>
              </a:rPr>
              <a:t>this</a:t>
            </a:r>
            <a:r>
              <a:rPr lang="en-US" dirty="0" smtClean="0"/>
              <a:t>?</a:t>
            </a:r>
          </a:p>
          <a:p>
            <a:pPr lvl="1"/>
            <a:r>
              <a:rPr lang="en-US" dirty="0" smtClean="0">
                <a:solidFill>
                  <a:srgbClr val="008000"/>
                </a:solidFill>
              </a:rPr>
              <a:t>a = b = c;</a:t>
            </a:r>
            <a:r>
              <a:rPr lang="en-US" dirty="0" smtClean="0">
                <a:solidFill>
                  <a:schemeClr val="accent1"/>
                </a:solidFill>
              </a:rPr>
              <a:t> </a:t>
            </a:r>
            <a:endParaRPr lang="nl-NL" dirty="0" smtClean="0">
              <a:solidFill>
                <a:schemeClr val="accent1"/>
              </a:solidFill>
            </a:endParaRPr>
          </a:p>
        </p:txBody>
      </p:sp>
      <p:pic>
        <p:nvPicPr>
          <p:cNvPr id="217095" name="Picture 7" descr="vraagtek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1900" y="1700783"/>
            <a:ext cx="1562100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1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1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1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500" fill="hold"/>
                                        <p:tgtEl>
                                          <p:spTgt spid="951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1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951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" dur="500"/>
                                        <p:tgtEl>
                                          <p:spTgt spid="9513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1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12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12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1301" grpId="0" animBg="1"/>
      <p:bldP spid="951300" grpId="0" animBg="1"/>
      <p:bldP spid="951299" grpId="0" build="p"/>
    </p:bldLst>
  </p:timing>
</p:sld>
</file>

<file path=ppt/slides/slide2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114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8AF17261-F50F-4976-89C4-BC6D497F5D2F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252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1811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Wanneer zelf definiëren?</a:t>
            </a:r>
          </a:p>
        </p:txBody>
      </p:sp>
      <p:sp>
        <p:nvSpPr>
          <p:cNvPr id="21811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smtClean="0"/>
              <a:t>Een class moet een </a:t>
            </a:r>
            <a:r>
              <a:rPr lang="nl-NL" dirty="0" smtClean="0">
                <a:solidFill>
                  <a:srgbClr val="008000"/>
                </a:solidFill>
              </a:rPr>
              <a:t>zelf</a:t>
            </a:r>
            <a:r>
              <a:rPr lang="nl-NL" dirty="0" smtClean="0"/>
              <a:t> gedefinieerde </a:t>
            </a:r>
            <a:r>
              <a:rPr lang="nl-NL" dirty="0" smtClean="0">
                <a:solidFill>
                  <a:schemeClr val="hlink"/>
                </a:solidFill>
              </a:rPr>
              <a:t>copy </a:t>
            </a:r>
            <a:r>
              <a:rPr lang="nl-NL" dirty="0" err="1" smtClean="0">
                <a:solidFill>
                  <a:schemeClr val="hlink"/>
                </a:solidFill>
              </a:rPr>
              <a:t>constructor</a:t>
            </a:r>
            <a:r>
              <a:rPr lang="nl-NL" dirty="0" smtClean="0"/>
              <a:t>, </a:t>
            </a:r>
            <a:r>
              <a:rPr lang="nl-NL" dirty="0" smtClean="0">
                <a:solidFill>
                  <a:schemeClr val="hlink"/>
                </a:solidFill>
                <a:latin typeface="Consolas"/>
              </a:rPr>
              <a:t>operator=</a:t>
            </a:r>
            <a:r>
              <a:rPr lang="nl-NL" dirty="0" smtClean="0"/>
              <a:t> en </a:t>
            </a:r>
            <a:r>
              <a:rPr lang="nl-NL" dirty="0" smtClean="0">
                <a:solidFill>
                  <a:schemeClr val="hlink"/>
                </a:solidFill>
              </a:rPr>
              <a:t>destructor</a:t>
            </a:r>
            <a:r>
              <a:rPr lang="nl-NL" dirty="0" smtClean="0"/>
              <a:t> bevatten als:</a:t>
            </a:r>
          </a:p>
          <a:p>
            <a:pPr lvl="1"/>
            <a:r>
              <a:rPr lang="nl-NL" dirty="0" smtClean="0"/>
              <a:t>die class een </a:t>
            </a:r>
            <a:r>
              <a:rPr lang="nl-NL" dirty="0" smtClean="0">
                <a:solidFill>
                  <a:schemeClr val="hlink"/>
                </a:solidFill>
              </a:rPr>
              <a:t>pointer</a:t>
            </a:r>
            <a:r>
              <a:rPr lang="nl-NL" dirty="0" smtClean="0"/>
              <a:t> bevat en</a:t>
            </a:r>
          </a:p>
          <a:p>
            <a:pPr lvl="1"/>
            <a:r>
              <a:rPr lang="nl-NL" dirty="0" smtClean="0"/>
              <a:t>als bij het kopiëren van een object van de class niet de pointer, maar de </a:t>
            </a:r>
            <a:r>
              <a:rPr lang="nl-NL" dirty="0" smtClean="0">
                <a:solidFill>
                  <a:schemeClr val="hlink"/>
                </a:solidFill>
              </a:rPr>
              <a:t>data waar de pointer naar wijst</a:t>
            </a:r>
            <a:r>
              <a:rPr lang="nl-NL" dirty="0" smtClean="0"/>
              <a:t> moet worden gekopieerd en</a:t>
            </a:r>
          </a:p>
          <a:p>
            <a:pPr lvl="1"/>
            <a:r>
              <a:rPr lang="nl-NL" dirty="0" smtClean="0"/>
              <a:t>als bij een toekenning aan een object van de class niet de pointer, maar de </a:t>
            </a:r>
            <a:r>
              <a:rPr lang="nl-NL" dirty="0" smtClean="0">
                <a:solidFill>
                  <a:schemeClr val="hlink"/>
                </a:solidFill>
              </a:rPr>
              <a:t>data waar de pointer naar wijst</a:t>
            </a:r>
            <a:r>
              <a:rPr lang="nl-NL" dirty="0" smtClean="0"/>
              <a:t> moet worden toegekend en</a:t>
            </a:r>
          </a:p>
          <a:p>
            <a:pPr lvl="1"/>
            <a:r>
              <a:rPr lang="nl-NL" dirty="0" smtClean="0"/>
              <a:t>als bij het opruimen van een object van de class niet alleen de pointer, maar ook de </a:t>
            </a:r>
            <a:r>
              <a:rPr lang="nl-NL" dirty="0" smtClean="0">
                <a:solidFill>
                  <a:schemeClr val="hlink"/>
                </a:solidFill>
              </a:rPr>
              <a:t>data waar de pointer naar wijst</a:t>
            </a:r>
            <a:r>
              <a:rPr lang="nl-NL" dirty="0" smtClean="0"/>
              <a:t> moet worden opgeruimd.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258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E4032772-26DF-4267-B26C-5B87D6467561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253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24259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err="1" smtClean="0"/>
              <a:t>Huiswerk</a:t>
            </a:r>
            <a:r>
              <a:rPr lang="en-US" dirty="0" smtClean="0"/>
              <a:t>!</a:t>
            </a:r>
            <a:endParaRPr lang="nl-NL" dirty="0" smtClean="0"/>
          </a:p>
        </p:txBody>
      </p:sp>
      <p:sp>
        <p:nvSpPr>
          <p:cNvPr id="224260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358775" y="1268413"/>
            <a:ext cx="8605838" cy="5400675"/>
          </a:xfrm>
        </p:spPr>
        <p:txBody>
          <a:bodyPr/>
          <a:lstStyle/>
          <a:p>
            <a:pPr eaLnBrk="1" hangingPunct="1"/>
            <a:r>
              <a:rPr lang="nl-NL" dirty="0" smtClean="0"/>
              <a:t>Bestudeer dictaat:</a:t>
            </a:r>
          </a:p>
          <a:p>
            <a:pPr lvl="1" eaLnBrk="1" hangingPunct="1"/>
            <a:r>
              <a:rPr lang="nl-NL" dirty="0" smtClean="0">
                <a:solidFill>
                  <a:schemeClr val="hlink"/>
                </a:solidFill>
              </a:rPr>
              <a:t>Paragraaf 5.5 t/m 5.10.</a:t>
            </a:r>
          </a:p>
        </p:txBody>
      </p:sp>
      <p:pic>
        <p:nvPicPr>
          <p:cNvPr id="22426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47625"/>
            <a:ext cx="1395413" cy="928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99904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899" name="Rectangle 3"/>
          <p:cNvSpPr>
            <a:spLocks noGrp="1" noChangeArrowheads="1"/>
          </p:cNvSpPr>
          <p:nvPr>
            <p:ph type="ctrTitle" sz="quarter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tx2"/>
                </a:solidFill>
              </a14:hiddenFill>
            </a:ext>
          </a:extLst>
        </p:spPr>
        <p:txBody>
          <a:bodyPr wrap="none"/>
          <a:lstStyle/>
          <a:p>
            <a:r>
              <a:rPr lang="nl-NL" sz="3600" dirty="0" err="1" smtClean="0"/>
              <a:t>Objectgeoriënteerd</a:t>
            </a:r>
            <a:r>
              <a:rPr lang="nl-NL" sz="3600" dirty="0" smtClean="0"/>
              <a:t> Programmeren in C++ </a:t>
            </a:r>
          </a:p>
        </p:txBody>
      </p:sp>
      <p:sp>
        <p:nvSpPr>
          <p:cNvPr id="208898" name="Rectangle 2"/>
          <p:cNvSpPr>
            <a:spLocks noGrp="1" noChangeArrowheads="1"/>
          </p:cNvSpPr>
          <p:nvPr>
            <p:ph type="subTitle" sz="quarter" idx="1"/>
          </p:nvPr>
        </p:nvSpPr>
        <p:spPr>
          <a:solidFill>
            <a:schemeClr val="bg1"/>
          </a:solidFill>
        </p:spPr>
        <p:txBody>
          <a:bodyPr/>
          <a:lstStyle/>
          <a:p>
            <a:r>
              <a:rPr lang="en-US" sz="3600" dirty="0" smtClean="0"/>
              <a:t>OGOPRG Les 20</a:t>
            </a:r>
            <a:endParaRPr lang="nl-NL" sz="3600" dirty="0" smtClean="0"/>
          </a:p>
        </p:txBody>
      </p:sp>
    </p:spTree>
    <p:extLst>
      <p:ext uri="{BB962C8B-B14F-4D97-AF65-F5344CB8AC3E}">
        <p14:creationId xmlns:p14="http://schemas.microsoft.com/office/powerpoint/2010/main" val="2173837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138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32F1DC83-49C8-40D8-83F9-2CC2C824FC54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255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1913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sz="4400" dirty="0" smtClean="0"/>
              <a:t>Memberfuncties en data members</a:t>
            </a:r>
          </a:p>
        </p:txBody>
      </p:sp>
      <p:sp>
        <p:nvSpPr>
          <p:cNvPr id="21914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smtClean="0"/>
              <a:t>Elk object heeft zijn </a:t>
            </a:r>
            <a:r>
              <a:rPr lang="nl-NL" dirty="0" smtClean="0">
                <a:solidFill>
                  <a:schemeClr val="hlink"/>
                </a:solidFill>
              </a:rPr>
              <a:t>eigen</a:t>
            </a:r>
            <a:r>
              <a:rPr lang="nl-NL" dirty="0" smtClean="0"/>
              <a:t> </a:t>
            </a:r>
            <a:r>
              <a:rPr lang="nl-NL" dirty="0" smtClean="0">
                <a:solidFill>
                  <a:schemeClr val="hlink"/>
                </a:solidFill>
              </a:rPr>
              <a:t>data members</a:t>
            </a:r>
            <a:r>
              <a:rPr lang="nl-NL" dirty="0" smtClean="0"/>
              <a:t> terwijl de </a:t>
            </a:r>
            <a:r>
              <a:rPr lang="nl-NL" dirty="0" smtClean="0">
                <a:solidFill>
                  <a:schemeClr val="hlink"/>
                </a:solidFill>
              </a:rPr>
              <a:t>memberfuncties</a:t>
            </a:r>
            <a:r>
              <a:rPr lang="nl-NL" dirty="0" smtClean="0"/>
              <a:t> door alle objecten van een bepaalde class "</a:t>
            </a:r>
            <a:r>
              <a:rPr lang="nl-NL" dirty="0" smtClean="0">
                <a:solidFill>
                  <a:schemeClr val="hlink"/>
                </a:solidFill>
              </a:rPr>
              <a:t>gedeeld</a:t>
            </a:r>
            <a:r>
              <a:rPr lang="nl-NL" dirty="0" smtClean="0"/>
              <a:t>" worden.</a:t>
            </a:r>
          </a:p>
        </p:txBody>
      </p:sp>
      <p:sp>
        <p:nvSpPr>
          <p:cNvPr id="219141" name="Text Box 4"/>
          <p:cNvSpPr txBox="1">
            <a:spLocks noChangeArrowheads="1"/>
          </p:cNvSpPr>
          <p:nvPr/>
        </p:nvSpPr>
        <p:spPr bwMode="auto">
          <a:xfrm>
            <a:off x="626269" y="2708275"/>
            <a:ext cx="6264275" cy="4308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Hond {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: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Hond(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string&amp; n);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blaf</a:t>
            </a:r>
            <a:r>
              <a:rPr lang="nl-NL" sz="2000" dirty="0" smtClean="0">
                <a:solidFill>
                  <a:prstClr val="black"/>
                </a:solidFill>
                <a:latin typeface="Consolas"/>
              </a:rPr>
              <a:t>();</a:t>
            </a:r>
            <a:endParaRPr lang="nl-NL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private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: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string naam;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};</a:t>
            </a:r>
          </a:p>
          <a:p>
            <a:pPr>
              <a:spcBef>
                <a:spcPts val="0"/>
              </a:spcBef>
              <a:buNone/>
            </a:pPr>
            <a:endParaRPr lang="nl-NL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Hond::Hond(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string&amp; n): naam(n) {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}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 err="1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Hond::blaf</a:t>
            </a:r>
            <a:r>
              <a:rPr lang="nl-NL" sz="2000" dirty="0" smtClean="0">
                <a:solidFill>
                  <a:prstClr val="black"/>
                </a:solidFill>
                <a:latin typeface="Consolas"/>
              </a:rPr>
              <a:t>() 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{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cout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&lt;&lt; naam &lt;&lt; 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" zegt: WOEF"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&lt;&lt; 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endl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;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prstClr val="black"/>
                </a:solidFill>
                <a:latin typeface="Consolas"/>
              </a:rPr>
              <a:t>}</a:t>
            </a:r>
          </a:p>
          <a:p>
            <a:pPr>
              <a:spcBef>
                <a:spcPts val="0"/>
              </a:spcBef>
              <a:buNone/>
            </a:pPr>
            <a:endParaRPr lang="nl-NL" sz="2000" dirty="0">
              <a:solidFill>
                <a:prstClr val="black"/>
              </a:solidFill>
              <a:latin typeface="Consolas"/>
            </a:endParaRPr>
          </a:p>
        </p:txBody>
      </p:sp>
      <p:pic>
        <p:nvPicPr>
          <p:cNvPr id="219216" name="Picture 80" descr="https://encrypted-tbn0.gstatic.com/images?q=tbn:ANd9GcTYy5GyGmwyoRJdcKUQDoEbs5gY8D-5CrBeVFYY6sBe5Mkarjd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212976"/>
            <a:ext cx="2333625" cy="2695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162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B8633B64-E445-46A3-BDAB-F55CCB2A05E4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256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2016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sz="4400" dirty="0" smtClean="0"/>
              <a:t>Memberfuncties en data members</a:t>
            </a:r>
          </a:p>
        </p:txBody>
      </p:sp>
      <p:sp>
        <p:nvSpPr>
          <p:cNvPr id="22016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smtClean="0"/>
              <a:t>We willen bijhouden </a:t>
            </a:r>
            <a:r>
              <a:rPr lang="nl-NL" dirty="0" smtClean="0">
                <a:solidFill>
                  <a:schemeClr val="hlink"/>
                </a:solidFill>
              </a:rPr>
              <a:t>hoeveel</a:t>
            </a:r>
            <a:r>
              <a:rPr lang="nl-NL" dirty="0" smtClean="0"/>
              <a:t> objecten van de class </a:t>
            </a:r>
            <a:r>
              <a:rPr lang="nl-NL" dirty="0" smtClean="0">
                <a:solidFill>
                  <a:schemeClr val="hlink"/>
                </a:solidFill>
                <a:latin typeface="Consolas"/>
              </a:rPr>
              <a:t>Hond</a:t>
            </a:r>
            <a:r>
              <a:rPr lang="nl-NL" dirty="0" smtClean="0"/>
              <a:t> er op een bepaald moment bestaan. </a:t>
            </a:r>
          </a:p>
        </p:txBody>
      </p:sp>
      <p:sp>
        <p:nvSpPr>
          <p:cNvPr id="220165" name="Text Box 4"/>
          <p:cNvSpPr txBox="1">
            <a:spLocks noChangeArrowheads="1"/>
          </p:cNvSpPr>
          <p:nvPr/>
        </p:nvSpPr>
        <p:spPr bwMode="auto">
          <a:xfrm>
            <a:off x="684212" y="2276475"/>
            <a:ext cx="7776219" cy="40010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</a:t>
            </a:r>
            <a:r>
              <a:rPr lang="nl-NL" sz="2000" b="1" dirty="0" err="1" smtClean="0">
                <a:solidFill>
                  <a:srgbClr val="000000"/>
                </a:solidFill>
                <a:latin typeface="Consolas"/>
              </a:rPr>
              <a:t>aantalHonden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= 0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; </a:t>
            </a:r>
            <a:r>
              <a:rPr lang="nl-NL" sz="2000" dirty="0">
                <a:solidFill>
                  <a:srgbClr val="008000"/>
                </a:solidFill>
                <a:latin typeface="Consolas"/>
              </a:rPr>
              <a:t>//dit is een </a:t>
            </a:r>
            <a:r>
              <a:rPr lang="nl-NL" sz="2000" b="1" dirty="0">
                <a:solidFill>
                  <a:srgbClr val="008000"/>
                </a:solidFill>
                <a:latin typeface="Consolas"/>
              </a:rPr>
              <a:t>globale</a:t>
            </a:r>
            <a:r>
              <a:rPr lang="nl-NL" sz="2000" dirty="0">
                <a:solidFill>
                  <a:srgbClr val="008000"/>
                </a:solidFill>
                <a:latin typeface="Consolas"/>
              </a:rPr>
              <a:t> variabele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rgbClr val="000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Hond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    Hond(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string&amp; n);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    ~Hond();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blaf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();</a:t>
            </a:r>
            <a:endParaRPr lang="nl-NL" sz="2000" dirty="0">
              <a:solidFill>
                <a:srgbClr val="000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private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    string naam;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};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rgbClr val="000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Hond::Hond(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string n): naam(n) { ++</a:t>
            </a:r>
            <a:r>
              <a:rPr lang="nl-NL" sz="2000" b="1" dirty="0" err="1">
                <a:solidFill>
                  <a:srgbClr val="000000"/>
                </a:solidFill>
                <a:latin typeface="Consolas"/>
              </a:rPr>
              <a:t>aantalHonden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; }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Hond::~Hond() { --</a:t>
            </a:r>
            <a:r>
              <a:rPr lang="nl-NL" sz="2000" b="1" dirty="0" err="1">
                <a:solidFill>
                  <a:srgbClr val="000000"/>
                </a:solidFill>
                <a:latin typeface="Consolas"/>
              </a:rPr>
              <a:t>aantalHonden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; }</a:t>
            </a:r>
          </a:p>
        </p:txBody>
      </p:sp>
      <p:pic>
        <p:nvPicPr>
          <p:cNvPr id="220166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2708275"/>
            <a:ext cx="2990850" cy="281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/>
        </p:nvSpPr>
        <p:spPr bwMode="auto">
          <a:xfrm>
            <a:off x="8388424" y="6453336"/>
            <a:ext cx="504056" cy="28803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tabLst/>
            </a:pPr>
            <a:endParaRPr kumimoji="1" lang="nl-NL" sz="2500" b="0" i="0" u="none" strike="noStrike" cap="none" normalizeH="0" baseline="0" smtClean="0">
              <a:ln>
                <a:noFill/>
              </a:ln>
              <a:solidFill>
                <a:schemeClr val="hlink"/>
              </a:solidFill>
              <a:effectLst/>
              <a:latin typeface="Univers" pitchFamily="34" charset="0"/>
            </a:endParaRPr>
          </a:p>
        </p:txBody>
      </p:sp>
      <p:sp>
        <p:nvSpPr>
          <p:cNvPr id="221186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3B5CD608-3E25-4352-85E3-D2BF79B3029A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257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2118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err="1">
                <a:latin typeface="Consolas"/>
              </a:rPr>
              <a:t>s</a:t>
            </a:r>
            <a:r>
              <a:rPr lang="nl-NL" dirty="0" err="1" smtClean="0">
                <a:latin typeface="Consolas"/>
              </a:rPr>
              <a:t>tatic</a:t>
            </a:r>
            <a:endParaRPr lang="nl-NL" dirty="0" smtClean="0">
              <a:latin typeface="Consolas"/>
            </a:endParaRPr>
          </a:p>
        </p:txBody>
      </p:sp>
      <p:sp>
        <p:nvSpPr>
          <p:cNvPr id="22118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smtClean="0"/>
              <a:t>Een </a:t>
            </a:r>
            <a:r>
              <a:rPr lang="nl-NL" dirty="0" err="1" smtClean="0">
                <a:solidFill>
                  <a:schemeClr val="hlink"/>
                </a:solidFill>
                <a:latin typeface="Consolas"/>
              </a:rPr>
              <a:t>static</a:t>
            </a:r>
            <a:r>
              <a:rPr lang="nl-NL" dirty="0" smtClean="0">
                <a:solidFill>
                  <a:schemeClr val="hlink"/>
                </a:solidFill>
              </a:rPr>
              <a:t> data member</a:t>
            </a:r>
            <a:r>
              <a:rPr lang="nl-NL" dirty="0" smtClean="0"/>
              <a:t> is een onderdeel van de class en wordt door alle objecten van de class gedeeld.</a:t>
            </a:r>
          </a:p>
        </p:txBody>
      </p:sp>
      <p:sp>
        <p:nvSpPr>
          <p:cNvPr id="221189" name="Text Box 4"/>
          <p:cNvSpPr txBox="1">
            <a:spLocks noChangeArrowheads="1"/>
          </p:cNvSpPr>
          <p:nvPr/>
        </p:nvSpPr>
        <p:spPr bwMode="auto">
          <a:xfrm>
            <a:off x="755898" y="2348880"/>
            <a:ext cx="4104134" cy="3077766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Hond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    Hond(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string&amp; n);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    ~Hond();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blaf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();</a:t>
            </a: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    </a:t>
            </a:r>
            <a:r>
              <a:rPr lang="nl-NL" sz="2000" b="1" dirty="0" err="1">
                <a:solidFill>
                  <a:srgbClr val="0000FF"/>
                </a:solidFill>
                <a:latin typeface="Consolas"/>
              </a:rPr>
              <a:t>static</a:t>
            </a:r>
            <a:r>
              <a:rPr lang="nl-NL" sz="2000" b="1" dirty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b="1" dirty="0">
                <a:latin typeface="Consolas"/>
              </a:rPr>
              <a:t>int </a:t>
            </a:r>
            <a:r>
              <a:rPr lang="nl-NL" sz="2000" b="1" dirty="0">
                <a:solidFill>
                  <a:srgbClr val="000000"/>
                </a:solidFill>
                <a:latin typeface="Consolas"/>
              </a:rPr>
              <a:t>aantal()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private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    string naam;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b="1" dirty="0" err="1">
                <a:solidFill>
                  <a:srgbClr val="0000FF"/>
                </a:solidFill>
                <a:latin typeface="Consolas"/>
              </a:rPr>
              <a:t>static</a:t>
            </a:r>
            <a:r>
              <a:rPr lang="nl-NL" sz="2000" b="1" dirty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b="1" dirty="0">
                <a:latin typeface="Consolas"/>
              </a:rPr>
              <a:t>int</a:t>
            </a:r>
            <a:r>
              <a:rPr lang="nl-NL" sz="2000" b="1" dirty="0">
                <a:solidFill>
                  <a:srgbClr val="000000"/>
                </a:solidFill>
                <a:latin typeface="Consolas"/>
              </a:rPr>
              <a:t> </a:t>
            </a:r>
            <a:r>
              <a:rPr lang="nl-NL" sz="2000" b="1" dirty="0" err="1">
                <a:solidFill>
                  <a:srgbClr val="000000"/>
                </a:solidFill>
                <a:latin typeface="Consolas"/>
              </a:rPr>
              <a:t>aantalHonden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};</a:t>
            </a:r>
          </a:p>
        </p:txBody>
      </p:sp>
      <p:pic>
        <p:nvPicPr>
          <p:cNvPr id="22733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2657" y="3301330"/>
            <a:ext cx="3000375" cy="264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09240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/>
        </p:nvSpPr>
        <p:spPr bwMode="auto">
          <a:xfrm>
            <a:off x="8388424" y="6453336"/>
            <a:ext cx="504056" cy="28803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tabLst/>
            </a:pPr>
            <a:endParaRPr kumimoji="1" lang="nl-NL" sz="2500" b="0" i="0" u="none" strike="noStrike" cap="none" normalizeH="0" baseline="0" smtClean="0">
              <a:ln>
                <a:noFill/>
              </a:ln>
              <a:solidFill>
                <a:schemeClr val="hlink"/>
              </a:solidFill>
              <a:effectLst/>
              <a:latin typeface="Univers" pitchFamily="34" charset="0"/>
            </a:endParaRPr>
          </a:p>
        </p:txBody>
      </p:sp>
      <p:sp>
        <p:nvSpPr>
          <p:cNvPr id="221186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3B5CD608-3E25-4352-85E3-D2BF79B3029A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258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2118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err="1">
                <a:latin typeface="Consolas"/>
              </a:rPr>
              <a:t>s</a:t>
            </a:r>
            <a:r>
              <a:rPr lang="nl-NL" dirty="0" err="1" smtClean="0">
                <a:latin typeface="Consolas"/>
              </a:rPr>
              <a:t>tatic</a:t>
            </a:r>
            <a:endParaRPr lang="nl-NL" dirty="0" smtClean="0">
              <a:latin typeface="Consolas"/>
            </a:endParaRPr>
          </a:p>
        </p:txBody>
      </p:sp>
      <p:sp>
        <p:nvSpPr>
          <p:cNvPr id="22118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smtClean="0"/>
              <a:t>Een </a:t>
            </a:r>
            <a:r>
              <a:rPr lang="nl-NL" dirty="0" err="1" smtClean="0">
                <a:solidFill>
                  <a:schemeClr val="hlink"/>
                </a:solidFill>
                <a:latin typeface="Consolas"/>
              </a:rPr>
              <a:t>static</a:t>
            </a:r>
            <a:r>
              <a:rPr lang="nl-NL" dirty="0" smtClean="0">
                <a:solidFill>
                  <a:schemeClr val="hlink"/>
                </a:solidFill>
              </a:rPr>
              <a:t> data member</a:t>
            </a:r>
            <a:r>
              <a:rPr lang="nl-NL" dirty="0" smtClean="0"/>
              <a:t> is een onderdeel van de class en wordt door alle objecten van de class gedeeld.</a:t>
            </a:r>
          </a:p>
        </p:txBody>
      </p:sp>
      <p:sp>
        <p:nvSpPr>
          <p:cNvPr id="221190" name="Text Box 5"/>
          <p:cNvSpPr txBox="1">
            <a:spLocks noChangeArrowheads="1"/>
          </p:cNvSpPr>
          <p:nvPr/>
        </p:nvSpPr>
        <p:spPr bwMode="auto">
          <a:xfrm>
            <a:off x="755576" y="2276872"/>
            <a:ext cx="5904656" cy="4308872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b="1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b="1" dirty="0">
                <a:solidFill>
                  <a:srgbClr val="000000"/>
                </a:solidFill>
                <a:latin typeface="Consolas"/>
              </a:rPr>
              <a:t> Hond::</a:t>
            </a:r>
            <a:r>
              <a:rPr lang="nl-NL" sz="2000" b="1" dirty="0" err="1" smtClean="0">
                <a:solidFill>
                  <a:srgbClr val="000000"/>
                </a:solidFill>
                <a:latin typeface="Consolas"/>
              </a:rPr>
              <a:t>aantalHonden</a:t>
            </a:r>
            <a:r>
              <a:rPr lang="nl-NL" sz="2000" b="1" dirty="0" smtClean="0">
                <a:solidFill>
                  <a:srgbClr val="000000"/>
                </a:solidFill>
                <a:latin typeface="Consolas"/>
              </a:rPr>
              <a:t> = 0</a:t>
            </a:r>
            <a:r>
              <a:rPr lang="nl-NL" sz="2000" b="1" dirty="0">
                <a:solidFill>
                  <a:srgbClr val="000000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rgbClr val="000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Hond::Hond(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string&amp; n): naam(n)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    ++</a:t>
            </a:r>
            <a:r>
              <a:rPr lang="nl-NL" sz="2000" b="1" dirty="0" err="1">
                <a:solidFill>
                  <a:srgbClr val="000000"/>
                </a:solidFill>
                <a:latin typeface="Consolas"/>
              </a:rPr>
              <a:t>aantalHonden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}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Hond::~Hond()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    --</a:t>
            </a:r>
            <a:r>
              <a:rPr lang="nl-NL" sz="2000" b="1" dirty="0" err="1">
                <a:solidFill>
                  <a:srgbClr val="000000"/>
                </a:solidFill>
                <a:latin typeface="Consolas"/>
              </a:rPr>
              <a:t>aantalHonden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;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}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Hond::aantal() {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return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</a:t>
            </a:r>
            <a:r>
              <a:rPr lang="nl-NL" sz="2000" b="1" dirty="0" err="1">
                <a:solidFill>
                  <a:srgbClr val="000000"/>
                </a:solidFill>
                <a:latin typeface="Consolas"/>
              </a:rPr>
              <a:t>aantalHonden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;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}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err="1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Hond::blaf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() 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{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2000" dirty="0" err="1" smtClean="0">
                <a:solidFill>
                  <a:srgbClr val="000000"/>
                </a:solidFill>
                <a:latin typeface="Consolas"/>
              </a:rPr>
              <a:t>cout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&lt;&lt; naam &lt;&lt; </a:t>
            </a:r>
            <a:r>
              <a:rPr lang="nl-NL" sz="2000" dirty="0" smtClean="0">
                <a:solidFill>
                  <a:srgbClr val="A31515"/>
                </a:solidFill>
                <a:latin typeface="Consolas"/>
              </a:rPr>
              <a:t>" 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zegt: </a:t>
            </a:r>
            <a:r>
              <a:rPr lang="nl-NL" sz="2000" dirty="0" smtClean="0">
                <a:solidFill>
                  <a:srgbClr val="A31515"/>
                </a:solidFill>
                <a:latin typeface="Consolas"/>
              </a:rPr>
              <a:t>WOEF"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&lt;&lt; </a:t>
            </a:r>
            <a:r>
              <a:rPr lang="nl-NL" sz="2000" dirty="0" err="1" smtClean="0">
                <a:solidFill>
                  <a:srgbClr val="000000"/>
                </a:solidFill>
                <a:latin typeface="Consolas"/>
              </a:rPr>
              <a:t>endl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;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}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210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EDAA3876-8E9D-470C-A7B3-DC06424CF2A8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259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2221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err="1">
                <a:latin typeface="Consolas"/>
              </a:rPr>
              <a:t>s</a:t>
            </a:r>
            <a:r>
              <a:rPr lang="nl-NL" dirty="0" err="1" smtClean="0">
                <a:latin typeface="Consolas"/>
              </a:rPr>
              <a:t>tatic</a:t>
            </a:r>
            <a:r>
              <a:rPr lang="nl-NL" dirty="0" smtClean="0"/>
              <a:t> memberfuncties</a:t>
            </a:r>
          </a:p>
        </p:txBody>
      </p:sp>
      <p:sp>
        <p:nvSpPr>
          <p:cNvPr id="22221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nl-NL" dirty="0" smtClean="0"/>
              <a:t>Twee manieren van </a:t>
            </a:r>
            <a:r>
              <a:rPr lang="nl-NL" dirty="0" smtClean="0">
                <a:solidFill>
                  <a:schemeClr val="hlink"/>
                </a:solidFill>
              </a:rPr>
              <a:t>aanroepen</a:t>
            </a:r>
            <a:r>
              <a:rPr lang="nl-NL" dirty="0" smtClean="0"/>
              <a:t>:</a:t>
            </a:r>
          </a:p>
          <a:p>
            <a:pPr lvl="1">
              <a:lnSpc>
                <a:spcPct val="90000"/>
              </a:lnSpc>
            </a:pPr>
            <a:r>
              <a:rPr lang="nl-NL" dirty="0" smtClean="0"/>
              <a:t>direct via de </a:t>
            </a:r>
            <a:r>
              <a:rPr lang="nl-NL" dirty="0" smtClean="0">
                <a:solidFill>
                  <a:schemeClr val="hlink"/>
                </a:solidFill>
              </a:rPr>
              <a:t>classnaam</a:t>
            </a:r>
            <a:r>
              <a:rPr lang="nl-NL" dirty="0" smtClean="0"/>
              <a:t>:</a:t>
            </a:r>
            <a:br>
              <a:rPr lang="nl-NL" dirty="0" smtClean="0"/>
            </a:br>
            <a:r>
              <a:rPr lang="nl-NL" dirty="0" err="1" smtClean="0">
                <a:latin typeface="Consolas"/>
              </a:rPr>
              <a:t>class_naam</a:t>
            </a:r>
            <a:r>
              <a:rPr lang="nl-NL" dirty="0" smtClean="0">
                <a:latin typeface="Consolas"/>
              </a:rPr>
              <a:t>::</a:t>
            </a:r>
            <a:r>
              <a:rPr lang="nl-NL" dirty="0" err="1" smtClean="0">
                <a:latin typeface="Consolas"/>
              </a:rPr>
              <a:t>member_functie_naam</a:t>
            </a:r>
            <a:r>
              <a:rPr lang="nl-NL" dirty="0" smtClean="0">
                <a:latin typeface="Consolas"/>
              </a:rPr>
              <a:t>(parameters)</a:t>
            </a:r>
            <a:r>
              <a:rPr lang="nl-NL" dirty="0" smtClean="0"/>
              <a:t/>
            </a:r>
            <a:br>
              <a:rPr lang="nl-NL" dirty="0" smtClean="0"/>
            </a:br>
            <a:r>
              <a:rPr lang="nl-NL" dirty="0" smtClean="0"/>
              <a:t>Voorbeeld: </a:t>
            </a:r>
            <a:r>
              <a:rPr lang="nl-NL" dirty="0" err="1" smtClean="0">
                <a:solidFill>
                  <a:schemeClr val="hlink"/>
                </a:solidFill>
                <a:latin typeface="Consolas"/>
              </a:rPr>
              <a:t>cout</a:t>
            </a:r>
            <a:r>
              <a:rPr lang="nl-NL" dirty="0" smtClean="0">
                <a:solidFill>
                  <a:schemeClr val="hlink"/>
                </a:solidFill>
                <a:latin typeface="Consolas"/>
              </a:rPr>
              <a:t> &lt;&lt; Hond::aantal() &lt;&lt; </a:t>
            </a:r>
            <a:r>
              <a:rPr lang="nl-NL" dirty="0" err="1" smtClean="0">
                <a:solidFill>
                  <a:schemeClr val="hlink"/>
                </a:solidFill>
                <a:latin typeface="Consolas"/>
              </a:rPr>
              <a:t>endl</a:t>
            </a:r>
            <a:r>
              <a:rPr lang="nl-NL" dirty="0" smtClean="0">
                <a:solidFill>
                  <a:schemeClr val="hlink"/>
                </a:solidFill>
                <a:latin typeface="Consolas"/>
              </a:rPr>
              <a:t>;</a:t>
            </a:r>
          </a:p>
          <a:p>
            <a:pPr lvl="1">
              <a:lnSpc>
                <a:spcPct val="90000"/>
              </a:lnSpc>
            </a:pPr>
            <a:r>
              <a:rPr lang="nl-NL" dirty="0" smtClean="0">
                <a:solidFill>
                  <a:schemeClr val="accent1"/>
                </a:solidFill>
              </a:rPr>
              <a:t>via een object van de class:</a:t>
            </a:r>
            <a:br>
              <a:rPr lang="nl-NL" dirty="0" smtClean="0">
                <a:solidFill>
                  <a:schemeClr val="accent1"/>
                </a:solidFill>
              </a:rPr>
            </a:br>
            <a:r>
              <a:rPr lang="nl-NL" dirty="0" err="1" smtClean="0">
                <a:solidFill>
                  <a:schemeClr val="accent1"/>
                </a:solidFill>
                <a:latin typeface="Consolas"/>
              </a:rPr>
              <a:t>object_naam.member_functie_naam</a:t>
            </a:r>
            <a:r>
              <a:rPr lang="nl-NL" dirty="0" smtClean="0">
                <a:solidFill>
                  <a:schemeClr val="accent1"/>
                </a:solidFill>
                <a:latin typeface="Consolas"/>
              </a:rPr>
              <a:t>(parameters)</a:t>
            </a:r>
            <a:r>
              <a:rPr lang="nl-NL" dirty="0" smtClean="0">
                <a:solidFill>
                  <a:schemeClr val="accent1"/>
                </a:solidFill>
              </a:rPr>
              <a:t/>
            </a:r>
            <a:br>
              <a:rPr lang="nl-NL" dirty="0" smtClean="0">
                <a:solidFill>
                  <a:schemeClr val="accent1"/>
                </a:solidFill>
              </a:rPr>
            </a:br>
            <a:r>
              <a:rPr lang="nl-NL" dirty="0" smtClean="0">
                <a:solidFill>
                  <a:schemeClr val="accent1"/>
                </a:solidFill>
              </a:rPr>
              <a:t>Voorbeeld: </a:t>
            </a:r>
            <a:r>
              <a:rPr lang="nl-NL" dirty="0" err="1" smtClean="0">
                <a:solidFill>
                  <a:schemeClr val="accent1"/>
                </a:solidFill>
                <a:latin typeface="Consolas"/>
              </a:rPr>
              <a:t>cout</a:t>
            </a:r>
            <a:r>
              <a:rPr lang="nl-NL" dirty="0" smtClean="0">
                <a:solidFill>
                  <a:schemeClr val="accent1"/>
                </a:solidFill>
                <a:latin typeface="Consolas"/>
              </a:rPr>
              <a:t> &lt;&lt; h1.aantal() &lt;&lt; </a:t>
            </a:r>
            <a:r>
              <a:rPr lang="nl-NL" dirty="0" err="1" smtClean="0">
                <a:solidFill>
                  <a:schemeClr val="accent1"/>
                </a:solidFill>
                <a:latin typeface="Consolas"/>
              </a:rPr>
              <a:t>endl</a:t>
            </a:r>
            <a:r>
              <a:rPr lang="nl-NL" dirty="0" smtClean="0">
                <a:solidFill>
                  <a:schemeClr val="accent1"/>
                </a:solidFill>
                <a:latin typeface="Consolas"/>
              </a:rPr>
              <a:t>;</a:t>
            </a:r>
          </a:p>
          <a:p>
            <a:pPr>
              <a:lnSpc>
                <a:spcPct val="90000"/>
              </a:lnSpc>
            </a:pPr>
            <a:r>
              <a:rPr lang="nl-NL" dirty="0" smtClean="0"/>
              <a:t> </a:t>
            </a:r>
            <a:r>
              <a:rPr lang="nl-NL" dirty="0" smtClean="0">
                <a:solidFill>
                  <a:schemeClr val="hlink"/>
                </a:solidFill>
              </a:rPr>
              <a:t>Beperkingen</a:t>
            </a:r>
            <a:r>
              <a:rPr lang="nl-NL" dirty="0" smtClean="0"/>
              <a:t> t.o.v. een gewone memberfunctie:</a:t>
            </a:r>
          </a:p>
          <a:p>
            <a:pPr lvl="1">
              <a:lnSpc>
                <a:spcPct val="90000"/>
              </a:lnSpc>
            </a:pPr>
            <a:r>
              <a:rPr lang="nl-NL" dirty="0" smtClean="0"/>
              <a:t>Een </a:t>
            </a:r>
            <a:r>
              <a:rPr lang="nl-NL" dirty="0" err="1" smtClean="0">
                <a:solidFill>
                  <a:schemeClr val="hlink"/>
                </a:solidFill>
                <a:latin typeface="Consolas"/>
              </a:rPr>
              <a:t>static</a:t>
            </a:r>
            <a:r>
              <a:rPr lang="nl-NL" dirty="0" smtClean="0"/>
              <a:t> memberfunctie heeft </a:t>
            </a:r>
            <a:r>
              <a:rPr lang="nl-NL" dirty="0" smtClean="0">
                <a:solidFill>
                  <a:schemeClr val="tx2"/>
                </a:solidFill>
              </a:rPr>
              <a:t>geen</a:t>
            </a:r>
            <a:r>
              <a:rPr lang="nl-NL" dirty="0" smtClean="0"/>
              <a:t> </a:t>
            </a:r>
            <a:r>
              <a:rPr lang="nl-NL" dirty="0" smtClean="0">
                <a:solidFill>
                  <a:schemeClr val="hlink"/>
                </a:solidFill>
              </a:rPr>
              <a:t>receiver</a:t>
            </a:r>
            <a:r>
              <a:rPr lang="nl-NL" dirty="0" smtClean="0"/>
              <a:t> </a:t>
            </a:r>
            <a:r>
              <a:rPr lang="nl-NL" dirty="0" smtClean="0">
                <a:solidFill>
                  <a:schemeClr val="accent1"/>
                </a:solidFill>
              </a:rPr>
              <a:t>(ook niet als hij via een object aangeroepen wordt)</a:t>
            </a:r>
            <a:r>
              <a:rPr lang="nl-NL" dirty="0" smtClean="0"/>
              <a:t>.</a:t>
            </a:r>
          </a:p>
          <a:p>
            <a:pPr lvl="1">
              <a:lnSpc>
                <a:spcPct val="90000"/>
              </a:lnSpc>
            </a:pPr>
            <a:r>
              <a:rPr lang="nl-NL" dirty="0" smtClean="0"/>
              <a:t>Een </a:t>
            </a:r>
            <a:r>
              <a:rPr lang="nl-NL" dirty="0" err="1" smtClean="0">
                <a:solidFill>
                  <a:schemeClr val="hlink"/>
                </a:solidFill>
                <a:latin typeface="Consolas"/>
              </a:rPr>
              <a:t>static</a:t>
            </a:r>
            <a:r>
              <a:rPr lang="nl-NL" dirty="0" smtClean="0"/>
              <a:t> memberfunctie heeft dus </a:t>
            </a:r>
            <a:r>
              <a:rPr lang="nl-NL" dirty="0" smtClean="0">
                <a:solidFill>
                  <a:schemeClr val="tx2"/>
                </a:solidFill>
              </a:rPr>
              <a:t>geen</a:t>
            </a:r>
            <a:r>
              <a:rPr lang="nl-NL" dirty="0" smtClean="0"/>
              <a:t> </a:t>
            </a:r>
            <a:r>
              <a:rPr lang="nl-NL" dirty="0" err="1" smtClean="0">
                <a:solidFill>
                  <a:schemeClr val="hlink"/>
                </a:solidFill>
                <a:latin typeface="Consolas"/>
              </a:rPr>
              <a:t>this</a:t>
            </a:r>
            <a:r>
              <a:rPr lang="nl-NL" dirty="0" smtClean="0"/>
              <a:t> pointer.</a:t>
            </a:r>
          </a:p>
          <a:p>
            <a:pPr lvl="1">
              <a:lnSpc>
                <a:spcPct val="90000"/>
              </a:lnSpc>
            </a:pPr>
            <a:r>
              <a:rPr lang="nl-NL" dirty="0" smtClean="0"/>
              <a:t>Een </a:t>
            </a:r>
            <a:r>
              <a:rPr lang="nl-NL" dirty="0" err="1" smtClean="0">
                <a:solidFill>
                  <a:schemeClr val="hlink"/>
                </a:solidFill>
                <a:latin typeface="Consolas"/>
              </a:rPr>
              <a:t>static</a:t>
            </a:r>
            <a:r>
              <a:rPr lang="nl-NL" dirty="0" smtClean="0"/>
              <a:t> memberfunctie kan dus </a:t>
            </a:r>
            <a:r>
              <a:rPr lang="nl-NL" dirty="0" smtClean="0">
                <a:solidFill>
                  <a:schemeClr val="tx2"/>
                </a:solidFill>
              </a:rPr>
              <a:t>geen</a:t>
            </a:r>
            <a:r>
              <a:rPr lang="nl-NL" dirty="0" smtClean="0"/>
              <a:t> </a:t>
            </a:r>
            <a:r>
              <a:rPr lang="nl-NL" dirty="0" smtClean="0">
                <a:solidFill>
                  <a:schemeClr val="hlink"/>
                </a:solidFill>
              </a:rPr>
              <a:t>"gewone" memberfuncties aanroepen</a:t>
            </a:r>
            <a:r>
              <a:rPr lang="nl-NL" dirty="0" smtClean="0"/>
              <a:t> en ook </a:t>
            </a:r>
            <a:r>
              <a:rPr lang="nl-NL" dirty="0" smtClean="0">
                <a:solidFill>
                  <a:schemeClr val="tx2"/>
                </a:solidFill>
              </a:rPr>
              <a:t>geen</a:t>
            </a:r>
            <a:r>
              <a:rPr lang="nl-NL" dirty="0" smtClean="0"/>
              <a:t> </a:t>
            </a:r>
            <a:r>
              <a:rPr lang="nl-NL" dirty="0" smtClean="0">
                <a:solidFill>
                  <a:schemeClr val="hlink"/>
                </a:solidFill>
              </a:rPr>
              <a:t>"gewone" data members gebruiken</a:t>
            </a:r>
            <a:r>
              <a:rPr lang="nl-NL" dirty="0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234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87086387-6BEF-41D2-89CA-54BCF687B7C7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260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2323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dirty="0" err="1">
                <a:latin typeface="Consolas"/>
              </a:rPr>
              <a:t>s</a:t>
            </a:r>
            <a:r>
              <a:rPr lang="nl-NL" dirty="0" err="1" smtClean="0">
                <a:latin typeface="Consolas"/>
              </a:rPr>
              <a:t>tatic</a:t>
            </a:r>
            <a:endParaRPr lang="nl-NL" dirty="0" smtClean="0">
              <a:latin typeface="Consolas"/>
            </a:endParaRPr>
          </a:p>
        </p:txBody>
      </p:sp>
      <p:sp>
        <p:nvSpPr>
          <p:cNvPr id="22323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nl-NL" dirty="0" smtClean="0"/>
              <a:t>Een </a:t>
            </a:r>
            <a:r>
              <a:rPr lang="nl-NL" dirty="0" err="1" smtClean="0">
                <a:solidFill>
                  <a:schemeClr val="hlink"/>
                </a:solidFill>
                <a:latin typeface="Consolas"/>
              </a:rPr>
              <a:t>static</a:t>
            </a:r>
            <a:r>
              <a:rPr lang="nl-NL" dirty="0" smtClean="0">
                <a:solidFill>
                  <a:schemeClr val="hlink"/>
                </a:solidFill>
              </a:rPr>
              <a:t> data member</a:t>
            </a:r>
            <a:r>
              <a:rPr lang="nl-NL" dirty="0" smtClean="0"/>
              <a:t> is een onderdeel van de class en wordt door alle objecten van de class gedeeld.</a:t>
            </a:r>
          </a:p>
        </p:txBody>
      </p:sp>
      <p:sp>
        <p:nvSpPr>
          <p:cNvPr id="223239" name="Text Box 7"/>
          <p:cNvSpPr txBox="1">
            <a:spLocks noChangeArrowheads="1"/>
          </p:cNvSpPr>
          <p:nvPr/>
        </p:nvSpPr>
        <p:spPr bwMode="auto">
          <a:xfrm>
            <a:off x="1403350" y="6205538"/>
            <a:ext cx="3744913" cy="369332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alibri" pitchFamily="34" charset="0"/>
              </a:rPr>
              <a:t>UML boek: paragraaf 4.4.4.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755898" y="2348880"/>
            <a:ext cx="4104134" cy="3077766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Hond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    Hond(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string&amp; n);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    ~Hond();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blaf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();</a:t>
            </a: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    </a:t>
            </a:r>
            <a:r>
              <a:rPr lang="nl-NL" sz="2000" b="1" dirty="0" err="1">
                <a:solidFill>
                  <a:srgbClr val="0000FF"/>
                </a:solidFill>
                <a:latin typeface="Consolas"/>
              </a:rPr>
              <a:t>static</a:t>
            </a:r>
            <a:r>
              <a:rPr lang="nl-NL" sz="2000" b="1" dirty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b="1" dirty="0">
                <a:latin typeface="Consolas"/>
              </a:rPr>
              <a:t>int </a:t>
            </a:r>
            <a:r>
              <a:rPr lang="nl-NL" sz="2000" b="1" dirty="0">
                <a:solidFill>
                  <a:srgbClr val="000000"/>
                </a:solidFill>
                <a:latin typeface="Consolas"/>
              </a:rPr>
              <a:t>aantal()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private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    string naam;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2000" b="1" dirty="0" err="1">
                <a:solidFill>
                  <a:srgbClr val="0000FF"/>
                </a:solidFill>
                <a:latin typeface="Consolas"/>
              </a:rPr>
              <a:t>static</a:t>
            </a:r>
            <a:r>
              <a:rPr lang="nl-NL" sz="2000" b="1" dirty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b="1" dirty="0">
                <a:latin typeface="Consolas"/>
              </a:rPr>
              <a:t>int</a:t>
            </a:r>
            <a:r>
              <a:rPr lang="nl-NL" sz="2000" b="1" dirty="0">
                <a:solidFill>
                  <a:srgbClr val="000000"/>
                </a:solidFill>
                <a:latin typeface="Consolas"/>
              </a:rPr>
              <a:t> </a:t>
            </a:r>
            <a:r>
              <a:rPr lang="nl-NL" sz="2000" b="1" dirty="0" err="1">
                <a:solidFill>
                  <a:srgbClr val="000000"/>
                </a:solidFill>
                <a:latin typeface="Consolas"/>
              </a:rPr>
              <a:t>aantalHonden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};</a:t>
            </a:r>
          </a:p>
        </p:txBody>
      </p:sp>
      <p:pic>
        <p:nvPicPr>
          <p:cNvPr id="22425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2183" y="2708920"/>
            <a:ext cx="2562225" cy="235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234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87086387-6BEF-41D2-89CA-54BCF687B7C7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261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2323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dirty="0" err="1">
                <a:latin typeface="Consolas"/>
              </a:rPr>
              <a:t>s</a:t>
            </a:r>
            <a:r>
              <a:rPr lang="nl-NL" dirty="0" err="1" smtClean="0">
                <a:latin typeface="Consolas"/>
              </a:rPr>
              <a:t>tatic</a:t>
            </a:r>
            <a:endParaRPr lang="nl-NL" dirty="0" smtClean="0">
              <a:latin typeface="Consolas"/>
            </a:endParaRPr>
          </a:p>
        </p:txBody>
      </p:sp>
      <p:sp>
        <p:nvSpPr>
          <p:cNvPr id="22323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nl-NL" dirty="0" err="1" smtClean="0"/>
              <a:t>static</a:t>
            </a:r>
            <a:r>
              <a:rPr lang="nl-NL" dirty="0" smtClean="0"/>
              <a:t> in Visual </a:t>
            </a:r>
            <a:r>
              <a:rPr lang="nl-NL" dirty="0" err="1" smtClean="0"/>
              <a:t>Paradigm</a:t>
            </a:r>
            <a:r>
              <a:rPr lang="nl-NL" dirty="0" smtClean="0"/>
              <a:t>:</a:t>
            </a: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204864"/>
            <a:ext cx="8208912" cy="4313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81628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258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E4032772-26DF-4267-B26C-5B87D6467561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262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24259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err="1" smtClean="0"/>
              <a:t>Huiswerk</a:t>
            </a:r>
            <a:r>
              <a:rPr lang="en-US" dirty="0" smtClean="0"/>
              <a:t>!</a:t>
            </a:r>
            <a:endParaRPr lang="nl-NL" dirty="0" smtClean="0"/>
          </a:p>
        </p:txBody>
      </p:sp>
      <p:sp>
        <p:nvSpPr>
          <p:cNvPr id="224260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358775" y="1268413"/>
            <a:ext cx="8605838" cy="5400675"/>
          </a:xfrm>
        </p:spPr>
        <p:txBody>
          <a:bodyPr/>
          <a:lstStyle/>
          <a:p>
            <a:pPr eaLnBrk="1" hangingPunct="1"/>
            <a:r>
              <a:rPr lang="en-US" dirty="0" err="1" smtClean="0"/>
              <a:t>Bestudeer</a:t>
            </a:r>
            <a:r>
              <a:rPr lang="en-US" dirty="0" smtClean="0"/>
              <a:t> </a:t>
            </a:r>
            <a:r>
              <a:rPr lang="en-US" dirty="0" err="1" smtClean="0"/>
              <a:t>boek</a:t>
            </a:r>
            <a:r>
              <a:rPr lang="en-US" dirty="0" smtClean="0"/>
              <a:t>:</a:t>
            </a:r>
          </a:p>
          <a:p>
            <a:pPr lvl="1" eaLnBrk="1" hangingPunct="1"/>
            <a:r>
              <a:rPr lang="en-US" dirty="0" err="1" smtClean="0">
                <a:solidFill>
                  <a:schemeClr val="hlink"/>
                </a:solidFill>
              </a:rPr>
              <a:t>Paragraaf</a:t>
            </a:r>
            <a:r>
              <a:rPr lang="en-US" dirty="0" smtClean="0">
                <a:solidFill>
                  <a:schemeClr val="hlink"/>
                </a:solidFill>
              </a:rPr>
              <a:t> 4.4.4.</a:t>
            </a:r>
            <a:endParaRPr lang="nl-NL" dirty="0" smtClean="0">
              <a:solidFill>
                <a:schemeClr val="hlink"/>
              </a:solidFill>
            </a:endParaRPr>
          </a:p>
          <a:p>
            <a:pPr eaLnBrk="1" hangingPunct="1"/>
            <a:r>
              <a:rPr lang="nl-NL" dirty="0" smtClean="0"/>
              <a:t>Bestudeer dictaat:</a:t>
            </a:r>
            <a:endParaRPr lang="nl-NL" dirty="0" smtClean="0">
              <a:solidFill>
                <a:schemeClr val="hlink"/>
              </a:solidFill>
            </a:endParaRPr>
          </a:p>
          <a:p>
            <a:pPr lvl="1" eaLnBrk="1" hangingPunct="1"/>
            <a:r>
              <a:rPr lang="en-US" dirty="0" err="1" smtClean="0">
                <a:solidFill>
                  <a:schemeClr val="hlink"/>
                </a:solidFill>
              </a:rPr>
              <a:t>Paragraaf</a:t>
            </a:r>
            <a:r>
              <a:rPr lang="en-US" dirty="0" smtClean="0">
                <a:solidFill>
                  <a:schemeClr val="hlink"/>
                </a:solidFill>
              </a:rPr>
              <a:t> 6.1.</a:t>
            </a:r>
          </a:p>
          <a:p>
            <a:pPr eaLnBrk="1" hangingPunct="1"/>
            <a:r>
              <a:rPr lang="en-US" dirty="0" err="1" smtClean="0"/>
              <a:t>Bestudeer</a:t>
            </a:r>
            <a:r>
              <a:rPr lang="en-US" dirty="0" smtClean="0"/>
              <a:t> BB:</a:t>
            </a:r>
          </a:p>
          <a:p>
            <a:pPr lvl="1" eaLnBrk="1" hangingPunct="1"/>
            <a:r>
              <a:rPr lang="nl-NL" dirty="0" smtClean="0">
                <a:solidFill>
                  <a:schemeClr val="hlink"/>
                </a:solidFill>
              </a:rPr>
              <a:t>Extra voorbeelden over </a:t>
            </a:r>
            <a:r>
              <a:rPr lang="nl-NL" dirty="0" err="1" smtClean="0">
                <a:solidFill>
                  <a:schemeClr val="hlink"/>
                </a:solidFill>
              </a:rPr>
              <a:t>inheritance</a:t>
            </a:r>
            <a:r>
              <a:rPr lang="nl-NL" dirty="0" smtClean="0">
                <a:solidFill>
                  <a:schemeClr val="hlink"/>
                </a:solidFill>
              </a:rPr>
              <a:t> en </a:t>
            </a:r>
            <a:r>
              <a:rPr lang="nl-NL" dirty="0" err="1" smtClean="0">
                <a:solidFill>
                  <a:schemeClr val="hlink"/>
                </a:solidFill>
              </a:rPr>
              <a:t>polymorphisme</a:t>
            </a:r>
            <a:r>
              <a:rPr lang="nl-NL" dirty="0" smtClean="0">
                <a:solidFill>
                  <a:schemeClr val="hlink"/>
                </a:solidFill>
              </a:rPr>
              <a:t>. </a:t>
            </a:r>
            <a:endParaRPr lang="nl-NL" dirty="0" smtClean="0"/>
          </a:p>
        </p:txBody>
      </p:sp>
      <p:pic>
        <p:nvPicPr>
          <p:cNvPr id="22426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47625"/>
            <a:ext cx="1395413" cy="928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82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619F4788-1EE7-4AF2-B751-F29086022A9D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263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2528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Overzicht stof OGOPRG</a:t>
            </a:r>
            <a:endParaRPr lang="nl-NL" smtClean="0"/>
          </a:p>
        </p:txBody>
      </p:sp>
      <p:sp>
        <p:nvSpPr>
          <p:cNvPr id="22528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dirty="0" err="1" smtClean="0">
                <a:solidFill>
                  <a:schemeClr val="hlink"/>
                </a:solidFill>
              </a:rPr>
              <a:t>Dictaat</a:t>
            </a:r>
            <a:r>
              <a:rPr lang="en-US" dirty="0" smtClean="0"/>
              <a:t>:</a:t>
            </a:r>
          </a:p>
          <a:p>
            <a:pPr lvl="1" eaLnBrk="1" hangingPunct="1"/>
            <a:r>
              <a:rPr lang="en-US" dirty="0" err="1" smtClean="0"/>
              <a:t>Hoofstuk</a:t>
            </a:r>
            <a:r>
              <a:rPr lang="en-US" dirty="0" smtClean="0"/>
              <a:t> 1 t/m 6 (</a:t>
            </a:r>
            <a:r>
              <a:rPr lang="en-US" dirty="0" err="1" smtClean="0"/>
              <a:t>alleen</a:t>
            </a:r>
            <a:r>
              <a:rPr lang="en-US" dirty="0" smtClean="0"/>
              <a:t> 6.1, de rest van </a:t>
            </a:r>
            <a:r>
              <a:rPr lang="en-US" dirty="0" err="1" smtClean="0"/>
              <a:t>hoofdstuk</a:t>
            </a:r>
            <a:r>
              <a:rPr lang="en-US" dirty="0" smtClean="0"/>
              <a:t> 6 is </a:t>
            </a:r>
            <a:r>
              <a:rPr lang="en-US" dirty="0" err="1" smtClean="0"/>
              <a:t>voor</a:t>
            </a:r>
            <a:r>
              <a:rPr lang="en-US" dirty="0" smtClean="0"/>
              <a:t> de “</a:t>
            </a:r>
            <a:r>
              <a:rPr lang="en-US" dirty="0" err="1" smtClean="0"/>
              <a:t>liefhebbers</a:t>
            </a:r>
            <a:r>
              <a:rPr lang="en-US" dirty="0" smtClean="0"/>
              <a:t>”).</a:t>
            </a:r>
          </a:p>
          <a:p>
            <a:pPr eaLnBrk="1" hangingPunct="1"/>
            <a:r>
              <a:rPr lang="en-US" dirty="0" err="1" smtClean="0">
                <a:solidFill>
                  <a:schemeClr val="hlink"/>
                </a:solidFill>
              </a:rPr>
              <a:t>Boek</a:t>
            </a:r>
            <a:r>
              <a:rPr lang="en-US" dirty="0" smtClean="0"/>
              <a:t>:</a:t>
            </a:r>
          </a:p>
          <a:p>
            <a:pPr lvl="1" eaLnBrk="1" hangingPunct="1"/>
            <a:r>
              <a:rPr lang="en-US" dirty="0" err="1" smtClean="0"/>
              <a:t>Hoofdstuk</a:t>
            </a:r>
            <a:r>
              <a:rPr lang="en-US" dirty="0" smtClean="0"/>
              <a:t> 1 en 2.</a:t>
            </a:r>
          </a:p>
          <a:p>
            <a:pPr lvl="1" eaLnBrk="1" hangingPunct="1"/>
            <a:r>
              <a:rPr lang="en-US" dirty="0" err="1" smtClean="0"/>
              <a:t>Hoofdstuk</a:t>
            </a:r>
            <a:r>
              <a:rPr lang="en-US" dirty="0" smtClean="0"/>
              <a:t> 4 (</a:t>
            </a:r>
            <a:r>
              <a:rPr lang="en-US" dirty="0" err="1" smtClean="0"/>
              <a:t>behalve</a:t>
            </a:r>
            <a:r>
              <a:rPr lang="en-US" dirty="0" smtClean="0"/>
              <a:t> 4.4.1, 4.4.3, 4.4.5, 4.4.6, 4.4.7, 4.4.10 t/m  4.4.16, 4.4.18, 4.6.8 en 4.6.9).</a:t>
            </a:r>
          </a:p>
          <a:p>
            <a:pPr lvl="1" eaLnBrk="1" hangingPunct="1"/>
            <a:r>
              <a:rPr lang="nl-NL" dirty="0" smtClean="0"/>
              <a:t>Hoofdstuk 8 (behalve 8.5.3 en 8.7.6).</a:t>
            </a:r>
          </a:p>
          <a:p>
            <a:pPr lvl="1" eaLnBrk="1" hangingPunct="1"/>
            <a:r>
              <a:rPr lang="nl-NL" dirty="0" smtClean="0"/>
              <a:t>Hoofdstuk 10 (behalve 10.7).</a:t>
            </a:r>
          </a:p>
          <a:p>
            <a:pPr lvl="1" eaLnBrk="1" hangingPunct="1"/>
            <a:r>
              <a:rPr lang="nl-NL" dirty="0" smtClean="0"/>
              <a:t>Hoofdstuk 12.</a:t>
            </a:r>
          </a:p>
          <a:p>
            <a:pPr lvl="1" eaLnBrk="1" hangingPunct="1"/>
            <a:r>
              <a:rPr lang="nl-NL" dirty="0" smtClean="0"/>
              <a:t>Hoofdstuk 15.</a:t>
            </a:r>
          </a:p>
          <a:p>
            <a:pPr lvl="1" eaLnBrk="1" hangingPunct="1"/>
            <a:r>
              <a:rPr lang="en-US" dirty="0" err="1" smtClean="0"/>
              <a:t>Opgaven</a:t>
            </a:r>
            <a:r>
              <a:rPr lang="en-US" dirty="0" smtClean="0"/>
              <a:t>! </a:t>
            </a:r>
            <a:r>
              <a:rPr lang="en-US" dirty="0" err="1" smtClean="0"/>
              <a:t>Zie</a:t>
            </a:r>
            <a:r>
              <a:rPr lang="en-US" dirty="0" smtClean="0"/>
              <a:t> BB.</a:t>
            </a:r>
            <a:endParaRPr lang="nl-NL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306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BB49A249-15D8-4F35-85D6-C3A4018A4327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264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2630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Afronden practicum</a:t>
            </a:r>
            <a:endParaRPr lang="nl-NL" smtClean="0"/>
          </a:p>
        </p:txBody>
      </p:sp>
      <p:sp>
        <p:nvSpPr>
          <p:cNvPr id="22630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NL" b="1" dirty="0" smtClean="0"/>
          </a:p>
          <a:p>
            <a:pPr eaLnBrk="1" hangingPunct="1"/>
            <a:r>
              <a:rPr lang="nl-NL" b="1" dirty="0" smtClean="0"/>
              <a:t>Deze week klaar!</a:t>
            </a:r>
            <a:r>
              <a:rPr lang="nl-NL" dirty="0" smtClean="0"/>
              <a:t> Anders </a:t>
            </a:r>
            <a:r>
              <a:rPr lang="nl-NL" dirty="0" smtClean="0">
                <a:solidFill>
                  <a:schemeClr val="tx2"/>
                </a:solidFill>
              </a:rPr>
              <a:t>onvoldoende</a:t>
            </a:r>
            <a:r>
              <a:rPr lang="nl-NL" dirty="0" smtClean="0"/>
              <a:t>.</a:t>
            </a:r>
          </a:p>
          <a:p>
            <a:pPr lvl="1" eaLnBrk="1" hangingPunct="1">
              <a:buFont typeface="Wingdings" pitchFamily="2" charset="2"/>
              <a:buNone/>
            </a:pPr>
            <a:endParaRPr lang="nl-NL" dirty="0" smtClean="0"/>
          </a:p>
          <a:p>
            <a:pPr eaLnBrk="1" hangingPunct="1"/>
            <a:r>
              <a:rPr lang="nl-NL" dirty="0" smtClean="0"/>
              <a:t>Herkansing:</a:t>
            </a:r>
          </a:p>
          <a:p>
            <a:pPr lvl="1" eaLnBrk="1" hangingPunct="1"/>
            <a:r>
              <a:rPr lang="nl-NL" dirty="0" smtClean="0"/>
              <a:t>Alleen opdracht </a:t>
            </a:r>
            <a:r>
              <a:rPr lang="nl-NL" b="1" dirty="0" smtClean="0"/>
              <a:t>4</a:t>
            </a:r>
            <a:r>
              <a:rPr lang="nl-NL" dirty="0" smtClean="0"/>
              <a:t> nog niet klaar: </a:t>
            </a:r>
            <a:br>
              <a:rPr lang="nl-NL" dirty="0" smtClean="0"/>
            </a:br>
            <a:r>
              <a:rPr lang="nl-NL" dirty="0" smtClean="0"/>
              <a:t>Per </a:t>
            </a:r>
            <a:r>
              <a:rPr lang="nl-NL" dirty="0" smtClean="0">
                <a:solidFill>
                  <a:schemeClr val="hlink"/>
                </a:solidFill>
              </a:rPr>
              <a:t>email</a:t>
            </a:r>
            <a:r>
              <a:rPr lang="nl-NL" dirty="0" smtClean="0"/>
              <a:t> inleveren bij </a:t>
            </a:r>
            <a:r>
              <a:rPr lang="nl-NL" dirty="0" smtClean="0">
                <a:hlinkClick r:id="rId3"/>
              </a:rPr>
              <a:t>bd@hhs.nl</a:t>
            </a:r>
            <a:r>
              <a:rPr lang="nl-NL" dirty="0" smtClean="0"/>
              <a:t> vóór </a:t>
            </a:r>
            <a:r>
              <a:rPr lang="nl-NL" b="1" dirty="0" smtClean="0"/>
              <a:t>17 april 2014</a:t>
            </a:r>
            <a:r>
              <a:rPr lang="nl-NL" dirty="0" smtClean="0"/>
              <a:t>.</a:t>
            </a:r>
          </a:p>
          <a:p>
            <a:pPr lvl="1" eaLnBrk="1" hangingPunct="1"/>
            <a:r>
              <a:rPr lang="nl-NL" dirty="0" smtClean="0"/>
              <a:t>Nog </a:t>
            </a:r>
            <a:r>
              <a:rPr lang="nl-NL" b="1" dirty="0" smtClean="0"/>
              <a:t>meer</a:t>
            </a:r>
            <a:r>
              <a:rPr lang="nl-NL" dirty="0" smtClean="0"/>
              <a:t> opdrachten niet klaar: </a:t>
            </a:r>
            <a:br>
              <a:rPr lang="nl-NL" dirty="0" smtClean="0"/>
            </a:br>
            <a:r>
              <a:rPr lang="nl-NL" dirty="0" smtClean="0">
                <a:solidFill>
                  <a:schemeClr val="hlink"/>
                </a:solidFill>
              </a:rPr>
              <a:t>Aftekenen</a:t>
            </a:r>
            <a:r>
              <a:rPr lang="nl-NL" dirty="0" smtClean="0"/>
              <a:t> op 23 april. </a:t>
            </a:r>
            <a:r>
              <a:rPr lang="nl-NL" b="1" dirty="0" smtClean="0">
                <a:solidFill>
                  <a:schemeClr val="tx2"/>
                </a:solidFill>
              </a:rPr>
              <a:t>Afspraak maken</a:t>
            </a:r>
            <a:r>
              <a:rPr lang="nl-NL" b="1" dirty="0" smtClean="0"/>
              <a:t> voor einde van deze week!</a:t>
            </a:r>
          </a:p>
          <a:p>
            <a:pPr eaLnBrk="1" hangingPunct="1">
              <a:buFont typeface="Wingdings" pitchFamily="2" charset="2"/>
              <a:buNone/>
            </a:pPr>
            <a:endParaRPr lang="nl-NL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331" name="Rectangle 3"/>
          <p:cNvSpPr>
            <a:spLocks noGrp="1" noChangeArrowheads="1"/>
          </p:cNvSpPr>
          <p:nvPr>
            <p:ph type="ctrTitle" sz="quarter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tx2"/>
                </a:solidFill>
              </a14:hiddenFill>
            </a:ext>
          </a:extLst>
        </p:spPr>
        <p:txBody>
          <a:bodyPr wrap="none"/>
          <a:lstStyle/>
          <a:p>
            <a:r>
              <a:rPr lang="nl-NL" sz="3600" dirty="0" err="1" smtClean="0"/>
              <a:t>Objectgeoriënteerd</a:t>
            </a:r>
            <a:r>
              <a:rPr lang="nl-NL" sz="3600" dirty="0" smtClean="0"/>
              <a:t> Programmeren in C++ </a:t>
            </a:r>
          </a:p>
        </p:txBody>
      </p:sp>
      <p:sp>
        <p:nvSpPr>
          <p:cNvPr id="227330" name="Rectangle 2"/>
          <p:cNvSpPr>
            <a:spLocks noGrp="1" noChangeArrowheads="1"/>
          </p:cNvSpPr>
          <p:nvPr>
            <p:ph type="subTitle" sz="quarter" idx="1"/>
          </p:nvPr>
        </p:nvSpPr>
        <p:spPr>
          <a:solidFill>
            <a:schemeClr val="bg1"/>
          </a:solidFill>
        </p:spPr>
        <p:txBody>
          <a:bodyPr/>
          <a:lstStyle/>
          <a:p>
            <a:r>
              <a:rPr lang="en-US" sz="3600" smtClean="0"/>
              <a:t>OGOPRG Les 21</a:t>
            </a:r>
            <a:endParaRPr lang="nl-NL" sz="36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354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91FBD8AB-1536-4511-A826-9DCC486282FB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266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2835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ADT </a:t>
            </a:r>
            <a:r>
              <a:rPr lang="nl-NL" dirty="0" smtClean="0">
                <a:latin typeface="Consolas"/>
              </a:rPr>
              <a:t>Array</a:t>
            </a:r>
          </a:p>
        </p:txBody>
      </p:sp>
      <p:sp>
        <p:nvSpPr>
          <p:cNvPr id="22835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smtClean="0"/>
              <a:t>De grootte van een </a:t>
            </a:r>
            <a:r>
              <a:rPr lang="nl-NL" dirty="0" smtClean="0">
                <a:latin typeface="Consolas"/>
              </a:rPr>
              <a:t>Array</a:t>
            </a:r>
            <a:r>
              <a:rPr lang="nl-NL" dirty="0" smtClean="0"/>
              <a:t> kan tijdens </a:t>
            </a:r>
            <a:r>
              <a:rPr lang="nl-NL" dirty="0" smtClean="0">
                <a:solidFill>
                  <a:schemeClr val="hlink"/>
                </a:solidFill>
              </a:rPr>
              <a:t>run-time</a:t>
            </a:r>
            <a:r>
              <a:rPr lang="nl-NL" dirty="0" smtClean="0"/>
              <a:t> bepaald worden.</a:t>
            </a:r>
          </a:p>
          <a:p>
            <a:r>
              <a:rPr lang="nl-NL" dirty="0" smtClean="0"/>
              <a:t>Bij het gebruik van </a:t>
            </a:r>
            <a:r>
              <a:rPr lang="nl-NL" dirty="0" smtClean="0">
                <a:latin typeface="Consolas"/>
              </a:rPr>
              <a:t>[]</a:t>
            </a:r>
            <a:r>
              <a:rPr lang="nl-NL" dirty="0" smtClean="0"/>
              <a:t> wordt </a:t>
            </a:r>
            <a:r>
              <a:rPr lang="nl-NL" dirty="0" smtClean="0">
                <a:solidFill>
                  <a:schemeClr val="hlink"/>
                </a:solidFill>
              </a:rPr>
              <a:t>gecontroleerd</a:t>
            </a:r>
            <a:r>
              <a:rPr lang="nl-NL" dirty="0" smtClean="0"/>
              <a:t> of de index binnen de grenzen van de </a:t>
            </a:r>
            <a:r>
              <a:rPr lang="nl-NL" dirty="0" smtClean="0">
                <a:latin typeface="Consolas"/>
              </a:rPr>
              <a:t>Array</a:t>
            </a:r>
            <a:r>
              <a:rPr lang="nl-NL" dirty="0" smtClean="0"/>
              <a:t> ligt.</a:t>
            </a:r>
          </a:p>
          <a:p>
            <a:r>
              <a:rPr lang="nl-NL" dirty="0" smtClean="0"/>
              <a:t>Implementatie van </a:t>
            </a:r>
            <a:r>
              <a:rPr lang="nl-NL" dirty="0" smtClean="0">
                <a:latin typeface="Consolas"/>
              </a:rPr>
              <a:t>Array</a:t>
            </a:r>
            <a:r>
              <a:rPr lang="nl-NL" dirty="0" smtClean="0"/>
              <a:t>:</a:t>
            </a:r>
          </a:p>
        </p:txBody>
      </p:sp>
      <p:sp>
        <p:nvSpPr>
          <p:cNvPr id="228357" name="Text Box 37"/>
          <p:cNvSpPr txBox="1">
            <a:spLocks noChangeArrowheads="1"/>
          </p:cNvSpPr>
          <p:nvPr/>
        </p:nvSpPr>
        <p:spPr bwMode="auto">
          <a:xfrm>
            <a:off x="3997325" y="5445125"/>
            <a:ext cx="29527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alibri" pitchFamily="34" charset="0"/>
              </a:rPr>
              <a:t>Aangemaakt met 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new</a:t>
            </a:r>
          </a:p>
        </p:txBody>
      </p:sp>
      <p:sp>
        <p:nvSpPr>
          <p:cNvPr id="228358" name="Rectangle 38"/>
          <p:cNvSpPr>
            <a:spLocks noChangeArrowheads="1"/>
          </p:cNvSpPr>
          <p:nvPr/>
        </p:nvSpPr>
        <p:spPr bwMode="auto">
          <a:xfrm>
            <a:off x="2124075" y="3862388"/>
            <a:ext cx="1657350" cy="1582737"/>
          </a:xfrm>
          <a:prstGeom prst="rect">
            <a:avLst/>
          </a:prstGeom>
          <a:noFill/>
          <a:ln w="1905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nl-NL" dirty="0">
              <a:latin typeface="Calibri" pitchFamily="34" charset="0"/>
            </a:endParaRPr>
          </a:p>
        </p:txBody>
      </p:sp>
      <p:sp>
        <p:nvSpPr>
          <p:cNvPr id="228359" name="Rectangle 39"/>
          <p:cNvSpPr>
            <a:spLocks noChangeArrowheads="1"/>
          </p:cNvSpPr>
          <p:nvPr/>
        </p:nvSpPr>
        <p:spPr bwMode="auto">
          <a:xfrm>
            <a:off x="3060700" y="4005263"/>
            <a:ext cx="576263" cy="576262"/>
          </a:xfrm>
          <a:prstGeom prst="rect">
            <a:avLst/>
          </a:prstGeom>
          <a:noFill/>
          <a:ln w="1905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onsolas"/>
              </a:rPr>
              <a:t>4</a:t>
            </a:r>
          </a:p>
        </p:txBody>
      </p:sp>
      <p:sp>
        <p:nvSpPr>
          <p:cNvPr id="228360" name="Rectangle 40"/>
          <p:cNvSpPr>
            <a:spLocks noChangeArrowheads="1"/>
          </p:cNvSpPr>
          <p:nvPr/>
        </p:nvSpPr>
        <p:spPr bwMode="auto">
          <a:xfrm>
            <a:off x="3060700" y="4725988"/>
            <a:ext cx="576263" cy="574675"/>
          </a:xfrm>
          <a:prstGeom prst="rect">
            <a:avLst/>
          </a:prstGeom>
          <a:noFill/>
          <a:ln w="1905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nl-NL" dirty="0">
              <a:latin typeface="Calibri" pitchFamily="34" charset="0"/>
            </a:endParaRPr>
          </a:p>
        </p:txBody>
      </p:sp>
      <p:sp>
        <p:nvSpPr>
          <p:cNvPr id="228361" name="Text Box 41"/>
          <p:cNvSpPr txBox="1">
            <a:spLocks noChangeArrowheads="1"/>
          </p:cNvSpPr>
          <p:nvPr/>
        </p:nvSpPr>
        <p:spPr bwMode="auto">
          <a:xfrm>
            <a:off x="2267744" y="4078288"/>
            <a:ext cx="67967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 err="1">
                <a:solidFill>
                  <a:schemeClr val="tx1"/>
                </a:solidFill>
                <a:latin typeface="Consolas"/>
              </a:rPr>
              <a:t>size</a:t>
            </a:r>
            <a:endParaRPr lang="nl-NL" sz="2400" dirty="0">
              <a:solidFill>
                <a:schemeClr val="tx1"/>
              </a:solidFill>
              <a:latin typeface="Consolas"/>
            </a:endParaRPr>
          </a:p>
        </p:txBody>
      </p:sp>
      <p:sp>
        <p:nvSpPr>
          <p:cNvPr id="228362" name="Text Box 42"/>
          <p:cNvSpPr txBox="1">
            <a:spLocks noChangeArrowheads="1"/>
          </p:cNvSpPr>
          <p:nvPr/>
        </p:nvSpPr>
        <p:spPr bwMode="auto">
          <a:xfrm>
            <a:off x="2267744" y="4797425"/>
            <a:ext cx="67967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solidFill>
                  <a:schemeClr val="tx1"/>
                </a:solidFill>
                <a:latin typeface="Consolas"/>
              </a:rPr>
              <a:t>data</a:t>
            </a:r>
          </a:p>
        </p:txBody>
      </p:sp>
      <p:sp>
        <p:nvSpPr>
          <p:cNvPr id="228363" name="Rectangle 43"/>
          <p:cNvSpPr>
            <a:spLocks noChangeArrowheads="1"/>
          </p:cNvSpPr>
          <p:nvPr/>
        </p:nvSpPr>
        <p:spPr bwMode="auto">
          <a:xfrm>
            <a:off x="4284663" y="4797425"/>
            <a:ext cx="576262" cy="576263"/>
          </a:xfrm>
          <a:prstGeom prst="rect">
            <a:avLst/>
          </a:prstGeom>
          <a:noFill/>
          <a:ln w="1905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onsolas"/>
              </a:rPr>
              <a:t>0</a:t>
            </a:r>
          </a:p>
        </p:txBody>
      </p:sp>
      <p:sp>
        <p:nvSpPr>
          <p:cNvPr id="228364" name="Rectangle 44"/>
          <p:cNvSpPr>
            <a:spLocks noChangeArrowheads="1"/>
          </p:cNvSpPr>
          <p:nvPr/>
        </p:nvSpPr>
        <p:spPr bwMode="auto">
          <a:xfrm>
            <a:off x="4860925" y="4797425"/>
            <a:ext cx="576263" cy="576263"/>
          </a:xfrm>
          <a:prstGeom prst="rect">
            <a:avLst/>
          </a:prstGeom>
          <a:noFill/>
          <a:ln w="1905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onsolas"/>
              </a:rPr>
              <a:t>1</a:t>
            </a:r>
          </a:p>
        </p:txBody>
      </p:sp>
      <p:sp>
        <p:nvSpPr>
          <p:cNvPr id="228365" name="Rectangle 45"/>
          <p:cNvSpPr>
            <a:spLocks noChangeArrowheads="1"/>
          </p:cNvSpPr>
          <p:nvPr/>
        </p:nvSpPr>
        <p:spPr bwMode="auto">
          <a:xfrm>
            <a:off x="5437188" y="4797425"/>
            <a:ext cx="576262" cy="576263"/>
          </a:xfrm>
          <a:prstGeom prst="rect">
            <a:avLst/>
          </a:prstGeom>
          <a:noFill/>
          <a:ln w="1905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onsolas"/>
              </a:rPr>
              <a:t>4</a:t>
            </a:r>
          </a:p>
        </p:txBody>
      </p:sp>
      <p:sp>
        <p:nvSpPr>
          <p:cNvPr id="228366" name="Rectangle 46"/>
          <p:cNvSpPr>
            <a:spLocks noChangeArrowheads="1"/>
          </p:cNvSpPr>
          <p:nvPr/>
        </p:nvSpPr>
        <p:spPr bwMode="auto">
          <a:xfrm>
            <a:off x="6013450" y="4797425"/>
            <a:ext cx="576263" cy="576263"/>
          </a:xfrm>
          <a:prstGeom prst="rect">
            <a:avLst/>
          </a:prstGeom>
          <a:noFill/>
          <a:ln w="1905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onsolas"/>
              </a:rPr>
              <a:t>9</a:t>
            </a:r>
          </a:p>
        </p:txBody>
      </p:sp>
      <p:sp>
        <p:nvSpPr>
          <p:cNvPr id="228367" name="Text Box 47"/>
          <p:cNvSpPr txBox="1">
            <a:spLocks noChangeArrowheads="1"/>
          </p:cNvSpPr>
          <p:nvPr/>
        </p:nvSpPr>
        <p:spPr bwMode="auto">
          <a:xfrm>
            <a:off x="4500563" y="4437063"/>
            <a:ext cx="141064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0</a:t>
            </a:r>
          </a:p>
        </p:txBody>
      </p:sp>
      <p:sp>
        <p:nvSpPr>
          <p:cNvPr id="228368" name="Text Box 48"/>
          <p:cNvSpPr txBox="1">
            <a:spLocks noChangeArrowheads="1"/>
          </p:cNvSpPr>
          <p:nvPr/>
        </p:nvSpPr>
        <p:spPr bwMode="auto">
          <a:xfrm>
            <a:off x="5076825" y="4437063"/>
            <a:ext cx="141064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1</a:t>
            </a:r>
          </a:p>
        </p:txBody>
      </p:sp>
      <p:sp>
        <p:nvSpPr>
          <p:cNvPr id="228369" name="Text Box 49"/>
          <p:cNvSpPr txBox="1">
            <a:spLocks noChangeArrowheads="1"/>
          </p:cNvSpPr>
          <p:nvPr/>
        </p:nvSpPr>
        <p:spPr bwMode="auto">
          <a:xfrm>
            <a:off x="5653088" y="4437063"/>
            <a:ext cx="141064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2</a:t>
            </a:r>
          </a:p>
        </p:txBody>
      </p:sp>
      <p:sp>
        <p:nvSpPr>
          <p:cNvPr id="228370" name="Text Box 50"/>
          <p:cNvSpPr txBox="1">
            <a:spLocks noChangeArrowheads="1"/>
          </p:cNvSpPr>
          <p:nvPr/>
        </p:nvSpPr>
        <p:spPr bwMode="auto">
          <a:xfrm>
            <a:off x="6229350" y="4437063"/>
            <a:ext cx="141064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3</a:t>
            </a:r>
          </a:p>
        </p:txBody>
      </p:sp>
      <p:sp>
        <p:nvSpPr>
          <p:cNvPr id="228371" name="Line 51"/>
          <p:cNvSpPr>
            <a:spLocks noChangeShapeType="1"/>
          </p:cNvSpPr>
          <p:nvPr/>
        </p:nvSpPr>
        <p:spPr bwMode="auto">
          <a:xfrm>
            <a:off x="3349625" y="5013325"/>
            <a:ext cx="935038" cy="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nl-NL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hthoek 19"/>
          <p:cNvSpPr/>
          <p:nvPr/>
        </p:nvSpPr>
        <p:spPr bwMode="auto">
          <a:xfrm>
            <a:off x="8388424" y="6453336"/>
            <a:ext cx="504056" cy="28803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tabLst/>
            </a:pPr>
            <a:endParaRPr kumimoji="1" lang="nl-NL" sz="2500" b="0" i="0" u="none" strike="noStrike" cap="none" normalizeH="0" baseline="0" smtClean="0">
              <a:ln>
                <a:noFill/>
              </a:ln>
              <a:solidFill>
                <a:schemeClr val="hlink"/>
              </a:solidFill>
              <a:effectLst/>
              <a:latin typeface="Univers" pitchFamily="34" charset="0"/>
            </a:endParaRPr>
          </a:p>
        </p:txBody>
      </p:sp>
      <p:sp>
        <p:nvSpPr>
          <p:cNvPr id="229378" name="Tijdelijke aanduiding voor dianumm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71AB3B8A-2208-424A-A953-9021EDD27A24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267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2937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ADT </a:t>
            </a:r>
            <a:r>
              <a:rPr lang="nl-NL" dirty="0" smtClean="0">
                <a:latin typeface="Consolas"/>
              </a:rPr>
              <a:t>Array</a:t>
            </a:r>
          </a:p>
        </p:txBody>
      </p:sp>
      <p:sp>
        <p:nvSpPr>
          <p:cNvPr id="229380" name="Text Box 4"/>
          <p:cNvSpPr txBox="1">
            <a:spLocks noChangeArrowheads="1"/>
          </p:cNvSpPr>
          <p:nvPr/>
        </p:nvSpPr>
        <p:spPr bwMode="auto">
          <a:xfrm>
            <a:off x="323850" y="1165225"/>
            <a:ext cx="6443663" cy="523220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  <a:extLst/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Array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explicit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Array(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s);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2000" b="1" dirty="0" smtClean="0">
                <a:solidFill>
                  <a:srgbClr val="000000"/>
                </a:solidFill>
                <a:latin typeface="Consolas"/>
              </a:rPr>
              <a:t>Array(</a:t>
            </a:r>
            <a:r>
              <a:rPr lang="nl-NL" sz="2000" b="1" dirty="0" err="1" smtClean="0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b="1" dirty="0" smtClean="0">
                <a:solidFill>
                  <a:srgbClr val="000000"/>
                </a:solidFill>
                <a:latin typeface="Consolas"/>
              </a:rPr>
              <a:t> Array</a:t>
            </a:r>
            <a:r>
              <a:rPr lang="nl-NL" sz="2000" b="1" dirty="0">
                <a:solidFill>
                  <a:srgbClr val="000000"/>
                </a:solidFill>
                <a:latin typeface="Consolas"/>
              </a:rPr>
              <a:t>&amp; r);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b="1" dirty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2000" b="1" dirty="0" smtClean="0">
                <a:solidFill>
                  <a:srgbClr val="000000"/>
                </a:solidFill>
                <a:latin typeface="Consolas"/>
              </a:rPr>
              <a:t>Array</a:t>
            </a:r>
            <a:r>
              <a:rPr lang="nl-NL" sz="2000" b="1" dirty="0">
                <a:solidFill>
                  <a:srgbClr val="000000"/>
                </a:solidFill>
                <a:latin typeface="Consolas"/>
              </a:rPr>
              <a:t>&amp; </a:t>
            </a:r>
            <a:r>
              <a:rPr lang="nl-NL" sz="2000" b="1" dirty="0">
                <a:solidFill>
                  <a:srgbClr val="0000FF"/>
                </a:solidFill>
                <a:latin typeface="Consolas"/>
              </a:rPr>
              <a:t>operator</a:t>
            </a:r>
            <a:r>
              <a:rPr lang="nl-NL" sz="2000" b="1" dirty="0">
                <a:solidFill>
                  <a:srgbClr val="000000"/>
                </a:solidFill>
                <a:latin typeface="Consolas"/>
              </a:rPr>
              <a:t>=(</a:t>
            </a:r>
            <a:r>
              <a:rPr lang="nl-NL" sz="2000" b="1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b="1" dirty="0">
                <a:solidFill>
                  <a:srgbClr val="000000"/>
                </a:solidFill>
                <a:latin typeface="Consolas"/>
              </a:rPr>
              <a:t> Array&amp; r);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    ~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Array();</a:t>
            </a:r>
            <a:endParaRPr lang="nl-NL" sz="2000" dirty="0">
              <a:solidFill>
                <a:srgbClr val="000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&amp; 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operator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[](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index);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&amp; 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operator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[](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index)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srgbClr val="000000"/>
                </a:solidFill>
                <a:latin typeface="Consolas"/>
              </a:rPr>
              <a:t>length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()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bool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operator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==(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Array&amp; r)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bool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operator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!=(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Array&amp; r)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8000"/>
                </a:solidFill>
                <a:latin typeface="Consolas"/>
              </a:rPr>
              <a:t>    // ...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8000"/>
                </a:solidFill>
                <a:latin typeface="Consolas"/>
              </a:rPr>
              <a:t>    // Er zijn vele uitbreidingen mogelijk.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private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srgbClr val="000000"/>
                </a:solidFill>
                <a:latin typeface="Consolas"/>
              </a:rPr>
              <a:t>size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* data;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};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hthoek 19"/>
          <p:cNvSpPr/>
          <p:nvPr/>
        </p:nvSpPr>
        <p:spPr bwMode="auto">
          <a:xfrm>
            <a:off x="8388424" y="6453336"/>
            <a:ext cx="504056" cy="28803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tabLst/>
            </a:pPr>
            <a:endParaRPr kumimoji="1" lang="nl-NL" sz="2500" b="0" i="0" u="none" strike="noStrike" cap="none" normalizeH="0" baseline="0" smtClean="0">
              <a:ln>
                <a:noFill/>
              </a:ln>
              <a:solidFill>
                <a:schemeClr val="hlink"/>
              </a:solidFill>
              <a:effectLst/>
              <a:latin typeface="Univers" pitchFamily="34" charset="0"/>
            </a:endParaRPr>
          </a:p>
        </p:txBody>
      </p:sp>
      <p:sp>
        <p:nvSpPr>
          <p:cNvPr id="229378" name="Tijdelijke aanduiding voor dianumm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71AB3B8A-2208-424A-A953-9021EDD27A24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268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2937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ADT </a:t>
            </a:r>
            <a:r>
              <a:rPr lang="nl-NL" dirty="0" smtClean="0">
                <a:latin typeface="Consolas"/>
              </a:rPr>
              <a:t>Array</a:t>
            </a:r>
          </a:p>
        </p:txBody>
      </p:sp>
      <p:sp>
        <p:nvSpPr>
          <p:cNvPr id="229380" name="Text Box 4"/>
          <p:cNvSpPr txBox="1">
            <a:spLocks noChangeArrowheads="1"/>
          </p:cNvSpPr>
          <p:nvPr/>
        </p:nvSpPr>
        <p:spPr bwMode="auto">
          <a:xfrm>
            <a:off x="323850" y="1165225"/>
            <a:ext cx="7785100" cy="184665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  <a:extLst/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Array::Array(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s): </a:t>
            </a:r>
            <a:r>
              <a:rPr lang="nl-NL" sz="2000" dirty="0" err="1">
                <a:solidFill>
                  <a:srgbClr val="000000"/>
                </a:solidFill>
                <a:latin typeface="Consolas"/>
              </a:rPr>
              <a:t>size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(s), data(</a:t>
            </a:r>
            <a:r>
              <a:rPr lang="nl-NL" sz="2000" b="1" dirty="0">
                <a:solidFill>
                  <a:srgbClr val="0000FF"/>
                </a:solidFill>
                <a:latin typeface="Consolas"/>
              </a:rPr>
              <a:t>new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b="1" dirty="0">
                <a:solidFill>
                  <a:srgbClr val="000000"/>
                </a:solidFill>
                <a:latin typeface="Consolas"/>
              </a:rPr>
              <a:t>[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s</a:t>
            </a:r>
            <a:r>
              <a:rPr lang="nl-NL" sz="2000" b="1" dirty="0">
                <a:solidFill>
                  <a:srgbClr val="000000"/>
                </a:solidFill>
                <a:latin typeface="Consolas"/>
              </a:rPr>
              <a:t>]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)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}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rgbClr val="000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Array::~Array()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2000" b="1" dirty="0">
                <a:solidFill>
                  <a:srgbClr val="0000FF"/>
                </a:solidFill>
                <a:latin typeface="Consolas"/>
              </a:rPr>
              <a:t>delete</a:t>
            </a:r>
            <a:r>
              <a:rPr lang="nl-NL" sz="2000" b="1" dirty="0">
                <a:solidFill>
                  <a:srgbClr val="000000"/>
                </a:solidFill>
                <a:latin typeface="Consolas"/>
              </a:rPr>
              <a:t>[]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data;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}</a:t>
            </a:r>
          </a:p>
        </p:txBody>
      </p:sp>
      <p:sp>
        <p:nvSpPr>
          <p:cNvPr id="21" name="Text Box 37"/>
          <p:cNvSpPr txBox="1">
            <a:spLocks noChangeArrowheads="1"/>
          </p:cNvSpPr>
          <p:nvPr/>
        </p:nvSpPr>
        <p:spPr bwMode="auto">
          <a:xfrm>
            <a:off x="3997325" y="5445125"/>
            <a:ext cx="29527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alibri" pitchFamily="34" charset="0"/>
              </a:rPr>
              <a:t>Aangemaakt met 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new</a:t>
            </a:r>
          </a:p>
        </p:txBody>
      </p:sp>
      <p:sp>
        <p:nvSpPr>
          <p:cNvPr id="22" name="Rectangle 38"/>
          <p:cNvSpPr>
            <a:spLocks noChangeArrowheads="1"/>
          </p:cNvSpPr>
          <p:nvPr/>
        </p:nvSpPr>
        <p:spPr bwMode="auto">
          <a:xfrm>
            <a:off x="2124075" y="3862388"/>
            <a:ext cx="1657350" cy="1582737"/>
          </a:xfrm>
          <a:prstGeom prst="rect">
            <a:avLst/>
          </a:prstGeom>
          <a:noFill/>
          <a:ln w="1905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nl-NL" dirty="0">
              <a:latin typeface="Calibri" pitchFamily="34" charset="0"/>
            </a:endParaRPr>
          </a:p>
        </p:txBody>
      </p:sp>
      <p:sp>
        <p:nvSpPr>
          <p:cNvPr id="23" name="Rectangle 39"/>
          <p:cNvSpPr>
            <a:spLocks noChangeArrowheads="1"/>
          </p:cNvSpPr>
          <p:nvPr/>
        </p:nvSpPr>
        <p:spPr bwMode="auto">
          <a:xfrm>
            <a:off x="3060700" y="4005263"/>
            <a:ext cx="576263" cy="576262"/>
          </a:xfrm>
          <a:prstGeom prst="rect">
            <a:avLst/>
          </a:prstGeom>
          <a:noFill/>
          <a:ln w="1905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onsolas"/>
              </a:rPr>
              <a:t>4</a:t>
            </a:r>
          </a:p>
        </p:txBody>
      </p:sp>
      <p:sp>
        <p:nvSpPr>
          <p:cNvPr id="24" name="Rectangle 40"/>
          <p:cNvSpPr>
            <a:spLocks noChangeArrowheads="1"/>
          </p:cNvSpPr>
          <p:nvPr/>
        </p:nvSpPr>
        <p:spPr bwMode="auto">
          <a:xfrm>
            <a:off x="3060700" y="4725988"/>
            <a:ext cx="576263" cy="574675"/>
          </a:xfrm>
          <a:prstGeom prst="rect">
            <a:avLst/>
          </a:prstGeom>
          <a:noFill/>
          <a:ln w="1905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nl-NL" dirty="0">
              <a:latin typeface="Calibri" pitchFamily="34" charset="0"/>
            </a:endParaRPr>
          </a:p>
        </p:txBody>
      </p:sp>
      <p:sp>
        <p:nvSpPr>
          <p:cNvPr id="25" name="Text Box 41"/>
          <p:cNvSpPr txBox="1">
            <a:spLocks noChangeArrowheads="1"/>
          </p:cNvSpPr>
          <p:nvPr/>
        </p:nvSpPr>
        <p:spPr bwMode="auto">
          <a:xfrm>
            <a:off x="2267744" y="4078288"/>
            <a:ext cx="67967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 err="1">
                <a:solidFill>
                  <a:schemeClr val="tx1"/>
                </a:solidFill>
                <a:latin typeface="Consolas"/>
              </a:rPr>
              <a:t>size</a:t>
            </a:r>
            <a:endParaRPr lang="nl-NL" sz="2400" dirty="0">
              <a:solidFill>
                <a:schemeClr val="tx1"/>
              </a:solidFill>
              <a:latin typeface="Consolas"/>
            </a:endParaRPr>
          </a:p>
        </p:txBody>
      </p:sp>
      <p:sp>
        <p:nvSpPr>
          <p:cNvPr id="26" name="Text Box 42"/>
          <p:cNvSpPr txBox="1">
            <a:spLocks noChangeArrowheads="1"/>
          </p:cNvSpPr>
          <p:nvPr/>
        </p:nvSpPr>
        <p:spPr bwMode="auto">
          <a:xfrm>
            <a:off x="2267744" y="4797425"/>
            <a:ext cx="67967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solidFill>
                  <a:schemeClr val="tx1"/>
                </a:solidFill>
                <a:latin typeface="Consolas"/>
              </a:rPr>
              <a:t>data</a:t>
            </a:r>
          </a:p>
        </p:txBody>
      </p:sp>
      <p:sp>
        <p:nvSpPr>
          <p:cNvPr id="27" name="Rectangle 43"/>
          <p:cNvSpPr>
            <a:spLocks noChangeArrowheads="1"/>
          </p:cNvSpPr>
          <p:nvPr/>
        </p:nvSpPr>
        <p:spPr bwMode="auto">
          <a:xfrm>
            <a:off x="4284663" y="4797425"/>
            <a:ext cx="576262" cy="576263"/>
          </a:xfrm>
          <a:prstGeom prst="rect">
            <a:avLst/>
          </a:prstGeom>
          <a:noFill/>
          <a:ln w="1905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 smtClean="0">
                <a:latin typeface="Consolas"/>
              </a:rPr>
              <a:t>?</a:t>
            </a:r>
            <a:endParaRPr lang="nl-NL" sz="2400" dirty="0">
              <a:latin typeface="Consolas"/>
            </a:endParaRPr>
          </a:p>
        </p:txBody>
      </p:sp>
      <p:sp>
        <p:nvSpPr>
          <p:cNvPr id="28" name="Rectangle 44"/>
          <p:cNvSpPr>
            <a:spLocks noChangeArrowheads="1"/>
          </p:cNvSpPr>
          <p:nvPr/>
        </p:nvSpPr>
        <p:spPr bwMode="auto">
          <a:xfrm>
            <a:off x="4860925" y="4797425"/>
            <a:ext cx="576263" cy="576263"/>
          </a:xfrm>
          <a:prstGeom prst="rect">
            <a:avLst/>
          </a:prstGeom>
          <a:noFill/>
          <a:ln w="1905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 smtClean="0">
                <a:latin typeface="Consolas"/>
              </a:rPr>
              <a:t>?</a:t>
            </a:r>
            <a:endParaRPr lang="nl-NL" sz="2400" dirty="0">
              <a:latin typeface="Consolas"/>
            </a:endParaRPr>
          </a:p>
        </p:txBody>
      </p:sp>
      <p:sp>
        <p:nvSpPr>
          <p:cNvPr id="29" name="Rectangle 45"/>
          <p:cNvSpPr>
            <a:spLocks noChangeArrowheads="1"/>
          </p:cNvSpPr>
          <p:nvPr/>
        </p:nvSpPr>
        <p:spPr bwMode="auto">
          <a:xfrm>
            <a:off x="5437188" y="4797425"/>
            <a:ext cx="576262" cy="576263"/>
          </a:xfrm>
          <a:prstGeom prst="rect">
            <a:avLst/>
          </a:prstGeom>
          <a:noFill/>
          <a:ln w="1905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 smtClean="0">
                <a:latin typeface="Consolas"/>
              </a:rPr>
              <a:t>?</a:t>
            </a:r>
            <a:endParaRPr lang="nl-NL" sz="2400" dirty="0">
              <a:latin typeface="Consolas"/>
            </a:endParaRPr>
          </a:p>
        </p:txBody>
      </p:sp>
      <p:sp>
        <p:nvSpPr>
          <p:cNvPr id="30" name="Rectangle 46"/>
          <p:cNvSpPr>
            <a:spLocks noChangeArrowheads="1"/>
          </p:cNvSpPr>
          <p:nvPr/>
        </p:nvSpPr>
        <p:spPr bwMode="auto">
          <a:xfrm>
            <a:off x="6013450" y="4797425"/>
            <a:ext cx="576263" cy="576263"/>
          </a:xfrm>
          <a:prstGeom prst="rect">
            <a:avLst/>
          </a:prstGeom>
          <a:noFill/>
          <a:ln w="1905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 smtClean="0">
                <a:latin typeface="Consolas"/>
              </a:rPr>
              <a:t>?</a:t>
            </a:r>
            <a:endParaRPr lang="nl-NL" sz="2400" dirty="0">
              <a:latin typeface="Consolas"/>
            </a:endParaRPr>
          </a:p>
        </p:txBody>
      </p:sp>
      <p:sp>
        <p:nvSpPr>
          <p:cNvPr id="31" name="Text Box 47"/>
          <p:cNvSpPr txBox="1">
            <a:spLocks noChangeArrowheads="1"/>
          </p:cNvSpPr>
          <p:nvPr/>
        </p:nvSpPr>
        <p:spPr bwMode="auto">
          <a:xfrm>
            <a:off x="4500563" y="4437063"/>
            <a:ext cx="141064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0</a:t>
            </a:r>
          </a:p>
        </p:txBody>
      </p:sp>
      <p:sp>
        <p:nvSpPr>
          <p:cNvPr id="32" name="Text Box 48"/>
          <p:cNvSpPr txBox="1">
            <a:spLocks noChangeArrowheads="1"/>
          </p:cNvSpPr>
          <p:nvPr/>
        </p:nvSpPr>
        <p:spPr bwMode="auto">
          <a:xfrm>
            <a:off x="5076825" y="4437063"/>
            <a:ext cx="141064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1</a:t>
            </a:r>
          </a:p>
        </p:txBody>
      </p:sp>
      <p:sp>
        <p:nvSpPr>
          <p:cNvPr id="33" name="Text Box 49"/>
          <p:cNvSpPr txBox="1">
            <a:spLocks noChangeArrowheads="1"/>
          </p:cNvSpPr>
          <p:nvPr/>
        </p:nvSpPr>
        <p:spPr bwMode="auto">
          <a:xfrm>
            <a:off x="5653088" y="4437063"/>
            <a:ext cx="141064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2</a:t>
            </a:r>
          </a:p>
        </p:txBody>
      </p:sp>
      <p:sp>
        <p:nvSpPr>
          <p:cNvPr id="34" name="Text Box 50"/>
          <p:cNvSpPr txBox="1">
            <a:spLocks noChangeArrowheads="1"/>
          </p:cNvSpPr>
          <p:nvPr/>
        </p:nvSpPr>
        <p:spPr bwMode="auto">
          <a:xfrm>
            <a:off x="6229350" y="4437063"/>
            <a:ext cx="141064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3</a:t>
            </a:r>
          </a:p>
        </p:txBody>
      </p:sp>
      <p:sp>
        <p:nvSpPr>
          <p:cNvPr id="35" name="Line 51"/>
          <p:cNvSpPr>
            <a:spLocks noChangeShapeType="1"/>
          </p:cNvSpPr>
          <p:nvPr/>
        </p:nvSpPr>
        <p:spPr bwMode="auto">
          <a:xfrm>
            <a:off x="3349625" y="5013325"/>
            <a:ext cx="935038" cy="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nl-NL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7652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402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717E3572-A167-4154-A607-64746203617C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269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913520" name="Rectangle 112"/>
          <p:cNvSpPr>
            <a:spLocks noChangeArrowheads="1"/>
          </p:cNvSpPr>
          <p:nvPr/>
        </p:nvSpPr>
        <p:spPr bwMode="auto">
          <a:xfrm>
            <a:off x="2987675" y="5231085"/>
            <a:ext cx="576263" cy="576262"/>
          </a:xfrm>
          <a:prstGeom prst="rect">
            <a:avLst/>
          </a:prstGeom>
          <a:solidFill>
            <a:schemeClr val="bg1"/>
          </a:solidFill>
          <a:ln w="1905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onsolas"/>
              </a:rPr>
              <a:t>?</a:t>
            </a:r>
          </a:p>
        </p:txBody>
      </p:sp>
      <p:sp>
        <p:nvSpPr>
          <p:cNvPr id="913521" name="Rectangle 113"/>
          <p:cNvSpPr>
            <a:spLocks noChangeArrowheads="1"/>
          </p:cNvSpPr>
          <p:nvPr/>
        </p:nvSpPr>
        <p:spPr bwMode="auto">
          <a:xfrm>
            <a:off x="2987675" y="5951810"/>
            <a:ext cx="576263" cy="576262"/>
          </a:xfrm>
          <a:prstGeom prst="rect">
            <a:avLst/>
          </a:prstGeom>
          <a:solidFill>
            <a:schemeClr val="bg1"/>
          </a:solidFill>
          <a:ln w="1905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onsolas"/>
              </a:rPr>
              <a:t>?</a:t>
            </a:r>
          </a:p>
        </p:txBody>
      </p:sp>
      <p:grpSp>
        <p:nvGrpSpPr>
          <p:cNvPr id="913511" name="Group 103"/>
          <p:cNvGrpSpPr>
            <a:grpSpLocks/>
          </p:cNvGrpSpPr>
          <p:nvPr/>
        </p:nvGrpSpPr>
        <p:grpSpPr bwMode="auto">
          <a:xfrm>
            <a:off x="5580063" y="4149997"/>
            <a:ext cx="2305050" cy="576263"/>
            <a:chOff x="2653" y="2386"/>
            <a:chExt cx="1452" cy="363"/>
          </a:xfrm>
        </p:grpSpPr>
        <p:sp>
          <p:nvSpPr>
            <p:cNvPr id="230438" name="Rectangle 73"/>
            <p:cNvSpPr>
              <a:spLocks noChangeArrowheads="1"/>
            </p:cNvSpPr>
            <p:nvPr/>
          </p:nvSpPr>
          <p:spPr bwMode="auto">
            <a:xfrm>
              <a:off x="2653" y="2386"/>
              <a:ext cx="363" cy="363"/>
            </a:xfrm>
            <a:prstGeom prst="rect">
              <a:avLst/>
            </a:prstGeom>
            <a:noFill/>
            <a:ln w="19050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nl-NL" sz="2400" dirty="0">
                  <a:latin typeface="Consolas"/>
                </a:rPr>
                <a:t>0</a:t>
              </a:r>
            </a:p>
          </p:txBody>
        </p:sp>
        <p:sp>
          <p:nvSpPr>
            <p:cNvPr id="230439" name="Rectangle 74"/>
            <p:cNvSpPr>
              <a:spLocks noChangeArrowheads="1"/>
            </p:cNvSpPr>
            <p:nvPr/>
          </p:nvSpPr>
          <p:spPr bwMode="auto">
            <a:xfrm>
              <a:off x="3016" y="2386"/>
              <a:ext cx="363" cy="363"/>
            </a:xfrm>
            <a:prstGeom prst="rect">
              <a:avLst/>
            </a:prstGeom>
            <a:noFill/>
            <a:ln w="19050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nl-NL" sz="2400" dirty="0">
                  <a:latin typeface="Consolas"/>
                </a:rPr>
                <a:t>1</a:t>
              </a:r>
            </a:p>
          </p:txBody>
        </p:sp>
        <p:sp>
          <p:nvSpPr>
            <p:cNvPr id="230440" name="Rectangle 75"/>
            <p:cNvSpPr>
              <a:spLocks noChangeArrowheads="1"/>
            </p:cNvSpPr>
            <p:nvPr/>
          </p:nvSpPr>
          <p:spPr bwMode="auto">
            <a:xfrm>
              <a:off x="3379" y="2386"/>
              <a:ext cx="363" cy="363"/>
            </a:xfrm>
            <a:prstGeom prst="rect">
              <a:avLst/>
            </a:prstGeom>
            <a:noFill/>
            <a:ln w="19050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nl-NL" sz="2400" dirty="0">
                  <a:latin typeface="Consolas"/>
                </a:rPr>
                <a:t>4</a:t>
              </a:r>
            </a:p>
          </p:txBody>
        </p:sp>
        <p:sp>
          <p:nvSpPr>
            <p:cNvPr id="230441" name="Rectangle 76"/>
            <p:cNvSpPr>
              <a:spLocks noChangeArrowheads="1"/>
            </p:cNvSpPr>
            <p:nvPr/>
          </p:nvSpPr>
          <p:spPr bwMode="auto">
            <a:xfrm>
              <a:off x="3742" y="2386"/>
              <a:ext cx="363" cy="363"/>
            </a:xfrm>
            <a:prstGeom prst="rect">
              <a:avLst/>
            </a:prstGeom>
            <a:noFill/>
            <a:ln w="19050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nl-NL" sz="2400" dirty="0">
                  <a:latin typeface="Consolas"/>
                </a:rPr>
                <a:t>9</a:t>
              </a:r>
            </a:p>
          </p:txBody>
        </p:sp>
      </p:grpSp>
      <p:sp>
        <p:nvSpPr>
          <p:cNvPr id="913506" name="Rectangle 98"/>
          <p:cNvSpPr>
            <a:spLocks noChangeArrowheads="1"/>
          </p:cNvSpPr>
          <p:nvPr/>
        </p:nvSpPr>
        <p:spPr bwMode="auto">
          <a:xfrm>
            <a:off x="5580063" y="4151585"/>
            <a:ext cx="576262" cy="576262"/>
          </a:xfrm>
          <a:prstGeom prst="rect">
            <a:avLst/>
          </a:prstGeom>
          <a:solidFill>
            <a:schemeClr val="bg1"/>
          </a:solidFill>
          <a:ln w="1905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onsolas"/>
              </a:rPr>
              <a:t>?</a:t>
            </a:r>
          </a:p>
        </p:txBody>
      </p:sp>
      <p:sp>
        <p:nvSpPr>
          <p:cNvPr id="913507" name="Rectangle 99"/>
          <p:cNvSpPr>
            <a:spLocks noChangeArrowheads="1"/>
          </p:cNvSpPr>
          <p:nvPr/>
        </p:nvSpPr>
        <p:spPr bwMode="auto">
          <a:xfrm>
            <a:off x="6156325" y="4151585"/>
            <a:ext cx="576263" cy="576262"/>
          </a:xfrm>
          <a:prstGeom prst="rect">
            <a:avLst/>
          </a:prstGeom>
          <a:solidFill>
            <a:schemeClr val="bg1"/>
          </a:solidFill>
          <a:ln w="1905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onsolas"/>
              </a:rPr>
              <a:t>?</a:t>
            </a:r>
          </a:p>
        </p:txBody>
      </p:sp>
      <p:sp>
        <p:nvSpPr>
          <p:cNvPr id="913508" name="Rectangle 100"/>
          <p:cNvSpPr>
            <a:spLocks noChangeArrowheads="1"/>
          </p:cNvSpPr>
          <p:nvPr/>
        </p:nvSpPr>
        <p:spPr bwMode="auto">
          <a:xfrm>
            <a:off x="6732588" y="4151585"/>
            <a:ext cx="576262" cy="576262"/>
          </a:xfrm>
          <a:prstGeom prst="rect">
            <a:avLst/>
          </a:prstGeom>
          <a:solidFill>
            <a:schemeClr val="bg1"/>
          </a:solidFill>
          <a:ln w="1905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onsolas"/>
              </a:rPr>
              <a:t>?</a:t>
            </a:r>
          </a:p>
        </p:txBody>
      </p:sp>
      <p:sp>
        <p:nvSpPr>
          <p:cNvPr id="913509" name="Rectangle 101"/>
          <p:cNvSpPr>
            <a:spLocks noChangeArrowheads="1"/>
          </p:cNvSpPr>
          <p:nvPr/>
        </p:nvSpPr>
        <p:spPr bwMode="auto">
          <a:xfrm>
            <a:off x="7308850" y="4151585"/>
            <a:ext cx="576263" cy="576262"/>
          </a:xfrm>
          <a:prstGeom prst="rect">
            <a:avLst/>
          </a:prstGeom>
          <a:solidFill>
            <a:schemeClr val="bg1"/>
          </a:solidFill>
          <a:ln w="1905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onsolas"/>
              </a:rPr>
              <a:t>?</a:t>
            </a:r>
          </a:p>
        </p:txBody>
      </p:sp>
      <p:grpSp>
        <p:nvGrpSpPr>
          <p:cNvPr id="913519" name="Group 111"/>
          <p:cNvGrpSpPr>
            <a:grpSpLocks/>
          </p:cNvGrpSpPr>
          <p:nvPr/>
        </p:nvGrpSpPr>
        <p:grpSpPr bwMode="auto">
          <a:xfrm>
            <a:off x="2987675" y="3359422"/>
            <a:ext cx="576263" cy="1295400"/>
            <a:chOff x="1882" y="1888"/>
            <a:chExt cx="363" cy="816"/>
          </a:xfrm>
        </p:grpSpPr>
        <p:sp>
          <p:nvSpPr>
            <p:cNvPr id="230436" name="Rectangle 107"/>
            <p:cNvSpPr>
              <a:spLocks noChangeArrowheads="1"/>
            </p:cNvSpPr>
            <p:nvPr/>
          </p:nvSpPr>
          <p:spPr bwMode="auto">
            <a:xfrm>
              <a:off x="1882" y="1888"/>
              <a:ext cx="363" cy="363"/>
            </a:xfrm>
            <a:prstGeom prst="rect">
              <a:avLst/>
            </a:prstGeom>
            <a:solidFill>
              <a:schemeClr val="bg1"/>
            </a:solidFill>
            <a:ln w="19050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nl-NL" sz="2400" dirty="0">
                  <a:latin typeface="Consolas"/>
                </a:rPr>
                <a:t>?</a:t>
              </a:r>
            </a:p>
          </p:txBody>
        </p:sp>
        <p:sp>
          <p:nvSpPr>
            <p:cNvPr id="230437" name="Rectangle 108"/>
            <p:cNvSpPr>
              <a:spLocks noChangeArrowheads="1"/>
            </p:cNvSpPr>
            <p:nvPr/>
          </p:nvSpPr>
          <p:spPr bwMode="auto">
            <a:xfrm>
              <a:off x="1882" y="2341"/>
              <a:ext cx="363" cy="363"/>
            </a:xfrm>
            <a:prstGeom prst="rect">
              <a:avLst/>
            </a:prstGeom>
            <a:solidFill>
              <a:schemeClr val="bg1"/>
            </a:solidFill>
            <a:ln w="19050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nl-NL" sz="2400" dirty="0">
                  <a:latin typeface="Consolas"/>
                </a:rPr>
                <a:t>?</a:t>
              </a:r>
            </a:p>
          </p:txBody>
        </p:sp>
      </p:grpSp>
      <p:sp>
        <p:nvSpPr>
          <p:cNvPr id="23041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Copy constructor</a:t>
            </a:r>
          </a:p>
        </p:txBody>
      </p:sp>
      <p:sp>
        <p:nvSpPr>
          <p:cNvPr id="913412" name="Text Box 4"/>
          <p:cNvSpPr txBox="1">
            <a:spLocks noChangeArrowheads="1"/>
          </p:cNvSpPr>
          <p:nvPr/>
        </p:nvSpPr>
        <p:spPr bwMode="auto">
          <a:xfrm>
            <a:off x="323850" y="1170037"/>
            <a:ext cx="6624638" cy="15388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Array a(4);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err="1">
                <a:solidFill>
                  <a:srgbClr val="0000FF"/>
                </a:solidFill>
                <a:latin typeface="Consolas"/>
              </a:rPr>
              <a:t>for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(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j = 0; j &lt; </a:t>
            </a: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a.length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(); ++j)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    a[j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] = j * j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  </a:t>
            </a:r>
            <a:r>
              <a:rPr lang="nl-NL" sz="2000" dirty="0">
                <a:solidFill>
                  <a:srgbClr val="008000"/>
                </a:solidFill>
                <a:latin typeface="Consolas"/>
              </a:rPr>
              <a:t>// vul a met kwadraten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}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Array b(a);</a:t>
            </a:r>
          </a:p>
        </p:txBody>
      </p:sp>
      <p:sp>
        <p:nvSpPr>
          <p:cNvPr id="913474" name="Text Box 66"/>
          <p:cNvSpPr txBox="1">
            <a:spLocks noChangeArrowheads="1"/>
          </p:cNvSpPr>
          <p:nvPr/>
        </p:nvSpPr>
        <p:spPr bwMode="auto">
          <a:xfrm>
            <a:off x="4355727" y="2852936"/>
            <a:ext cx="4536753" cy="923330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Array::Array(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s):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  </a:t>
            </a:r>
            <a:r>
              <a:rPr lang="nl-NL" sz="2000" dirty="0" err="1">
                <a:solidFill>
                  <a:schemeClr val="tx1"/>
                </a:solidFill>
                <a:latin typeface="Consolas"/>
              </a:rPr>
              <a:t>size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(s), data(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new int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[s])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}</a:t>
            </a:r>
          </a:p>
        </p:txBody>
      </p:sp>
      <p:sp>
        <p:nvSpPr>
          <p:cNvPr id="913477" name="Rectangle 69"/>
          <p:cNvSpPr>
            <a:spLocks noChangeArrowheads="1"/>
          </p:cNvSpPr>
          <p:nvPr/>
        </p:nvSpPr>
        <p:spPr bwMode="auto">
          <a:xfrm>
            <a:off x="2987675" y="3357835"/>
            <a:ext cx="576263" cy="576262"/>
          </a:xfrm>
          <a:prstGeom prst="rect">
            <a:avLst/>
          </a:prstGeom>
          <a:noFill/>
          <a:ln w="1905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onsolas"/>
              </a:rPr>
              <a:t>4</a:t>
            </a:r>
          </a:p>
        </p:txBody>
      </p:sp>
      <p:sp>
        <p:nvSpPr>
          <p:cNvPr id="913478" name="Rectangle 70"/>
          <p:cNvSpPr>
            <a:spLocks noChangeArrowheads="1"/>
          </p:cNvSpPr>
          <p:nvPr/>
        </p:nvSpPr>
        <p:spPr bwMode="auto">
          <a:xfrm>
            <a:off x="2987675" y="4078560"/>
            <a:ext cx="576263" cy="574675"/>
          </a:xfrm>
          <a:prstGeom prst="rect">
            <a:avLst/>
          </a:prstGeom>
          <a:noFill/>
          <a:ln w="1905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nl-NL" dirty="0">
              <a:latin typeface="Consolas"/>
            </a:endParaRPr>
          </a:p>
        </p:txBody>
      </p:sp>
      <p:grpSp>
        <p:nvGrpSpPr>
          <p:cNvPr id="913513" name="Group 105"/>
          <p:cNvGrpSpPr>
            <a:grpSpLocks/>
          </p:cNvGrpSpPr>
          <p:nvPr/>
        </p:nvGrpSpPr>
        <p:grpSpPr bwMode="auto">
          <a:xfrm>
            <a:off x="2051050" y="3214960"/>
            <a:ext cx="1657350" cy="1582737"/>
            <a:chOff x="1292" y="1797"/>
            <a:chExt cx="1044" cy="997"/>
          </a:xfrm>
        </p:grpSpPr>
        <p:sp>
          <p:nvSpPr>
            <p:cNvPr id="230433" name="Rectangle 68"/>
            <p:cNvSpPr>
              <a:spLocks noChangeArrowheads="1"/>
            </p:cNvSpPr>
            <p:nvPr/>
          </p:nvSpPr>
          <p:spPr bwMode="auto">
            <a:xfrm>
              <a:off x="1292" y="1797"/>
              <a:ext cx="1044" cy="997"/>
            </a:xfrm>
            <a:prstGeom prst="rect">
              <a:avLst/>
            </a:prstGeom>
            <a:noFill/>
            <a:ln w="19050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endParaRPr lang="nl-NL" dirty="0">
                <a:latin typeface="Consolas"/>
              </a:endParaRPr>
            </a:p>
          </p:txBody>
        </p:sp>
        <p:sp>
          <p:nvSpPr>
            <p:cNvPr id="230434" name="Text Box 71"/>
            <p:cNvSpPr txBox="1">
              <a:spLocks noChangeArrowheads="1"/>
            </p:cNvSpPr>
            <p:nvPr/>
          </p:nvSpPr>
          <p:spPr bwMode="auto">
            <a:xfrm>
              <a:off x="1383" y="1933"/>
              <a:ext cx="428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857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1pPr>
              <a:lvl2pPr marL="742950" indent="-28575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2pPr>
              <a:lvl3pPr marL="11430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3pPr>
              <a:lvl4pPr marL="16002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4pPr>
              <a:lvl5pPr marL="20574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nl-NL" sz="2400" dirty="0" err="1">
                  <a:solidFill>
                    <a:schemeClr val="tx1"/>
                  </a:solidFill>
                  <a:latin typeface="Consolas"/>
                </a:rPr>
                <a:t>size</a:t>
              </a:r>
              <a:endParaRPr lang="nl-NL" sz="2400" dirty="0">
                <a:solidFill>
                  <a:schemeClr val="tx1"/>
                </a:solidFill>
                <a:latin typeface="Consolas"/>
              </a:endParaRPr>
            </a:p>
          </p:txBody>
        </p:sp>
        <p:sp>
          <p:nvSpPr>
            <p:cNvPr id="230435" name="Text Box 72"/>
            <p:cNvSpPr txBox="1">
              <a:spLocks noChangeArrowheads="1"/>
            </p:cNvSpPr>
            <p:nvPr/>
          </p:nvSpPr>
          <p:spPr bwMode="auto">
            <a:xfrm>
              <a:off x="1383" y="2386"/>
              <a:ext cx="428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857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1pPr>
              <a:lvl2pPr marL="742950" indent="-28575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2pPr>
              <a:lvl3pPr marL="11430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3pPr>
              <a:lvl4pPr marL="16002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4pPr>
              <a:lvl5pPr marL="20574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nl-NL" sz="2400" dirty="0">
                  <a:solidFill>
                    <a:schemeClr val="tx1"/>
                  </a:solidFill>
                  <a:latin typeface="Consolas"/>
                </a:rPr>
                <a:t>data</a:t>
              </a:r>
            </a:p>
          </p:txBody>
        </p:sp>
      </p:grpSp>
      <p:grpSp>
        <p:nvGrpSpPr>
          <p:cNvPr id="913526" name="Group 118"/>
          <p:cNvGrpSpPr>
            <a:grpSpLocks/>
          </p:cNvGrpSpPr>
          <p:nvPr/>
        </p:nvGrpSpPr>
        <p:grpSpPr bwMode="auto">
          <a:xfrm>
            <a:off x="3276600" y="3789635"/>
            <a:ext cx="4389438" cy="577850"/>
            <a:chOff x="2064" y="2159"/>
            <a:chExt cx="2765" cy="364"/>
          </a:xfrm>
        </p:grpSpPr>
        <p:sp>
          <p:nvSpPr>
            <p:cNvPr id="230428" name="Text Box 77"/>
            <p:cNvSpPr txBox="1">
              <a:spLocks noChangeArrowheads="1"/>
            </p:cNvSpPr>
            <p:nvPr/>
          </p:nvSpPr>
          <p:spPr bwMode="auto">
            <a:xfrm>
              <a:off x="3651" y="2159"/>
              <a:ext cx="89" cy="1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857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1pPr>
              <a:lvl2pPr marL="742950" indent="-28575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2pPr>
              <a:lvl3pPr marL="11430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3pPr>
              <a:lvl4pPr marL="16002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4pPr>
              <a:lvl5pPr marL="20574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nl-NL" sz="2000" dirty="0">
                  <a:solidFill>
                    <a:schemeClr val="tx1"/>
                  </a:solidFill>
                  <a:latin typeface="Consolas"/>
                </a:rPr>
                <a:t>0</a:t>
              </a:r>
            </a:p>
          </p:txBody>
        </p:sp>
        <p:sp>
          <p:nvSpPr>
            <p:cNvPr id="230429" name="Text Box 78"/>
            <p:cNvSpPr txBox="1">
              <a:spLocks noChangeArrowheads="1"/>
            </p:cNvSpPr>
            <p:nvPr/>
          </p:nvSpPr>
          <p:spPr bwMode="auto">
            <a:xfrm>
              <a:off x="4014" y="2159"/>
              <a:ext cx="89" cy="1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857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1pPr>
              <a:lvl2pPr marL="742950" indent="-28575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2pPr>
              <a:lvl3pPr marL="11430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3pPr>
              <a:lvl4pPr marL="16002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4pPr>
              <a:lvl5pPr marL="20574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nl-NL" sz="2000" dirty="0">
                  <a:solidFill>
                    <a:schemeClr val="tx1"/>
                  </a:solidFill>
                  <a:latin typeface="Consolas"/>
                </a:rPr>
                <a:t>1</a:t>
              </a:r>
            </a:p>
          </p:txBody>
        </p:sp>
        <p:sp>
          <p:nvSpPr>
            <p:cNvPr id="230430" name="Text Box 79"/>
            <p:cNvSpPr txBox="1">
              <a:spLocks noChangeArrowheads="1"/>
            </p:cNvSpPr>
            <p:nvPr/>
          </p:nvSpPr>
          <p:spPr bwMode="auto">
            <a:xfrm>
              <a:off x="4377" y="2159"/>
              <a:ext cx="89" cy="1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857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1pPr>
              <a:lvl2pPr marL="742950" indent="-28575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2pPr>
              <a:lvl3pPr marL="11430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3pPr>
              <a:lvl4pPr marL="16002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4pPr>
              <a:lvl5pPr marL="20574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nl-NL" sz="2000" dirty="0">
                  <a:solidFill>
                    <a:schemeClr val="tx1"/>
                  </a:solidFill>
                  <a:latin typeface="Consolas"/>
                </a:rPr>
                <a:t>2</a:t>
              </a:r>
            </a:p>
          </p:txBody>
        </p:sp>
        <p:sp>
          <p:nvSpPr>
            <p:cNvPr id="230431" name="Text Box 80"/>
            <p:cNvSpPr txBox="1">
              <a:spLocks noChangeArrowheads="1"/>
            </p:cNvSpPr>
            <p:nvPr/>
          </p:nvSpPr>
          <p:spPr bwMode="auto">
            <a:xfrm>
              <a:off x="4740" y="2159"/>
              <a:ext cx="89" cy="1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857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1pPr>
              <a:lvl2pPr marL="742950" indent="-28575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2pPr>
              <a:lvl3pPr marL="11430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3pPr>
              <a:lvl4pPr marL="16002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4pPr>
              <a:lvl5pPr marL="20574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nl-NL" sz="2000" dirty="0">
                  <a:solidFill>
                    <a:schemeClr val="tx1"/>
                  </a:solidFill>
                  <a:latin typeface="Consolas"/>
                </a:rPr>
                <a:t>3</a:t>
              </a:r>
            </a:p>
          </p:txBody>
        </p:sp>
        <p:sp>
          <p:nvSpPr>
            <p:cNvPr id="230432" name="Line 81"/>
            <p:cNvSpPr>
              <a:spLocks noChangeShapeType="1"/>
            </p:cNvSpPr>
            <p:nvPr/>
          </p:nvSpPr>
          <p:spPr bwMode="auto">
            <a:xfrm flipV="1">
              <a:off x="2064" y="2522"/>
              <a:ext cx="1451" cy="1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nl-NL" dirty="0">
                <a:latin typeface="Consolas"/>
              </a:endParaRPr>
            </a:p>
          </p:txBody>
        </p:sp>
      </p:grpSp>
      <p:sp>
        <p:nvSpPr>
          <p:cNvPr id="913492" name="Rectangle 84"/>
          <p:cNvSpPr>
            <a:spLocks noChangeArrowheads="1"/>
          </p:cNvSpPr>
          <p:nvPr/>
        </p:nvSpPr>
        <p:spPr bwMode="auto">
          <a:xfrm>
            <a:off x="2051050" y="5086622"/>
            <a:ext cx="1657350" cy="1582738"/>
          </a:xfrm>
          <a:prstGeom prst="rect">
            <a:avLst/>
          </a:prstGeom>
          <a:noFill/>
          <a:ln w="1905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nl-NL" dirty="0">
              <a:latin typeface="Consolas"/>
            </a:endParaRPr>
          </a:p>
        </p:txBody>
      </p:sp>
      <p:sp>
        <p:nvSpPr>
          <p:cNvPr id="913493" name="Rectangle 85"/>
          <p:cNvSpPr>
            <a:spLocks noChangeArrowheads="1"/>
          </p:cNvSpPr>
          <p:nvPr/>
        </p:nvSpPr>
        <p:spPr bwMode="auto">
          <a:xfrm>
            <a:off x="2987675" y="5231085"/>
            <a:ext cx="576263" cy="576262"/>
          </a:xfrm>
          <a:prstGeom prst="rect">
            <a:avLst/>
          </a:prstGeom>
          <a:solidFill>
            <a:schemeClr val="bg1"/>
          </a:solidFill>
          <a:ln w="1905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onsolas"/>
              </a:rPr>
              <a:t>4</a:t>
            </a:r>
          </a:p>
        </p:txBody>
      </p:sp>
      <p:sp>
        <p:nvSpPr>
          <p:cNvPr id="913494" name="Rectangle 86"/>
          <p:cNvSpPr>
            <a:spLocks noChangeArrowheads="1"/>
          </p:cNvSpPr>
          <p:nvPr/>
        </p:nvSpPr>
        <p:spPr bwMode="auto">
          <a:xfrm>
            <a:off x="2987675" y="5950222"/>
            <a:ext cx="576263" cy="574675"/>
          </a:xfrm>
          <a:prstGeom prst="rect">
            <a:avLst/>
          </a:prstGeom>
          <a:noFill/>
          <a:ln w="1905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nl-NL" dirty="0">
              <a:latin typeface="Consolas"/>
            </a:endParaRPr>
          </a:p>
        </p:txBody>
      </p:sp>
      <p:sp>
        <p:nvSpPr>
          <p:cNvPr id="913495" name="Text Box 87"/>
          <p:cNvSpPr txBox="1">
            <a:spLocks noChangeArrowheads="1"/>
          </p:cNvSpPr>
          <p:nvPr/>
        </p:nvSpPr>
        <p:spPr bwMode="auto">
          <a:xfrm>
            <a:off x="2195736" y="5302522"/>
            <a:ext cx="67967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 err="1">
                <a:solidFill>
                  <a:schemeClr val="tx1"/>
                </a:solidFill>
                <a:latin typeface="Consolas"/>
              </a:rPr>
              <a:t>size</a:t>
            </a:r>
            <a:endParaRPr lang="nl-NL" sz="2400" dirty="0">
              <a:solidFill>
                <a:schemeClr val="tx1"/>
              </a:solidFill>
              <a:latin typeface="Consolas"/>
            </a:endParaRPr>
          </a:p>
        </p:txBody>
      </p:sp>
      <p:sp>
        <p:nvSpPr>
          <p:cNvPr id="913496" name="Text Box 88"/>
          <p:cNvSpPr txBox="1">
            <a:spLocks noChangeArrowheads="1"/>
          </p:cNvSpPr>
          <p:nvPr/>
        </p:nvSpPr>
        <p:spPr bwMode="auto">
          <a:xfrm>
            <a:off x="2195736" y="6021660"/>
            <a:ext cx="67967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solidFill>
                  <a:schemeClr val="tx1"/>
                </a:solidFill>
                <a:latin typeface="Consolas"/>
              </a:rPr>
              <a:t>data</a:t>
            </a:r>
          </a:p>
        </p:txBody>
      </p:sp>
      <p:sp>
        <p:nvSpPr>
          <p:cNvPr id="913505" name="Line 97"/>
          <p:cNvSpPr>
            <a:spLocks noChangeShapeType="1"/>
          </p:cNvSpPr>
          <p:nvPr/>
        </p:nvSpPr>
        <p:spPr bwMode="auto">
          <a:xfrm flipV="1">
            <a:off x="3276600" y="4438922"/>
            <a:ext cx="2303463" cy="1800225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nl-NL" dirty="0">
              <a:latin typeface="Consolas"/>
            </a:endParaRPr>
          </a:p>
        </p:txBody>
      </p:sp>
      <p:sp>
        <p:nvSpPr>
          <p:cNvPr id="913522" name="Text Box 114"/>
          <p:cNvSpPr txBox="1">
            <a:spLocks noChangeArrowheads="1"/>
          </p:cNvSpPr>
          <p:nvPr/>
        </p:nvSpPr>
        <p:spPr bwMode="auto">
          <a:xfrm>
            <a:off x="1619250" y="3214960"/>
            <a:ext cx="2540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4000" dirty="0">
                <a:latin typeface="Consolas"/>
              </a:rPr>
              <a:t>a</a:t>
            </a:r>
          </a:p>
        </p:txBody>
      </p:sp>
      <p:sp>
        <p:nvSpPr>
          <p:cNvPr id="913525" name="Text Box 117"/>
          <p:cNvSpPr txBox="1">
            <a:spLocks noChangeArrowheads="1"/>
          </p:cNvSpPr>
          <p:nvPr/>
        </p:nvSpPr>
        <p:spPr bwMode="auto">
          <a:xfrm>
            <a:off x="1619250" y="5086622"/>
            <a:ext cx="282129" cy="615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4000" dirty="0">
                <a:latin typeface="Consolas"/>
              </a:rPr>
              <a:t>b</a:t>
            </a:r>
          </a:p>
        </p:txBody>
      </p:sp>
      <p:sp>
        <p:nvSpPr>
          <p:cNvPr id="913527" name="Text Box 119"/>
          <p:cNvSpPr txBox="1">
            <a:spLocks noChangeArrowheads="1"/>
          </p:cNvSpPr>
          <p:nvPr/>
        </p:nvSpPr>
        <p:spPr bwMode="auto">
          <a:xfrm>
            <a:off x="2123728" y="2237383"/>
            <a:ext cx="2882106" cy="615553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latin typeface="Calibri" pitchFamily="34" charset="0"/>
              </a:rPr>
              <a:t>Default copy </a:t>
            </a:r>
            <a:r>
              <a:rPr lang="nl-NL" sz="2000" dirty="0" err="1">
                <a:latin typeface="Calibri" pitchFamily="34" charset="0"/>
              </a:rPr>
              <a:t>constructor</a:t>
            </a:r>
            <a:r>
              <a:rPr lang="nl-NL" sz="2000" dirty="0">
                <a:solidFill>
                  <a:schemeClr val="tx1"/>
                </a:solidFill>
                <a:latin typeface="Calibri" pitchFamily="34" charset="0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alibri" pitchFamily="34" charset="0"/>
              </a:rPr>
              <a:t>kopieert alle </a:t>
            </a:r>
            <a:r>
              <a:rPr lang="nl-NL" sz="2000" dirty="0" smtClean="0">
                <a:solidFill>
                  <a:schemeClr val="tx1"/>
                </a:solidFill>
                <a:latin typeface="Calibri" pitchFamily="34" charset="0"/>
              </a:rPr>
              <a:t>data members</a:t>
            </a:r>
            <a:endParaRPr lang="nl-NL" sz="20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30427" name="Text Box 120"/>
          <p:cNvSpPr txBox="1">
            <a:spLocks noChangeArrowheads="1"/>
          </p:cNvSpPr>
          <p:nvPr/>
        </p:nvSpPr>
        <p:spPr bwMode="auto">
          <a:xfrm>
            <a:off x="5148263" y="5160094"/>
            <a:ext cx="3241675" cy="91440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alibri" pitchFamily="34" charset="0"/>
              </a:rPr>
              <a:t>Dit is </a:t>
            </a:r>
            <a:r>
              <a:rPr lang="nl-NL" sz="2000" dirty="0">
                <a:solidFill>
                  <a:schemeClr val="tx2"/>
                </a:solidFill>
                <a:latin typeface="Calibri" pitchFamily="34" charset="0"/>
              </a:rPr>
              <a:t>niet</a:t>
            </a:r>
            <a:r>
              <a:rPr lang="nl-NL" sz="2000" dirty="0">
                <a:solidFill>
                  <a:schemeClr val="tx1"/>
                </a:solidFill>
                <a:latin typeface="Calibri" pitchFamily="34" charset="0"/>
              </a:rPr>
              <a:t> goed! We moeten </a:t>
            </a:r>
            <a:r>
              <a:rPr lang="nl-NL" sz="2000" dirty="0">
                <a:latin typeface="Calibri" pitchFamily="34" charset="0"/>
              </a:rPr>
              <a:t>zelf</a:t>
            </a:r>
            <a:r>
              <a:rPr lang="nl-NL" sz="2000" dirty="0">
                <a:solidFill>
                  <a:schemeClr val="tx1"/>
                </a:solidFill>
                <a:latin typeface="Calibri" pitchFamily="34" charset="0"/>
              </a:rPr>
              <a:t> een </a:t>
            </a:r>
            <a:r>
              <a:rPr lang="nl-NL" sz="2000" dirty="0">
                <a:latin typeface="Calibri" pitchFamily="34" charset="0"/>
              </a:rPr>
              <a:t>copy </a:t>
            </a:r>
            <a:r>
              <a:rPr lang="nl-NL" sz="2000" dirty="0" err="1">
                <a:latin typeface="Calibri" pitchFamily="34" charset="0"/>
              </a:rPr>
              <a:t>constructor</a:t>
            </a:r>
            <a:r>
              <a:rPr lang="nl-NL" sz="2000" dirty="0">
                <a:solidFill>
                  <a:schemeClr val="tx1"/>
                </a:solidFill>
                <a:latin typeface="Calibri" pitchFamily="34" charset="0"/>
              </a:rPr>
              <a:t> definiëren.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913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3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3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3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347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34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34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34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" dur="500" fill="hold"/>
                                        <p:tgtEl>
                                          <p:spTgt spid="9134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3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3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3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3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3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3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3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3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3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8" dur="500" fill="hold"/>
                                        <p:tgtEl>
                                          <p:spTgt spid="913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34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34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34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347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8" dur="500" fill="hold"/>
                                        <p:tgtEl>
                                          <p:spTgt spid="9134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2" dur="500" fill="hold"/>
                                        <p:tgtEl>
                                          <p:spTgt spid="9134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63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4" dur="500" fill="hold"/>
                                        <p:tgtEl>
                                          <p:spTgt spid="9134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6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3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0" dur="500" fill="hold"/>
                                        <p:tgtEl>
                                          <p:spTgt spid="9134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1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2" dur="500" fill="hold"/>
                                        <p:tgtEl>
                                          <p:spTgt spid="9134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6" dur="500" fill="hold"/>
                                        <p:tgtEl>
                                          <p:spTgt spid="9134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7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8" dur="500" fill="hold"/>
                                        <p:tgtEl>
                                          <p:spTgt spid="9134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3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4" dur="500" fill="hold"/>
                                        <p:tgtEl>
                                          <p:spTgt spid="9134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85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6" dur="500" fill="hold"/>
                                        <p:tgtEl>
                                          <p:spTgt spid="9134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0" dur="500" fill="hold"/>
                                        <p:tgtEl>
                                          <p:spTgt spid="9134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333333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1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2" dur="500" fill="hold"/>
                                        <p:tgtEl>
                                          <p:spTgt spid="9134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3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 nodeType="clickPar">
                      <p:stCondLst>
                        <p:cond delay="indefinite"/>
                      </p:stCondLst>
                      <p:childTnLst>
                        <p:par>
                          <p:cTn id="9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7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8" dur="500" fill="hold"/>
                                        <p:tgtEl>
                                          <p:spTgt spid="9134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9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0" dur="500" fill="hold"/>
                                        <p:tgtEl>
                                          <p:spTgt spid="9134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 nodeType="clickPar">
                      <p:stCondLst>
                        <p:cond delay="indefinite"/>
                      </p:stCondLst>
                      <p:childTnLst>
                        <p:par>
                          <p:cTn id="10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3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4" dur="500" fill="hold"/>
                                        <p:tgtEl>
                                          <p:spTgt spid="9134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05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6" dur="500" fill="hold"/>
                                        <p:tgtEl>
                                          <p:spTgt spid="9134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0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3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 nodeType="clickPar">
                      <p:stCondLst>
                        <p:cond delay="indefinite"/>
                      </p:stCondLst>
                      <p:childTnLst>
                        <p:par>
                          <p:cTn id="1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1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2" dur="500" fill="hold"/>
                                        <p:tgtEl>
                                          <p:spTgt spid="9134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3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4" dur="500" fill="hold"/>
                                        <p:tgtEl>
                                          <p:spTgt spid="9134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3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3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3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3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3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3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 nodeType="clickPar">
                      <p:stCondLst>
                        <p:cond delay="indefinite"/>
                      </p:stCondLst>
                      <p:childTnLst>
                        <p:par>
                          <p:cTn id="1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3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 nodeType="clickPar">
                      <p:stCondLst>
                        <p:cond delay="indefinite"/>
                      </p:stCondLst>
                      <p:childTnLst>
                        <p:par>
                          <p:cTn id="1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3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3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3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3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3520" grpId="0" animBg="1"/>
      <p:bldP spid="913521" grpId="0" animBg="1"/>
      <p:bldP spid="913521" grpId="1" animBg="1"/>
      <p:bldP spid="913506" grpId="0" animBg="1"/>
      <p:bldP spid="913506" grpId="1" animBg="1"/>
      <p:bldP spid="913507" grpId="0" animBg="1"/>
      <p:bldP spid="913507" grpId="1" animBg="1"/>
      <p:bldP spid="913508" grpId="0" animBg="1"/>
      <p:bldP spid="913508" grpId="1" animBg="1"/>
      <p:bldP spid="913509" grpId="0" animBg="1"/>
      <p:bldP spid="913509" grpId="1" animBg="1"/>
      <p:bldP spid="913474" grpId="0" build="allAtOnce" animBg="1"/>
      <p:bldP spid="913474" grpId="1" build="allAtOnce" animBg="1"/>
      <p:bldP spid="913477" grpId="0" animBg="1"/>
      <p:bldP spid="913478" grpId="0" animBg="1"/>
      <p:bldP spid="913492" grpId="0" animBg="1"/>
      <p:bldP spid="913493" grpId="0" animBg="1"/>
      <p:bldP spid="913494" grpId="0" animBg="1"/>
      <p:bldP spid="913495" grpId="0"/>
      <p:bldP spid="913496" grpId="0"/>
      <p:bldP spid="913505" grpId="0" animBg="1"/>
      <p:bldP spid="913522" grpId="0"/>
      <p:bldP spid="913525" grpId="0"/>
      <p:bldP spid="913527" grpId="0" animBg="1"/>
      <p:bldP spid="230427" grpId="0" animBg="1"/>
    </p:bldLst>
  </p:timing>
</p:sld>
</file>

<file path=ppt/slides/slide2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426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2B111D95-FA5B-49A4-89D7-02D9C18A7C0B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270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3142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Copy constructor</a:t>
            </a:r>
            <a:endParaRPr lang="nl-NL" smtClean="0"/>
          </a:p>
        </p:txBody>
      </p:sp>
      <p:sp>
        <p:nvSpPr>
          <p:cNvPr id="231428" name="Rectangle 32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Gewenst resultaat:</a:t>
            </a:r>
            <a:endParaRPr lang="nl-NL" smtClean="0"/>
          </a:p>
        </p:txBody>
      </p:sp>
      <p:grpSp>
        <p:nvGrpSpPr>
          <p:cNvPr id="231429" name="Group 34"/>
          <p:cNvGrpSpPr>
            <a:grpSpLocks/>
          </p:cNvGrpSpPr>
          <p:nvPr/>
        </p:nvGrpSpPr>
        <p:grpSpPr bwMode="auto">
          <a:xfrm>
            <a:off x="1692275" y="4076700"/>
            <a:ext cx="4897438" cy="1584325"/>
            <a:chOff x="1066" y="2432"/>
            <a:chExt cx="3085" cy="998"/>
          </a:xfrm>
        </p:grpSpPr>
        <p:sp>
          <p:nvSpPr>
            <p:cNvPr id="231446" name="Rectangle 4"/>
            <p:cNvSpPr>
              <a:spLocks noChangeArrowheads="1"/>
            </p:cNvSpPr>
            <p:nvPr/>
          </p:nvSpPr>
          <p:spPr bwMode="auto">
            <a:xfrm>
              <a:off x="1338" y="2433"/>
              <a:ext cx="1044" cy="997"/>
            </a:xfrm>
            <a:prstGeom prst="rect">
              <a:avLst/>
            </a:prstGeom>
            <a:noFill/>
            <a:ln w="19050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endParaRPr lang="nl-NL" dirty="0">
                <a:latin typeface="Consolas"/>
              </a:endParaRPr>
            </a:p>
          </p:txBody>
        </p:sp>
        <p:sp>
          <p:nvSpPr>
            <p:cNvPr id="231447" name="Rectangle 5"/>
            <p:cNvSpPr>
              <a:spLocks noChangeArrowheads="1"/>
            </p:cNvSpPr>
            <p:nvPr/>
          </p:nvSpPr>
          <p:spPr bwMode="auto">
            <a:xfrm>
              <a:off x="1928" y="2523"/>
              <a:ext cx="363" cy="363"/>
            </a:xfrm>
            <a:prstGeom prst="rect">
              <a:avLst/>
            </a:prstGeom>
            <a:noFill/>
            <a:ln w="19050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nl-NL" sz="2400" dirty="0">
                  <a:latin typeface="Consolas"/>
                </a:rPr>
                <a:t>4</a:t>
              </a:r>
            </a:p>
          </p:txBody>
        </p:sp>
        <p:sp>
          <p:nvSpPr>
            <p:cNvPr id="231448" name="Rectangle 6"/>
            <p:cNvSpPr>
              <a:spLocks noChangeArrowheads="1"/>
            </p:cNvSpPr>
            <p:nvPr/>
          </p:nvSpPr>
          <p:spPr bwMode="auto">
            <a:xfrm>
              <a:off x="1928" y="2977"/>
              <a:ext cx="363" cy="362"/>
            </a:xfrm>
            <a:prstGeom prst="rect">
              <a:avLst/>
            </a:prstGeom>
            <a:noFill/>
            <a:ln w="19050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endParaRPr lang="nl-NL" dirty="0">
                <a:latin typeface="Consolas"/>
              </a:endParaRPr>
            </a:p>
          </p:txBody>
        </p:sp>
        <p:sp>
          <p:nvSpPr>
            <p:cNvPr id="231449" name="Text Box 7"/>
            <p:cNvSpPr txBox="1">
              <a:spLocks noChangeArrowheads="1"/>
            </p:cNvSpPr>
            <p:nvPr/>
          </p:nvSpPr>
          <p:spPr bwMode="auto">
            <a:xfrm>
              <a:off x="1429" y="2569"/>
              <a:ext cx="428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857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1pPr>
              <a:lvl2pPr marL="742950" indent="-28575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2pPr>
              <a:lvl3pPr marL="11430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3pPr>
              <a:lvl4pPr marL="16002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4pPr>
              <a:lvl5pPr marL="20574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nl-NL" sz="2400" dirty="0" err="1">
                  <a:solidFill>
                    <a:schemeClr val="tx1"/>
                  </a:solidFill>
                  <a:latin typeface="Consolas"/>
                </a:rPr>
                <a:t>size</a:t>
              </a:r>
              <a:endParaRPr lang="nl-NL" sz="2400" dirty="0">
                <a:solidFill>
                  <a:schemeClr val="tx1"/>
                </a:solidFill>
                <a:latin typeface="Consolas"/>
              </a:endParaRPr>
            </a:p>
          </p:txBody>
        </p:sp>
        <p:sp>
          <p:nvSpPr>
            <p:cNvPr id="231450" name="Text Box 8"/>
            <p:cNvSpPr txBox="1">
              <a:spLocks noChangeArrowheads="1"/>
            </p:cNvSpPr>
            <p:nvPr/>
          </p:nvSpPr>
          <p:spPr bwMode="auto">
            <a:xfrm>
              <a:off x="1429" y="3022"/>
              <a:ext cx="428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857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1pPr>
              <a:lvl2pPr marL="742950" indent="-28575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2pPr>
              <a:lvl3pPr marL="11430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3pPr>
              <a:lvl4pPr marL="16002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4pPr>
              <a:lvl5pPr marL="20574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nl-NL" sz="2400" dirty="0">
                  <a:solidFill>
                    <a:schemeClr val="tx1"/>
                  </a:solidFill>
                  <a:latin typeface="Consolas"/>
                </a:rPr>
                <a:t>data</a:t>
              </a:r>
            </a:p>
          </p:txBody>
        </p:sp>
        <p:sp>
          <p:nvSpPr>
            <p:cNvPr id="231451" name="Rectangle 9"/>
            <p:cNvSpPr>
              <a:spLocks noChangeArrowheads="1"/>
            </p:cNvSpPr>
            <p:nvPr/>
          </p:nvSpPr>
          <p:spPr bwMode="auto">
            <a:xfrm>
              <a:off x="2699" y="3022"/>
              <a:ext cx="363" cy="363"/>
            </a:xfrm>
            <a:prstGeom prst="rect">
              <a:avLst/>
            </a:prstGeom>
            <a:noFill/>
            <a:ln w="19050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nl-NL" sz="2400" dirty="0">
                  <a:latin typeface="Consolas"/>
                </a:rPr>
                <a:t>0</a:t>
              </a:r>
            </a:p>
          </p:txBody>
        </p:sp>
        <p:sp>
          <p:nvSpPr>
            <p:cNvPr id="231452" name="Rectangle 10"/>
            <p:cNvSpPr>
              <a:spLocks noChangeArrowheads="1"/>
            </p:cNvSpPr>
            <p:nvPr/>
          </p:nvSpPr>
          <p:spPr bwMode="auto">
            <a:xfrm>
              <a:off x="3062" y="3022"/>
              <a:ext cx="363" cy="363"/>
            </a:xfrm>
            <a:prstGeom prst="rect">
              <a:avLst/>
            </a:prstGeom>
            <a:noFill/>
            <a:ln w="19050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nl-NL" sz="2400" dirty="0">
                  <a:latin typeface="Consolas"/>
                </a:rPr>
                <a:t>1</a:t>
              </a:r>
            </a:p>
          </p:txBody>
        </p:sp>
        <p:sp>
          <p:nvSpPr>
            <p:cNvPr id="231453" name="Rectangle 11"/>
            <p:cNvSpPr>
              <a:spLocks noChangeArrowheads="1"/>
            </p:cNvSpPr>
            <p:nvPr/>
          </p:nvSpPr>
          <p:spPr bwMode="auto">
            <a:xfrm>
              <a:off x="3425" y="3022"/>
              <a:ext cx="363" cy="363"/>
            </a:xfrm>
            <a:prstGeom prst="rect">
              <a:avLst/>
            </a:prstGeom>
            <a:noFill/>
            <a:ln w="19050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nl-NL" sz="2400" dirty="0">
                  <a:latin typeface="Consolas"/>
                </a:rPr>
                <a:t>4</a:t>
              </a:r>
            </a:p>
          </p:txBody>
        </p:sp>
        <p:sp>
          <p:nvSpPr>
            <p:cNvPr id="231454" name="Rectangle 12"/>
            <p:cNvSpPr>
              <a:spLocks noChangeArrowheads="1"/>
            </p:cNvSpPr>
            <p:nvPr/>
          </p:nvSpPr>
          <p:spPr bwMode="auto">
            <a:xfrm>
              <a:off x="3788" y="3022"/>
              <a:ext cx="363" cy="363"/>
            </a:xfrm>
            <a:prstGeom prst="rect">
              <a:avLst/>
            </a:prstGeom>
            <a:noFill/>
            <a:ln w="19050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nl-NL" sz="2400" dirty="0">
                  <a:latin typeface="Consolas"/>
                </a:rPr>
                <a:t>9</a:t>
              </a:r>
            </a:p>
          </p:txBody>
        </p:sp>
        <p:sp>
          <p:nvSpPr>
            <p:cNvPr id="231455" name="Text Box 13"/>
            <p:cNvSpPr txBox="1">
              <a:spLocks noChangeArrowheads="1"/>
            </p:cNvSpPr>
            <p:nvPr/>
          </p:nvSpPr>
          <p:spPr bwMode="auto">
            <a:xfrm>
              <a:off x="2835" y="2795"/>
              <a:ext cx="89" cy="1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857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1pPr>
              <a:lvl2pPr marL="742950" indent="-28575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2pPr>
              <a:lvl3pPr marL="11430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3pPr>
              <a:lvl4pPr marL="16002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4pPr>
              <a:lvl5pPr marL="20574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nl-NL" sz="2000" dirty="0">
                  <a:solidFill>
                    <a:schemeClr val="tx1"/>
                  </a:solidFill>
                  <a:latin typeface="Consolas"/>
                </a:rPr>
                <a:t>0</a:t>
              </a:r>
            </a:p>
          </p:txBody>
        </p:sp>
        <p:sp>
          <p:nvSpPr>
            <p:cNvPr id="231456" name="Text Box 14"/>
            <p:cNvSpPr txBox="1">
              <a:spLocks noChangeArrowheads="1"/>
            </p:cNvSpPr>
            <p:nvPr/>
          </p:nvSpPr>
          <p:spPr bwMode="auto">
            <a:xfrm>
              <a:off x="3198" y="2795"/>
              <a:ext cx="89" cy="1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857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1pPr>
              <a:lvl2pPr marL="742950" indent="-28575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2pPr>
              <a:lvl3pPr marL="11430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3pPr>
              <a:lvl4pPr marL="16002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4pPr>
              <a:lvl5pPr marL="20574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nl-NL" sz="2000" dirty="0">
                  <a:solidFill>
                    <a:schemeClr val="tx1"/>
                  </a:solidFill>
                  <a:latin typeface="Consolas"/>
                </a:rPr>
                <a:t>1</a:t>
              </a:r>
            </a:p>
          </p:txBody>
        </p:sp>
        <p:sp>
          <p:nvSpPr>
            <p:cNvPr id="231457" name="Text Box 15"/>
            <p:cNvSpPr txBox="1">
              <a:spLocks noChangeArrowheads="1"/>
            </p:cNvSpPr>
            <p:nvPr/>
          </p:nvSpPr>
          <p:spPr bwMode="auto">
            <a:xfrm>
              <a:off x="3561" y="2795"/>
              <a:ext cx="89" cy="1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857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1pPr>
              <a:lvl2pPr marL="742950" indent="-28575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2pPr>
              <a:lvl3pPr marL="11430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3pPr>
              <a:lvl4pPr marL="16002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4pPr>
              <a:lvl5pPr marL="20574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nl-NL" sz="2000" dirty="0">
                  <a:solidFill>
                    <a:schemeClr val="tx1"/>
                  </a:solidFill>
                  <a:latin typeface="Consolas"/>
                </a:rPr>
                <a:t>2</a:t>
              </a:r>
            </a:p>
          </p:txBody>
        </p:sp>
        <p:sp>
          <p:nvSpPr>
            <p:cNvPr id="231458" name="Text Box 16"/>
            <p:cNvSpPr txBox="1">
              <a:spLocks noChangeArrowheads="1"/>
            </p:cNvSpPr>
            <p:nvPr/>
          </p:nvSpPr>
          <p:spPr bwMode="auto">
            <a:xfrm>
              <a:off x="3924" y="2795"/>
              <a:ext cx="89" cy="1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857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1pPr>
              <a:lvl2pPr marL="742950" indent="-28575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2pPr>
              <a:lvl3pPr marL="11430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3pPr>
              <a:lvl4pPr marL="16002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4pPr>
              <a:lvl5pPr marL="20574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nl-NL" sz="2000" dirty="0">
                  <a:solidFill>
                    <a:schemeClr val="tx1"/>
                  </a:solidFill>
                  <a:latin typeface="Consolas"/>
                </a:rPr>
                <a:t>3</a:t>
              </a:r>
            </a:p>
          </p:txBody>
        </p:sp>
        <p:sp>
          <p:nvSpPr>
            <p:cNvPr id="231459" name="Line 17"/>
            <p:cNvSpPr>
              <a:spLocks noChangeShapeType="1"/>
            </p:cNvSpPr>
            <p:nvPr/>
          </p:nvSpPr>
          <p:spPr bwMode="auto">
            <a:xfrm>
              <a:off x="2110" y="3158"/>
              <a:ext cx="589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nl-NL" dirty="0">
                <a:latin typeface="Consolas"/>
              </a:endParaRPr>
            </a:p>
          </p:txBody>
        </p:sp>
        <p:sp>
          <p:nvSpPr>
            <p:cNvPr id="231460" name="Text Box 33"/>
            <p:cNvSpPr txBox="1">
              <a:spLocks noChangeArrowheads="1"/>
            </p:cNvSpPr>
            <p:nvPr/>
          </p:nvSpPr>
          <p:spPr bwMode="auto">
            <a:xfrm>
              <a:off x="1066" y="2432"/>
              <a:ext cx="178" cy="3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857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1pPr>
              <a:lvl2pPr marL="742950" indent="-28575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2pPr>
              <a:lvl3pPr marL="11430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3pPr>
              <a:lvl4pPr marL="16002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4pPr>
              <a:lvl5pPr marL="20574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nl-NL" sz="4000" dirty="0">
                  <a:latin typeface="Consolas"/>
                </a:rPr>
                <a:t>b</a:t>
              </a:r>
            </a:p>
          </p:txBody>
        </p:sp>
      </p:grpSp>
      <p:grpSp>
        <p:nvGrpSpPr>
          <p:cNvPr id="231430" name="Group 35"/>
          <p:cNvGrpSpPr>
            <a:grpSpLocks/>
          </p:cNvGrpSpPr>
          <p:nvPr/>
        </p:nvGrpSpPr>
        <p:grpSpPr bwMode="auto">
          <a:xfrm>
            <a:off x="1692275" y="2205038"/>
            <a:ext cx="4897438" cy="1584325"/>
            <a:chOff x="1066" y="2432"/>
            <a:chExt cx="3085" cy="998"/>
          </a:xfrm>
        </p:grpSpPr>
        <p:sp>
          <p:nvSpPr>
            <p:cNvPr id="231431" name="Rectangle 36"/>
            <p:cNvSpPr>
              <a:spLocks noChangeArrowheads="1"/>
            </p:cNvSpPr>
            <p:nvPr/>
          </p:nvSpPr>
          <p:spPr bwMode="auto">
            <a:xfrm>
              <a:off x="1338" y="2433"/>
              <a:ext cx="1044" cy="997"/>
            </a:xfrm>
            <a:prstGeom prst="rect">
              <a:avLst/>
            </a:prstGeom>
            <a:noFill/>
            <a:ln w="19050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endParaRPr lang="nl-NL" dirty="0">
                <a:latin typeface="Consolas"/>
              </a:endParaRPr>
            </a:p>
          </p:txBody>
        </p:sp>
        <p:sp>
          <p:nvSpPr>
            <p:cNvPr id="231432" name="Rectangle 37"/>
            <p:cNvSpPr>
              <a:spLocks noChangeArrowheads="1"/>
            </p:cNvSpPr>
            <p:nvPr/>
          </p:nvSpPr>
          <p:spPr bwMode="auto">
            <a:xfrm>
              <a:off x="1928" y="2523"/>
              <a:ext cx="363" cy="363"/>
            </a:xfrm>
            <a:prstGeom prst="rect">
              <a:avLst/>
            </a:prstGeom>
            <a:noFill/>
            <a:ln w="19050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nl-NL" sz="2400" dirty="0">
                  <a:latin typeface="Consolas"/>
                </a:rPr>
                <a:t>4</a:t>
              </a:r>
            </a:p>
          </p:txBody>
        </p:sp>
        <p:sp>
          <p:nvSpPr>
            <p:cNvPr id="231433" name="Rectangle 38"/>
            <p:cNvSpPr>
              <a:spLocks noChangeArrowheads="1"/>
            </p:cNvSpPr>
            <p:nvPr/>
          </p:nvSpPr>
          <p:spPr bwMode="auto">
            <a:xfrm>
              <a:off x="1928" y="2977"/>
              <a:ext cx="363" cy="362"/>
            </a:xfrm>
            <a:prstGeom prst="rect">
              <a:avLst/>
            </a:prstGeom>
            <a:noFill/>
            <a:ln w="19050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endParaRPr lang="nl-NL" dirty="0">
                <a:latin typeface="Consolas"/>
              </a:endParaRPr>
            </a:p>
          </p:txBody>
        </p:sp>
        <p:sp>
          <p:nvSpPr>
            <p:cNvPr id="231434" name="Text Box 39"/>
            <p:cNvSpPr txBox="1">
              <a:spLocks noChangeArrowheads="1"/>
            </p:cNvSpPr>
            <p:nvPr/>
          </p:nvSpPr>
          <p:spPr bwMode="auto">
            <a:xfrm>
              <a:off x="1429" y="2569"/>
              <a:ext cx="428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857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1pPr>
              <a:lvl2pPr marL="742950" indent="-28575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2pPr>
              <a:lvl3pPr marL="11430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3pPr>
              <a:lvl4pPr marL="16002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4pPr>
              <a:lvl5pPr marL="20574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nl-NL" sz="2400" dirty="0" err="1">
                  <a:solidFill>
                    <a:schemeClr val="tx1"/>
                  </a:solidFill>
                  <a:latin typeface="Consolas"/>
                </a:rPr>
                <a:t>size</a:t>
              </a:r>
              <a:endParaRPr lang="nl-NL" sz="2400" dirty="0">
                <a:solidFill>
                  <a:schemeClr val="tx1"/>
                </a:solidFill>
                <a:latin typeface="Consolas"/>
              </a:endParaRPr>
            </a:p>
          </p:txBody>
        </p:sp>
        <p:sp>
          <p:nvSpPr>
            <p:cNvPr id="231435" name="Text Box 40"/>
            <p:cNvSpPr txBox="1">
              <a:spLocks noChangeArrowheads="1"/>
            </p:cNvSpPr>
            <p:nvPr/>
          </p:nvSpPr>
          <p:spPr bwMode="auto">
            <a:xfrm>
              <a:off x="1429" y="3022"/>
              <a:ext cx="428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857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1pPr>
              <a:lvl2pPr marL="742950" indent="-28575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2pPr>
              <a:lvl3pPr marL="11430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3pPr>
              <a:lvl4pPr marL="16002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4pPr>
              <a:lvl5pPr marL="20574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nl-NL" sz="2400" dirty="0">
                  <a:solidFill>
                    <a:schemeClr val="tx1"/>
                  </a:solidFill>
                  <a:latin typeface="Consolas"/>
                </a:rPr>
                <a:t>data</a:t>
              </a:r>
            </a:p>
          </p:txBody>
        </p:sp>
        <p:sp>
          <p:nvSpPr>
            <p:cNvPr id="231436" name="Rectangle 41"/>
            <p:cNvSpPr>
              <a:spLocks noChangeArrowheads="1"/>
            </p:cNvSpPr>
            <p:nvPr/>
          </p:nvSpPr>
          <p:spPr bwMode="auto">
            <a:xfrm>
              <a:off x="2699" y="3022"/>
              <a:ext cx="363" cy="363"/>
            </a:xfrm>
            <a:prstGeom prst="rect">
              <a:avLst/>
            </a:prstGeom>
            <a:noFill/>
            <a:ln w="19050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nl-NL" sz="2400" dirty="0">
                  <a:latin typeface="Consolas"/>
                </a:rPr>
                <a:t>0</a:t>
              </a:r>
            </a:p>
          </p:txBody>
        </p:sp>
        <p:sp>
          <p:nvSpPr>
            <p:cNvPr id="231437" name="Rectangle 42"/>
            <p:cNvSpPr>
              <a:spLocks noChangeArrowheads="1"/>
            </p:cNvSpPr>
            <p:nvPr/>
          </p:nvSpPr>
          <p:spPr bwMode="auto">
            <a:xfrm>
              <a:off x="3062" y="3022"/>
              <a:ext cx="363" cy="363"/>
            </a:xfrm>
            <a:prstGeom prst="rect">
              <a:avLst/>
            </a:prstGeom>
            <a:noFill/>
            <a:ln w="19050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nl-NL" sz="2400" dirty="0">
                  <a:latin typeface="Consolas"/>
                </a:rPr>
                <a:t>1</a:t>
              </a:r>
            </a:p>
          </p:txBody>
        </p:sp>
        <p:sp>
          <p:nvSpPr>
            <p:cNvPr id="231438" name="Rectangle 43"/>
            <p:cNvSpPr>
              <a:spLocks noChangeArrowheads="1"/>
            </p:cNvSpPr>
            <p:nvPr/>
          </p:nvSpPr>
          <p:spPr bwMode="auto">
            <a:xfrm>
              <a:off x="3425" y="3022"/>
              <a:ext cx="363" cy="363"/>
            </a:xfrm>
            <a:prstGeom prst="rect">
              <a:avLst/>
            </a:prstGeom>
            <a:noFill/>
            <a:ln w="19050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nl-NL" sz="2400" dirty="0">
                  <a:latin typeface="Consolas"/>
                </a:rPr>
                <a:t>4</a:t>
              </a:r>
            </a:p>
          </p:txBody>
        </p:sp>
        <p:sp>
          <p:nvSpPr>
            <p:cNvPr id="231439" name="Rectangle 44"/>
            <p:cNvSpPr>
              <a:spLocks noChangeArrowheads="1"/>
            </p:cNvSpPr>
            <p:nvPr/>
          </p:nvSpPr>
          <p:spPr bwMode="auto">
            <a:xfrm>
              <a:off x="3788" y="3022"/>
              <a:ext cx="363" cy="363"/>
            </a:xfrm>
            <a:prstGeom prst="rect">
              <a:avLst/>
            </a:prstGeom>
            <a:noFill/>
            <a:ln w="19050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nl-NL" sz="2400" dirty="0">
                  <a:latin typeface="Consolas"/>
                </a:rPr>
                <a:t>9</a:t>
              </a:r>
            </a:p>
          </p:txBody>
        </p:sp>
        <p:sp>
          <p:nvSpPr>
            <p:cNvPr id="231440" name="Text Box 45"/>
            <p:cNvSpPr txBox="1">
              <a:spLocks noChangeArrowheads="1"/>
            </p:cNvSpPr>
            <p:nvPr/>
          </p:nvSpPr>
          <p:spPr bwMode="auto">
            <a:xfrm>
              <a:off x="2835" y="2795"/>
              <a:ext cx="89" cy="1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857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1pPr>
              <a:lvl2pPr marL="742950" indent="-28575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2pPr>
              <a:lvl3pPr marL="11430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3pPr>
              <a:lvl4pPr marL="16002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4pPr>
              <a:lvl5pPr marL="20574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nl-NL" sz="2000" dirty="0">
                  <a:solidFill>
                    <a:schemeClr val="tx1"/>
                  </a:solidFill>
                  <a:latin typeface="Consolas"/>
                </a:rPr>
                <a:t>0</a:t>
              </a:r>
            </a:p>
          </p:txBody>
        </p:sp>
        <p:sp>
          <p:nvSpPr>
            <p:cNvPr id="231441" name="Text Box 46"/>
            <p:cNvSpPr txBox="1">
              <a:spLocks noChangeArrowheads="1"/>
            </p:cNvSpPr>
            <p:nvPr/>
          </p:nvSpPr>
          <p:spPr bwMode="auto">
            <a:xfrm>
              <a:off x="3198" y="2795"/>
              <a:ext cx="89" cy="1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857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1pPr>
              <a:lvl2pPr marL="742950" indent="-28575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2pPr>
              <a:lvl3pPr marL="11430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3pPr>
              <a:lvl4pPr marL="16002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4pPr>
              <a:lvl5pPr marL="20574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nl-NL" sz="2000" dirty="0">
                  <a:solidFill>
                    <a:schemeClr val="tx1"/>
                  </a:solidFill>
                  <a:latin typeface="Consolas"/>
                </a:rPr>
                <a:t>1</a:t>
              </a:r>
            </a:p>
          </p:txBody>
        </p:sp>
        <p:sp>
          <p:nvSpPr>
            <p:cNvPr id="231442" name="Text Box 47"/>
            <p:cNvSpPr txBox="1">
              <a:spLocks noChangeArrowheads="1"/>
            </p:cNvSpPr>
            <p:nvPr/>
          </p:nvSpPr>
          <p:spPr bwMode="auto">
            <a:xfrm>
              <a:off x="3561" y="2795"/>
              <a:ext cx="89" cy="1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857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1pPr>
              <a:lvl2pPr marL="742950" indent="-28575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2pPr>
              <a:lvl3pPr marL="11430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3pPr>
              <a:lvl4pPr marL="16002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4pPr>
              <a:lvl5pPr marL="20574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nl-NL" sz="2000" dirty="0">
                  <a:solidFill>
                    <a:schemeClr val="tx1"/>
                  </a:solidFill>
                  <a:latin typeface="Consolas"/>
                </a:rPr>
                <a:t>2</a:t>
              </a:r>
            </a:p>
          </p:txBody>
        </p:sp>
        <p:sp>
          <p:nvSpPr>
            <p:cNvPr id="231443" name="Text Box 48"/>
            <p:cNvSpPr txBox="1">
              <a:spLocks noChangeArrowheads="1"/>
            </p:cNvSpPr>
            <p:nvPr/>
          </p:nvSpPr>
          <p:spPr bwMode="auto">
            <a:xfrm>
              <a:off x="3924" y="2795"/>
              <a:ext cx="89" cy="1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857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1pPr>
              <a:lvl2pPr marL="742950" indent="-28575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2pPr>
              <a:lvl3pPr marL="11430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3pPr>
              <a:lvl4pPr marL="16002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4pPr>
              <a:lvl5pPr marL="20574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nl-NL" sz="2000" dirty="0">
                  <a:solidFill>
                    <a:schemeClr val="tx1"/>
                  </a:solidFill>
                  <a:latin typeface="Consolas"/>
                </a:rPr>
                <a:t>3</a:t>
              </a:r>
            </a:p>
          </p:txBody>
        </p:sp>
        <p:sp>
          <p:nvSpPr>
            <p:cNvPr id="231444" name="Line 49"/>
            <p:cNvSpPr>
              <a:spLocks noChangeShapeType="1"/>
            </p:cNvSpPr>
            <p:nvPr/>
          </p:nvSpPr>
          <p:spPr bwMode="auto">
            <a:xfrm>
              <a:off x="2110" y="3158"/>
              <a:ext cx="589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nl-NL" dirty="0">
                <a:latin typeface="Consolas"/>
              </a:endParaRPr>
            </a:p>
          </p:txBody>
        </p:sp>
        <p:sp>
          <p:nvSpPr>
            <p:cNvPr id="231445" name="Text Box 50"/>
            <p:cNvSpPr txBox="1">
              <a:spLocks noChangeArrowheads="1"/>
            </p:cNvSpPr>
            <p:nvPr/>
          </p:nvSpPr>
          <p:spPr bwMode="auto">
            <a:xfrm>
              <a:off x="1066" y="2432"/>
              <a:ext cx="178" cy="3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857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1pPr>
              <a:lvl2pPr marL="742950" indent="-28575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2pPr>
              <a:lvl3pPr marL="11430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3pPr>
              <a:lvl4pPr marL="16002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4pPr>
              <a:lvl5pPr marL="20574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sz="4000" dirty="0">
                  <a:latin typeface="Consolas"/>
                </a:rPr>
                <a:t>a</a:t>
              </a:r>
              <a:endParaRPr lang="nl-NL" sz="4000" dirty="0">
                <a:latin typeface="Consolas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450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94114799-FB38-4BC2-8331-C61480667719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271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3245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Copy constructor</a:t>
            </a:r>
            <a:endParaRPr lang="nl-NL" smtClean="0"/>
          </a:p>
        </p:txBody>
      </p:sp>
      <p:sp>
        <p:nvSpPr>
          <p:cNvPr id="919557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358775" y="2997026"/>
            <a:ext cx="8421688" cy="381635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nl-NL" dirty="0" smtClean="0"/>
              <a:t>Kun je ook een </a:t>
            </a:r>
            <a:r>
              <a:rPr lang="nl-NL" dirty="0" smtClean="0">
                <a:solidFill>
                  <a:schemeClr val="hlink"/>
                </a:solidFill>
                <a:latin typeface="Consolas"/>
              </a:rPr>
              <a:t>Array</a:t>
            </a:r>
            <a:r>
              <a:rPr lang="nl-NL" dirty="0" smtClean="0"/>
              <a:t> in plaats van een </a:t>
            </a:r>
            <a:r>
              <a:rPr lang="nl-NL" dirty="0" err="1" smtClean="0">
                <a:solidFill>
                  <a:schemeClr val="hlink"/>
                </a:solidFill>
                <a:latin typeface="Consolas"/>
              </a:rPr>
              <a:t>const</a:t>
            </a:r>
            <a:r>
              <a:rPr lang="nl-NL" dirty="0" smtClean="0">
                <a:solidFill>
                  <a:schemeClr val="hlink"/>
                </a:solidFill>
                <a:latin typeface="Consolas"/>
              </a:rPr>
              <a:t> Array&amp;</a:t>
            </a:r>
            <a:r>
              <a:rPr lang="nl-NL" dirty="0" smtClean="0"/>
              <a:t> als parameter gebruiken?</a:t>
            </a:r>
          </a:p>
          <a:p>
            <a:pPr lvl="1">
              <a:lnSpc>
                <a:spcPct val="90000"/>
              </a:lnSpc>
            </a:pPr>
            <a:r>
              <a:rPr lang="nl-NL" dirty="0" smtClean="0">
                <a:solidFill>
                  <a:schemeClr val="tx2"/>
                </a:solidFill>
              </a:rPr>
              <a:t>Nee</a:t>
            </a:r>
            <a:r>
              <a:rPr lang="nl-NL" dirty="0" smtClean="0"/>
              <a:t>! Want dan moet er een </a:t>
            </a:r>
            <a:r>
              <a:rPr lang="nl-NL" dirty="0" smtClean="0">
                <a:solidFill>
                  <a:schemeClr val="tx2"/>
                </a:solidFill>
              </a:rPr>
              <a:t>kopietje</a:t>
            </a:r>
            <a:r>
              <a:rPr lang="nl-NL" dirty="0" smtClean="0"/>
              <a:t> worden gemaakt en dan wordt de </a:t>
            </a:r>
            <a:r>
              <a:rPr lang="nl-NL" dirty="0" smtClean="0">
                <a:solidFill>
                  <a:schemeClr val="hlink"/>
                </a:solidFill>
              </a:rPr>
              <a:t>copy </a:t>
            </a:r>
            <a:r>
              <a:rPr lang="nl-NL" dirty="0" err="1" smtClean="0">
                <a:solidFill>
                  <a:schemeClr val="hlink"/>
                </a:solidFill>
              </a:rPr>
              <a:t>constructor</a:t>
            </a:r>
            <a:r>
              <a:rPr lang="nl-NL" dirty="0" smtClean="0"/>
              <a:t> aangeroepen, </a:t>
            </a:r>
            <a:r>
              <a:rPr lang="nl-NL" dirty="0" smtClean="0">
                <a:solidFill>
                  <a:schemeClr val="accent1"/>
                </a:solidFill>
              </a:rPr>
              <a:t>maar dan moet er een kopietje worden gemaakt en dan wordt de copy </a:t>
            </a:r>
            <a:r>
              <a:rPr lang="nl-NL" dirty="0" err="1" smtClean="0">
                <a:solidFill>
                  <a:schemeClr val="accent1"/>
                </a:solidFill>
              </a:rPr>
              <a:t>constructor</a:t>
            </a:r>
            <a:r>
              <a:rPr lang="nl-NL" dirty="0" smtClean="0">
                <a:solidFill>
                  <a:schemeClr val="accent1"/>
                </a:solidFill>
              </a:rPr>
              <a:t> aangeroepen, maar dan moet er een kopietje worden gemaakt en dan wordt de copy </a:t>
            </a:r>
            <a:r>
              <a:rPr lang="nl-NL" dirty="0" err="1" smtClean="0">
                <a:solidFill>
                  <a:schemeClr val="accent1"/>
                </a:solidFill>
              </a:rPr>
              <a:t>constructor</a:t>
            </a:r>
            <a:r>
              <a:rPr lang="nl-NL" dirty="0" smtClean="0">
                <a:solidFill>
                  <a:schemeClr val="accent1"/>
                </a:solidFill>
              </a:rPr>
              <a:t> aangeroepen maar, dan moet er een kopietje worden gemaakt en dan wordt de copy </a:t>
            </a:r>
            <a:r>
              <a:rPr lang="nl-NL" dirty="0" err="1" smtClean="0">
                <a:solidFill>
                  <a:schemeClr val="accent1"/>
                </a:solidFill>
              </a:rPr>
              <a:t>constructor</a:t>
            </a:r>
            <a:r>
              <a:rPr lang="nl-NL" dirty="0" smtClean="0">
                <a:solidFill>
                  <a:schemeClr val="accent1"/>
                </a:solidFill>
              </a:rPr>
              <a:t> aangeroepen maar, dan moet er een kopietje worden gemaakt en dan ...</a:t>
            </a:r>
          </a:p>
        </p:txBody>
      </p:sp>
      <p:sp>
        <p:nvSpPr>
          <p:cNvPr id="232453" name="Rectangle 4"/>
          <p:cNvSpPr>
            <a:spLocks noChangeArrowheads="1"/>
          </p:cNvSpPr>
          <p:nvPr/>
        </p:nvSpPr>
        <p:spPr bwMode="auto">
          <a:xfrm>
            <a:off x="323850" y="1268413"/>
            <a:ext cx="8424614" cy="15388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rgbClr val="000000"/>
                </a:solidFill>
                <a:latin typeface="Consolas"/>
              </a:rPr>
              <a:t>Array::Array(</a:t>
            </a:r>
            <a:r>
              <a:rPr lang="en-US" sz="20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 Array&amp; r): </a:t>
            </a:r>
            <a:endParaRPr lang="en-US" sz="2000" dirty="0" smtClean="0">
              <a:solidFill>
                <a:srgbClr val="000000"/>
              </a:solidFill>
              <a:latin typeface="Consolas"/>
            </a:endParaRPr>
          </a:p>
          <a:p>
            <a:pPr algn="r"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size(</a:t>
            </a:r>
            <a:r>
              <a:rPr lang="en-US" sz="2000" dirty="0" err="1" smtClean="0">
                <a:solidFill>
                  <a:srgbClr val="000000"/>
                </a:solidFill>
                <a:latin typeface="Consolas"/>
              </a:rPr>
              <a:t>r.size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), data(</a:t>
            </a:r>
            <a:r>
              <a:rPr lang="en-US" sz="2000" dirty="0">
                <a:solidFill>
                  <a:srgbClr val="0000FF"/>
                </a:solidFill>
                <a:latin typeface="Consolas"/>
              </a:rPr>
              <a:t>new </a:t>
            </a:r>
            <a:r>
              <a:rPr lang="en-US" sz="2000" dirty="0" err="1">
                <a:solidFill>
                  <a:srgbClr val="0000FF"/>
                </a:solidFill>
                <a:latin typeface="Consolas"/>
              </a:rPr>
              <a:t>int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[</a:t>
            </a:r>
            <a:r>
              <a:rPr lang="en-US" sz="2000" dirty="0" err="1">
                <a:solidFill>
                  <a:srgbClr val="000000"/>
                </a:solidFill>
                <a:latin typeface="Consolas"/>
              </a:rPr>
              <a:t>r.size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])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    </a:t>
            </a:r>
            <a:r>
              <a:rPr lang="en-US" sz="2000" dirty="0" smtClean="0">
                <a:solidFill>
                  <a:srgbClr val="0000FF"/>
                </a:solidFill>
                <a:latin typeface="Consolas"/>
              </a:rPr>
              <a:t>for</a:t>
            </a: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 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(</a:t>
            </a:r>
            <a:r>
              <a:rPr lang="en-US" sz="2000" dirty="0" err="1">
                <a:solidFill>
                  <a:srgbClr val="0000FF"/>
                </a:solidFill>
                <a:latin typeface="Consolas"/>
              </a:rPr>
              <a:t>int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Consolas"/>
              </a:rPr>
              <a:t>i</a:t>
            </a: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 = 0; </a:t>
            </a:r>
            <a:r>
              <a:rPr lang="en-US" sz="2000" dirty="0" err="1" smtClean="0">
                <a:solidFill>
                  <a:srgbClr val="000000"/>
                </a:solidFill>
                <a:latin typeface="Consolas"/>
              </a:rPr>
              <a:t>i</a:t>
            </a: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 &lt; size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; ++</a:t>
            </a:r>
            <a:r>
              <a:rPr lang="en-US" sz="2000" dirty="0" err="1">
                <a:solidFill>
                  <a:srgbClr val="000000"/>
                </a:solidFill>
                <a:latin typeface="Consolas"/>
              </a:rPr>
              <a:t>i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)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        data[</a:t>
            </a:r>
            <a:r>
              <a:rPr lang="en-US" sz="2000" dirty="0" err="1" smtClean="0">
                <a:solidFill>
                  <a:srgbClr val="000000"/>
                </a:solidFill>
                <a:latin typeface="Consolas"/>
              </a:rPr>
              <a:t>i</a:t>
            </a: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] = </a:t>
            </a:r>
            <a:r>
              <a:rPr lang="en-US" sz="2000" dirty="0" err="1" smtClean="0">
                <a:solidFill>
                  <a:srgbClr val="000000"/>
                </a:solidFill>
                <a:latin typeface="Consolas"/>
              </a:rPr>
              <a:t>r.data</a:t>
            </a: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[</a:t>
            </a:r>
            <a:r>
              <a:rPr lang="en-US" sz="2000" dirty="0" err="1" smtClean="0">
                <a:solidFill>
                  <a:srgbClr val="000000"/>
                </a:solidFill>
                <a:latin typeface="Consolas"/>
              </a:rPr>
              <a:t>i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];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rgbClr val="000000"/>
                </a:solidFill>
                <a:latin typeface="Consolas"/>
              </a:rPr>
              <a:t>}</a:t>
            </a:r>
            <a:endParaRPr lang="nl-NL" sz="2000" dirty="0">
              <a:solidFill>
                <a:srgbClr val="000000"/>
              </a:solidFill>
              <a:latin typeface="Consola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95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95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9557" grpId="0" build="p"/>
    </p:bldLst>
  </p:timing>
</p:sld>
</file>

<file path=ppt/slides/slide2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474" name="Tijdelijke aanduiding voor dianumm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16D1D20E-A056-4BB9-9527-46E8DE621E19}" type="slidenum">
              <a:rPr kumimoji="0" lang="en-US" sz="1400">
                <a:solidFill>
                  <a:schemeClr val="tx1"/>
                </a:solidFill>
                <a:latin typeface="Consolas"/>
              </a:rPr>
              <a:pPr/>
              <a:t>272</a:t>
            </a:fld>
            <a:endParaRPr kumimoji="0" lang="en-US" sz="1400" dirty="0">
              <a:solidFill>
                <a:schemeClr val="tx1"/>
              </a:solidFill>
              <a:latin typeface="Consolas"/>
            </a:endParaRPr>
          </a:p>
        </p:txBody>
      </p:sp>
      <p:sp>
        <p:nvSpPr>
          <p:cNvPr id="233475" name="Rectangle 40"/>
          <p:cNvSpPr>
            <a:spLocks noChangeArrowheads="1"/>
          </p:cNvSpPr>
          <p:nvPr/>
        </p:nvSpPr>
        <p:spPr bwMode="auto">
          <a:xfrm>
            <a:off x="6659563" y="5876925"/>
            <a:ext cx="2305050" cy="792163"/>
          </a:xfrm>
          <a:prstGeom prst="rect">
            <a:avLst/>
          </a:prstGeom>
          <a:solidFill>
            <a:schemeClr val="bg1"/>
          </a:solidFill>
          <a:ln w="28575" algn="ctr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nl-NL" dirty="0">
              <a:latin typeface="Consolas"/>
            </a:endParaRPr>
          </a:p>
        </p:txBody>
      </p:sp>
      <p:sp>
        <p:nvSpPr>
          <p:cNvPr id="23347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onsolas"/>
              </a:rPr>
              <a:t>o</a:t>
            </a:r>
            <a:r>
              <a:rPr lang="en-US" dirty="0" smtClean="0">
                <a:latin typeface="Consolas"/>
              </a:rPr>
              <a:t>perator=</a:t>
            </a:r>
            <a:endParaRPr lang="nl-NL" dirty="0" smtClean="0">
              <a:latin typeface="Consolas"/>
            </a:endParaRPr>
          </a:p>
        </p:txBody>
      </p:sp>
      <p:sp>
        <p:nvSpPr>
          <p:cNvPr id="233477" name="Text Box 5"/>
          <p:cNvSpPr txBox="1">
            <a:spLocks noChangeArrowheads="1"/>
          </p:cNvSpPr>
          <p:nvPr/>
        </p:nvSpPr>
        <p:spPr bwMode="auto">
          <a:xfrm>
            <a:off x="323850" y="1196975"/>
            <a:ext cx="8426450" cy="21544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Array a(4);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Array b(</a:t>
            </a:r>
            <a:r>
              <a:rPr lang="nl-NL" sz="2000" dirty="0" err="1">
                <a:solidFill>
                  <a:schemeClr val="tx1"/>
                </a:solidFill>
                <a:latin typeface="Consolas"/>
              </a:rPr>
              <a:t>a.length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());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err="1">
                <a:solidFill>
                  <a:srgbClr val="0000FF"/>
                </a:solidFill>
                <a:latin typeface="Consolas"/>
              </a:rPr>
              <a:t>for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(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j = 0; j &lt; </a:t>
            </a: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a.length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(); ++j)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    a[j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] = j * j; </a:t>
            </a:r>
            <a:r>
              <a:rPr lang="nl-NL" sz="2000" dirty="0" smtClean="0">
                <a:solidFill>
                  <a:srgbClr val="008000"/>
                </a:solidFill>
                <a:latin typeface="Consolas"/>
              </a:rPr>
              <a:t>// </a:t>
            </a:r>
            <a:r>
              <a:rPr lang="nl-NL" sz="2000" dirty="0">
                <a:solidFill>
                  <a:srgbClr val="008000"/>
                </a:solidFill>
                <a:latin typeface="Consolas"/>
              </a:rPr>
              <a:t>vul a met kwadraten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chemeClr val="tx1"/>
                </a:solidFill>
                <a:latin typeface="Consolas"/>
              </a:rPr>
              <a:t>    b[j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] = j * a[j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]; </a:t>
            </a:r>
            <a:r>
              <a:rPr lang="en-US" sz="2000" dirty="0" smtClean="0">
                <a:solidFill>
                  <a:srgbClr val="008000"/>
                </a:solidFill>
                <a:latin typeface="Consolas"/>
              </a:rPr>
              <a:t>// </a:t>
            </a:r>
            <a:r>
              <a:rPr lang="en-US" sz="2000" dirty="0" err="1">
                <a:solidFill>
                  <a:srgbClr val="008000"/>
                </a:solidFill>
                <a:latin typeface="Consolas"/>
              </a:rPr>
              <a:t>vul</a:t>
            </a:r>
            <a:r>
              <a:rPr lang="en-US" sz="2000" dirty="0">
                <a:solidFill>
                  <a:srgbClr val="008000"/>
                </a:solidFill>
                <a:latin typeface="Consolas"/>
              </a:rPr>
              <a:t> b met </a:t>
            </a:r>
            <a:r>
              <a:rPr lang="en-US" sz="2000" dirty="0" err="1">
                <a:solidFill>
                  <a:srgbClr val="008000"/>
                </a:solidFill>
                <a:latin typeface="Consolas"/>
              </a:rPr>
              <a:t>derde</a:t>
            </a:r>
            <a:r>
              <a:rPr lang="en-US" sz="2000" dirty="0">
                <a:solidFill>
                  <a:srgbClr val="008000"/>
                </a:solidFill>
                <a:latin typeface="Consolas"/>
              </a:rPr>
              <a:t> </a:t>
            </a:r>
            <a:r>
              <a:rPr lang="en-US" sz="2000" dirty="0" err="1">
                <a:solidFill>
                  <a:srgbClr val="008000"/>
                </a:solidFill>
                <a:latin typeface="Consolas"/>
              </a:rPr>
              <a:t>machten</a:t>
            </a:r>
            <a:endParaRPr lang="nl-NL" sz="2000" dirty="0">
              <a:solidFill>
                <a:srgbClr val="008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}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smtClean="0">
                <a:latin typeface="Consolas"/>
              </a:rPr>
              <a:t>b = a</a:t>
            </a:r>
            <a:r>
              <a:rPr lang="nl-NL" sz="2000" dirty="0">
                <a:latin typeface="Consolas"/>
              </a:rPr>
              <a:t>;</a:t>
            </a:r>
          </a:p>
        </p:txBody>
      </p:sp>
      <p:sp>
        <p:nvSpPr>
          <p:cNvPr id="233478" name="Rectangle 7"/>
          <p:cNvSpPr>
            <a:spLocks noChangeArrowheads="1"/>
          </p:cNvSpPr>
          <p:nvPr/>
        </p:nvSpPr>
        <p:spPr bwMode="auto">
          <a:xfrm>
            <a:off x="4211638" y="5014913"/>
            <a:ext cx="1657350" cy="1582737"/>
          </a:xfrm>
          <a:prstGeom prst="rect">
            <a:avLst/>
          </a:prstGeom>
          <a:noFill/>
          <a:ln w="1905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nl-NL" dirty="0">
              <a:latin typeface="Consolas"/>
            </a:endParaRPr>
          </a:p>
        </p:txBody>
      </p:sp>
      <p:sp>
        <p:nvSpPr>
          <p:cNvPr id="233479" name="Rectangle 8"/>
          <p:cNvSpPr>
            <a:spLocks noChangeArrowheads="1"/>
          </p:cNvSpPr>
          <p:nvPr/>
        </p:nvSpPr>
        <p:spPr bwMode="auto">
          <a:xfrm>
            <a:off x="5148263" y="5157788"/>
            <a:ext cx="576262" cy="576262"/>
          </a:xfrm>
          <a:prstGeom prst="rect">
            <a:avLst/>
          </a:prstGeom>
          <a:noFill/>
          <a:ln w="1905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onsolas"/>
              </a:rPr>
              <a:t>4</a:t>
            </a:r>
          </a:p>
        </p:txBody>
      </p:sp>
      <p:sp>
        <p:nvSpPr>
          <p:cNvPr id="233480" name="Rectangle 9"/>
          <p:cNvSpPr>
            <a:spLocks noChangeArrowheads="1"/>
          </p:cNvSpPr>
          <p:nvPr/>
        </p:nvSpPr>
        <p:spPr bwMode="auto">
          <a:xfrm>
            <a:off x="5148263" y="5878513"/>
            <a:ext cx="576262" cy="574675"/>
          </a:xfrm>
          <a:prstGeom prst="rect">
            <a:avLst/>
          </a:prstGeom>
          <a:noFill/>
          <a:ln w="1905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nl-NL" dirty="0">
              <a:latin typeface="Consolas"/>
            </a:endParaRPr>
          </a:p>
        </p:txBody>
      </p:sp>
      <p:sp>
        <p:nvSpPr>
          <p:cNvPr id="233481" name="Text Box 10"/>
          <p:cNvSpPr txBox="1">
            <a:spLocks noChangeArrowheads="1"/>
          </p:cNvSpPr>
          <p:nvPr/>
        </p:nvSpPr>
        <p:spPr bwMode="auto">
          <a:xfrm>
            <a:off x="4355976" y="5230813"/>
            <a:ext cx="67967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 err="1">
                <a:solidFill>
                  <a:schemeClr val="tx1"/>
                </a:solidFill>
                <a:latin typeface="Consolas"/>
              </a:rPr>
              <a:t>size</a:t>
            </a:r>
            <a:endParaRPr lang="nl-NL" sz="2400" dirty="0">
              <a:solidFill>
                <a:schemeClr val="tx1"/>
              </a:solidFill>
              <a:latin typeface="Consolas"/>
            </a:endParaRPr>
          </a:p>
        </p:txBody>
      </p:sp>
      <p:sp>
        <p:nvSpPr>
          <p:cNvPr id="233482" name="Text Box 11"/>
          <p:cNvSpPr txBox="1">
            <a:spLocks noChangeArrowheads="1"/>
          </p:cNvSpPr>
          <p:nvPr/>
        </p:nvSpPr>
        <p:spPr bwMode="auto">
          <a:xfrm>
            <a:off x="4355976" y="5949950"/>
            <a:ext cx="67967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solidFill>
                  <a:schemeClr val="tx1"/>
                </a:solidFill>
                <a:latin typeface="Consolas"/>
              </a:rPr>
              <a:t>data</a:t>
            </a:r>
          </a:p>
        </p:txBody>
      </p:sp>
      <p:sp>
        <p:nvSpPr>
          <p:cNvPr id="233483" name="Rectangle 12"/>
          <p:cNvSpPr>
            <a:spLocks noChangeArrowheads="1"/>
          </p:cNvSpPr>
          <p:nvPr/>
        </p:nvSpPr>
        <p:spPr bwMode="auto">
          <a:xfrm>
            <a:off x="6372225" y="5949950"/>
            <a:ext cx="576263" cy="576263"/>
          </a:xfrm>
          <a:prstGeom prst="rect">
            <a:avLst/>
          </a:prstGeom>
          <a:noFill/>
          <a:ln w="1905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onsolas"/>
              </a:rPr>
              <a:t>0</a:t>
            </a:r>
          </a:p>
        </p:txBody>
      </p:sp>
      <p:sp>
        <p:nvSpPr>
          <p:cNvPr id="233484" name="Rectangle 13"/>
          <p:cNvSpPr>
            <a:spLocks noChangeArrowheads="1"/>
          </p:cNvSpPr>
          <p:nvPr/>
        </p:nvSpPr>
        <p:spPr bwMode="auto">
          <a:xfrm>
            <a:off x="6948488" y="5949950"/>
            <a:ext cx="576262" cy="576263"/>
          </a:xfrm>
          <a:prstGeom prst="rect">
            <a:avLst/>
          </a:prstGeom>
          <a:noFill/>
          <a:ln w="1905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onsolas"/>
              </a:rPr>
              <a:t>1</a:t>
            </a:r>
          </a:p>
        </p:txBody>
      </p:sp>
      <p:sp>
        <p:nvSpPr>
          <p:cNvPr id="233485" name="Rectangle 14"/>
          <p:cNvSpPr>
            <a:spLocks noChangeArrowheads="1"/>
          </p:cNvSpPr>
          <p:nvPr/>
        </p:nvSpPr>
        <p:spPr bwMode="auto">
          <a:xfrm>
            <a:off x="7524750" y="5949950"/>
            <a:ext cx="576263" cy="576263"/>
          </a:xfrm>
          <a:prstGeom prst="rect">
            <a:avLst/>
          </a:prstGeom>
          <a:noFill/>
          <a:ln w="1905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sz="2400" dirty="0">
                <a:latin typeface="Consolas"/>
              </a:rPr>
              <a:t>8</a:t>
            </a:r>
            <a:endParaRPr lang="nl-NL" sz="2400" dirty="0">
              <a:latin typeface="Consolas"/>
            </a:endParaRPr>
          </a:p>
        </p:txBody>
      </p:sp>
      <p:sp>
        <p:nvSpPr>
          <p:cNvPr id="233486" name="Rectangle 15"/>
          <p:cNvSpPr>
            <a:spLocks noChangeArrowheads="1"/>
          </p:cNvSpPr>
          <p:nvPr/>
        </p:nvSpPr>
        <p:spPr bwMode="auto">
          <a:xfrm>
            <a:off x="8101013" y="5949950"/>
            <a:ext cx="576262" cy="576263"/>
          </a:xfrm>
          <a:prstGeom prst="rect">
            <a:avLst/>
          </a:prstGeom>
          <a:noFill/>
          <a:ln w="1905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400" dirty="0">
                <a:latin typeface="Consolas"/>
              </a:rPr>
              <a:t>27</a:t>
            </a:r>
          </a:p>
        </p:txBody>
      </p:sp>
      <p:sp>
        <p:nvSpPr>
          <p:cNvPr id="233487" name="Text Box 16"/>
          <p:cNvSpPr txBox="1">
            <a:spLocks noChangeArrowheads="1"/>
          </p:cNvSpPr>
          <p:nvPr/>
        </p:nvSpPr>
        <p:spPr bwMode="auto">
          <a:xfrm>
            <a:off x="6588125" y="5589588"/>
            <a:ext cx="141064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0</a:t>
            </a:r>
          </a:p>
        </p:txBody>
      </p:sp>
      <p:sp>
        <p:nvSpPr>
          <p:cNvPr id="233488" name="Text Box 17"/>
          <p:cNvSpPr txBox="1">
            <a:spLocks noChangeArrowheads="1"/>
          </p:cNvSpPr>
          <p:nvPr/>
        </p:nvSpPr>
        <p:spPr bwMode="auto">
          <a:xfrm>
            <a:off x="7164388" y="5589588"/>
            <a:ext cx="141064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1</a:t>
            </a:r>
          </a:p>
        </p:txBody>
      </p:sp>
      <p:sp>
        <p:nvSpPr>
          <p:cNvPr id="233489" name="Text Box 18"/>
          <p:cNvSpPr txBox="1">
            <a:spLocks noChangeArrowheads="1"/>
          </p:cNvSpPr>
          <p:nvPr/>
        </p:nvSpPr>
        <p:spPr bwMode="auto">
          <a:xfrm>
            <a:off x="7740650" y="5589588"/>
            <a:ext cx="141064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2</a:t>
            </a:r>
          </a:p>
        </p:txBody>
      </p:sp>
      <p:sp>
        <p:nvSpPr>
          <p:cNvPr id="233490" name="Text Box 19"/>
          <p:cNvSpPr txBox="1">
            <a:spLocks noChangeArrowheads="1"/>
          </p:cNvSpPr>
          <p:nvPr/>
        </p:nvSpPr>
        <p:spPr bwMode="auto">
          <a:xfrm>
            <a:off x="8316913" y="5589588"/>
            <a:ext cx="141064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3</a:t>
            </a:r>
          </a:p>
        </p:txBody>
      </p:sp>
      <p:sp>
        <p:nvSpPr>
          <p:cNvPr id="922644" name="Line 20"/>
          <p:cNvSpPr>
            <a:spLocks noChangeShapeType="1"/>
          </p:cNvSpPr>
          <p:nvPr/>
        </p:nvSpPr>
        <p:spPr bwMode="auto">
          <a:xfrm>
            <a:off x="5437188" y="6165850"/>
            <a:ext cx="935037" cy="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nl-NL" dirty="0">
              <a:latin typeface="Consolas"/>
            </a:endParaRPr>
          </a:p>
        </p:txBody>
      </p:sp>
      <p:sp>
        <p:nvSpPr>
          <p:cNvPr id="233492" name="Text Box 21"/>
          <p:cNvSpPr txBox="1">
            <a:spLocks noChangeArrowheads="1"/>
          </p:cNvSpPr>
          <p:nvPr/>
        </p:nvSpPr>
        <p:spPr bwMode="auto">
          <a:xfrm>
            <a:off x="3779838" y="5013325"/>
            <a:ext cx="282129" cy="615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4000" dirty="0">
                <a:latin typeface="Consolas"/>
              </a:rPr>
              <a:t>b</a:t>
            </a:r>
          </a:p>
        </p:txBody>
      </p:sp>
      <p:grpSp>
        <p:nvGrpSpPr>
          <p:cNvPr id="233493" name="Group 22"/>
          <p:cNvGrpSpPr>
            <a:grpSpLocks/>
          </p:cNvGrpSpPr>
          <p:nvPr/>
        </p:nvGrpSpPr>
        <p:grpSpPr bwMode="auto">
          <a:xfrm>
            <a:off x="3779838" y="3141663"/>
            <a:ext cx="4897437" cy="1584325"/>
            <a:chOff x="1066" y="2432"/>
            <a:chExt cx="3085" cy="998"/>
          </a:xfrm>
        </p:grpSpPr>
        <p:sp>
          <p:nvSpPr>
            <p:cNvPr id="233498" name="Rectangle 23"/>
            <p:cNvSpPr>
              <a:spLocks noChangeArrowheads="1"/>
            </p:cNvSpPr>
            <p:nvPr/>
          </p:nvSpPr>
          <p:spPr bwMode="auto">
            <a:xfrm>
              <a:off x="1338" y="2433"/>
              <a:ext cx="1044" cy="997"/>
            </a:xfrm>
            <a:prstGeom prst="rect">
              <a:avLst/>
            </a:prstGeom>
            <a:noFill/>
            <a:ln w="19050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endParaRPr lang="nl-NL" dirty="0">
                <a:latin typeface="Consolas"/>
              </a:endParaRPr>
            </a:p>
          </p:txBody>
        </p:sp>
        <p:sp>
          <p:nvSpPr>
            <p:cNvPr id="233499" name="Rectangle 24"/>
            <p:cNvSpPr>
              <a:spLocks noChangeArrowheads="1"/>
            </p:cNvSpPr>
            <p:nvPr/>
          </p:nvSpPr>
          <p:spPr bwMode="auto">
            <a:xfrm>
              <a:off x="1928" y="2523"/>
              <a:ext cx="363" cy="363"/>
            </a:xfrm>
            <a:prstGeom prst="rect">
              <a:avLst/>
            </a:prstGeom>
            <a:noFill/>
            <a:ln w="19050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nl-NL" sz="2400" dirty="0">
                  <a:latin typeface="Consolas"/>
                </a:rPr>
                <a:t>4</a:t>
              </a:r>
            </a:p>
          </p:txBody>
        </p:sp>
        <p:sp>
          <p:nvSpPr>
            <p:cNvPr id="233500" name="Rectangle 25"/>
            <p:cNvSpPr>
              <a:spLocks noChangeArrowheads="1"/>
            </p:cNvSpPr>
            <p:nvPr/>
          </p:nvSpPr>
          <p:spPr bwMode="auto">
            <a:xfrm>
              <a:off x="1928" y="2977"/>
              <a:ext cx="363" cy="362"/>
            </a:xfrm>
            <a:prstGeom prst="rect">
              <a:avLst/>
            </a:prstGeom>
            <a:noFill/>
            <a:ln w="19050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endParaRPr lang="nl-NL" dirty="0">
                <a:latin typeface="Consolas"/>
              </a:endParaRPr>
            </a:p>
          </p:txBody>
        </p:sp>
        <p:sp>
          <p:nvSpPr>
            <p:cNvPr id="233501" name="Text Box 26"/>
            <p:cNvSpPr txBox="1">
              <a:spLocks noChangeArrowheads="1"/>
            </p:cNvSpPr>
            <p:nvPr/>
          </p:nvSpPr>
          <p:spPr bwMode="auto">
            <a:xfrm>
              <a:off x="1429" y="2569"/>
              <a:ext cx="428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857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1pPr>
              <a:lvl2pPr marL="742950" indent="-28575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2pPr>
              <a:lvl3pPr marL="11430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3pPr>
              <a:lvl4pPr marL="16002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4pPr>
              <a:lvl5pPr marL="20574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nl-NL" sz="2400" dirty="0" err="1">
                  <a:solidFill>
                    <a:schemeClr val="tx1"/>
                  </a:solidFill>
                  <a:latin typeface="Consolas"/>
                </a:rPr>
                <a:t>size</a:t>
              </a:r>
              <a:endParaRPr lang="nl-NL" sz="2400" dirty="0">
                <a:solidFill>
                  <a:schemeClr val="tx1"/>
                </a:solidFill>
                <a:latin typeface="Consolas"/>
              </a:endParaRPr>
            </a:p>
          </p:txBody>
        </p:sp>
        <p:sp>
          <p:nvSpPr>
            <p:cNvPr id="233502" name="Text Box 27"/>
            <p:cNvSpPr txBox="1">
              <a:spLocks noChangeArrowheads="1"/>
            </p:cNvSpPr>
            <p:nvPr/>
          </p:nvSpPr>
          <p:spPr bwMode="auto">
            <a:xfrm>
              <a:off x="1429" y="3022"/>
              <a:ext cx="428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857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1pPr>
              <a:lvl2pPr marL="742950" indent="-28575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2pPr>
              <a:lvl3pPr marL="11430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3pPr>
              <a:lvl4pPr marL="16002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4pPr>
              <a:lvl5pPr marL="20574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nl-NL" sz="2400" dirty="0">
                  <a:solidFill>
                    <a:schemeClr val="tx1"/>
                  </a:solidFill>
                  <a:latin typeface="Consolas"/>
                </a:rPr>
                <a:t>data</a:t>
              </a:r>
            </a:p>
          </p:txBody>
        </p:sp>
        <p:sp>
          <p:nvSpPr>
            <p:cNvPr id="233503" name="Rectangle 28"/>
            <p:cNvSpPr>
              <a:spLocks noChangeArrowheads="1"/>
            </p:cNvSpPr>
            <p:nvPr/>
          </p:nvSpPr>
          <p:spPr bwMode="auto">
            <a:xfrm>
              <a:off x="2699" y="3022"/>
              <a:ext cx="363" cy="363"/>
            </a:xfrm>
            <a:prstGeom prst="rect">
              <a:avLst/>
            </a:prstGeom>
            <a:noFill/>
            <a:ln w="19050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nl-NL" sz="2400" dirty="0">
                  <a:latin typeface="Consolas"/>
                </a:rPr>
                <a:t>0</a:t>
              </a:r>
            </a:p>
          </p:txBody>
        </p:sp>
        <p:sp>
          <p:nvSpPr>
            <p:cNvPr id="233504" name="Rectangle 29"/>
            <p:cNvSpPr>
              <a:spLocks noChangeArrowheads="1"/>
            </p:cNvSpPr>
            <p:nvPr/>
          </p:nvSpPr>
          <p:spPr bwMode="auto">
            <a:xfrm>
              <a:off x="3062" y="3022"/>
              <a:ext cx="363" cy="363"/>
            </a:xfrm>
            <a:prstGeom prst="rect">
              <a:avLst/>
            </a:prstGeom>
            <a:noFill/>
            <a:ln w="19050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nl-NL" sz="2400" dirty="0">
                  <a:latin typeface="Consolas"/>
                </a:rPr>
                <a:t>1</a:t>
              </a:r>
            </a:p>
          </p:txBody>
        </p:sp>
        <p:sp>
          <p:nvSpPr>
            <p:cNvPr id="233505" name="Rectangle 30"/>
            <p:cNvSpPr>
              <a:spLocks noChangeArrowheads="1"/>
            </p:cNvSpPr>
            <p:nvPr/>
          </p:nvSpPr>
          <p:spPr bwMode="auto">
            <a:xfrm>
              <a:off x="3425" y="3022"/>
              <a:ext cx="363" cy="363"/>
            </a:xfrm>
            <a:prstGeom prst="rect">
              <a:avLst/>
            </a:prstGeom>
            <a:noFill/>
            <a:ln w="19050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nl-NL" sz="2400" dirty="0">
                  <a:latin typeface="Consolas"/>
                </a:rPr>
                <a:t>4</a:t>
              </a:r>
            </a:p>
          </p:txBody>
        </p:sp>
        <p:sp>
          <p:nvSpPr>
            <p:cNvPr id="233506" name="Rectangle 31"/>
            <p:cNvSpPr>
              <a:spLocks noChangeArrowheads="1"/>
            </p:cNvSpPr>
            <p:nvPr/>
          </p:nvSpPr>
          <p:spPr bwMode="auto">
            <a:xfrm>
              <a:off x="3788" y="3022"/>
              <a:ext cx="363" cy="363"/>
            </a:xfrm>
            <a:prstGeom prst="rect">
              <a:avLst/>
            </a:prstGeom>
            <a:noFill/>
            <a:ln w="19050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nl-NL" sz="2400" dirty="0">
                  <a:latin typeface="Consolas"/>
                </a:rPr>
                <a:t>9</a:t>
              </a:r>
            </a:p>
          </p:txBody>
        </p:sp>
        <p:sp>
          <p:nvSpPr>
            <p:cNvPr id="233507" name="Text Box 32"/>
            <p:cNvSpPr txBox="1">
              <a:spLocks noChangeArrowheads="1"/>
            </p:cNvSpPr>
            <p:nvPr/>
          </p:nvSpPr>
          <p:spPr bwMode="auto">
            <a:xfrm>
              <a:off x="2835" y="2795"/>
              <a:ext cx="89" cy="1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857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1pPr>
              <a:lvl2pPr marL="742950" indent="-28575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2pPr>
              <a:lvl3pPr marL="11430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3pPr>
              <a:lvl4pPr marL="16002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4pPr>
              <a:lvl5pPr marL="20574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nl-NL" sz="2000" dirty="0">
                  <a:solidFill>
                    <a:schemeClr val="tx1"/>
                  </a:solidFill>
                  <a:latin typeface="Consolas"/>
                </a:rPr>
                <a:t>0</a:t>
              </a:r>
            </a:p>
          </p:txBody>
        </p:sp>
        <p:sp>
          <p:nvSpPr>
            <p:cNvPr id="233508" name="Text Box 33"/>
            <p:cNvSpPr txBox="1">
              <a:spLocks noChangeArrowheads="1"/>
            </p:cNvSpPr>
            <p:nvPr/>
          </p:nvSpPr>
          <p:spPr bwMode="auto">
            <a:xfrm>
              <a:off x="3198" y="2795"/>
              <a:ext cx="89" cy="1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857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1pPr>
              <a:lvl2pPr marL="742950" indent="-28575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2pPr>
              <a:lvl3pPr marL="11430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3pPr>
              <a:lvl4pPr marL="16002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4pPr>
              <a:lvl5pPr marL="20574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nl-NL" sz="2000" dirty="0">
                  <a:solidFill>
                    <a:schemeClr val="tx1"/>
                  </a:solidFill>
                  <a:latin typeface="Consolas"/>
                </a:rPr>
                <a:t>1</a:t>
              </a:r>
            </a:p>
          </p:txBody>
        </p:sp>
        <p:sp>
          <p:nvSpPr>
            <p:cNvPr id="233509" name="Text Box 34"/>
            <p:cNvSpPr txBox="1">
              <a:spLocks noChangeArrowheads="1"/>
            </p:cNvSpPr>
            <p:nvPr/>
          </p:nvSpPr>
          <p:spPr bwMode="auto">
            <a:xfrm>
              <a:off x="3561" y="2795"/>
              <a:ext cx="89" cy="1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857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1pPr>
              <a:lvl2pPr marL="742950" indent="-28575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2pPr>
              <a:lvl3pPr marL="11430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3pPr>
              <a:lvl4pPr marL="16002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4pPr>
              <a:lvl5pPr marL="20574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nl-NL" sz="2000" dirty="0">
                  <a:solidFill>
                    <a:schemeClr val="tx1"/>
                  </a:solidFill>
                  <a:latin typeface="Consolas"/>
                </a:rPr>
                <a:t>2</a:t>
              </a:r>
            </a:p>
          </p:txBody>
        </p:sp>
        <p:sp>
          <p:nvSpPr>
            <p:cNvPr id="233510" name="Text Box 35"/>
            <p:cNvSpPr txBox="1">
              <a:spLocks noChangeArrowheads="1"/>
            </p:cNvSpPr>
            <p:nvPr/>
          </p:nvSpPr>
          <p:spPr bwMode="auto">
            <a:xfrm>
              <a:off x="3924" y="2795"/>
              <a:ext cx="89" cy="1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857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1pPr>
              <a:lvl2pPr marL="742950" indent="-28575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2pPr>
              <a:lvl3pPr marL="11430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3pPr>
              <a:lvl4pPr marL="16002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4pPr>
              <a:lvl5pPr marL="20574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nl-NL" sz="2000" dirty="0">
                  <a:solidFill>
                    <a:schemeClr val="tx1"/>
                  </a:solidFill>
                  <a:latin typeface="Consolas"/>
                </a:rPr>
                <a:t>3</a:t>
              </a:r>
            </a:p>
          </p:txBody>
        </p:sp>
        <p:sp>
          <p:nvSpPr>
            <p:cNvPr id="233511" name="Line 36"/>
            <p:cNvSpPr>
              <a:spLocks noChangeShapeType="1"/>
            </p:cNvSpPr>
            <p:nvPr/>
          </p:nvSpPr>
          <p:spPr bwMode="auto">
            <a:xfrm>
              <a:off x="2110" y="3158"/>
              <a:ext cx="589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nl-NL" dirty="0">
                <a:latin typeface="Consolas"/>
              </a:endParaRPr>
            </a:p>
          </p:txBody>
        </p:sp>
        <p:sp>
          <p:nvSpPr>
            <p:cNvPr id="233512" name="Text Box 37"/>
            <p:cNvSpPr txBox="1">
              <a:spLocks noChangeArrowheads="1"/>
            </p:cNvSpPr>
            <p:nvPr/>
          </p:nvSpPr>
          <p:spPr bwMode="auto">
            <a:xfrm>
              <a:off x="1066" y="2432"/>
              <a:ext cx="178" cy="3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857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1pPr>
              <a:lvl2pPr marL="742950" indent="-28575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2pPr>
              <a:lvl3pPr marL="11430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3pPr>
              <a:lvl4pPr marL="16002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4pPr>
              <a:lvl5pPr marL="20574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sz="4000" dirty="0">
                  <a:latin typeface="Consolas"/>
                </a:rPr>
                <a:t>a</a:t>
              </a:r>
              <a:endParaRPr lang="nl-NL" sz="4000" dirty="0">
                <a:latin typeface="Consolas"/>
              </a:endParaRPr>
            </a:p>
          </p:txBody>
        </p:sp>
      </p:grpSp>
      <p:sp>
        <p:nvSpPr>
          <p:cNvPr id="922662" name="Text Box 38"/>
          <p:cNvSpPr txBox="1">
            <a:spLocks noChangeArrowheads="1"/>
          </p:cNvSpPr>
          <p:nvPr/>
        </p:nvSpPr>
        <p:spPr bwMode="auto">
          <a:xfrm>
            <a:off x="1547664" y="2997200"/>
            <a:ext cx="2087711" cy="1231106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latin typeface="Calibri" pitchFamily="34" charset="0"/>
              </a:rPr>
              <a:t>Default </a:t>
            </a:r>
            <a:r>
              <a:rPr lang="nl-NL" sz="2000" dirty="0" err="1">
                <a:latin typeface="Calibri" pitchFamily="34" charset="0"/>
              </a:rPr>
              <a:t>assignment</a:t>
            </a:r>
            <a:r>
              <a:rPr lang="nl-NL" sz="2000" dirty="0">
                <a:latin typeface="Calibri" pitchFamily="34" charset="0"/>
              </a:rPr>
              <a:t> operator</a:t>
            </a:r>
            <a:r>
              <a:rPr lang="nl-NL" sz="2000" dirty="0">
                <a:solidFill>
                  <a:schemeClr val="tx1"/>
                </a:solidFill>
                <a:latin typeface="Calibri" pitchFamily="34" charset="0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err="1">
                <a:solidFill>
                  <a:schemeClr val="tx1"/>
                </a:solidFill>
                <a:latin typeface="Calibri" pitchFamily="34" charset="0"/>
              </a:rPr>
              <a:t>assigned</a:t>
            </a:r>
            <a:r>
              <a:rPr lang="nl-NL" sz="2000" dirty="0">
                <a:solidFill>
                  <a:schemeClr val="tx1"/>
                </a:solidFill>
                <a:latin typeface="Calibri" pitchFamily="34" charset="0"/>
              </a:rPr>
              <a:t> alle </a:t>
            </a:r>
            <a:r>
              <a:rPr lang="nl-NL" sz="2000" dirty="0" smtClean="0">
                <a:solidFill>
                  <a:schemeClr val="tx1"/>
                </a:solidFill>
                <a:latin typeface="Calibri" pitchFamily="34" charset="0"/>
              </a:rPr>
              <a:t>data members</a:t>
            </a:r>
            <a:endParaRPr lang="nl-NL" sz="20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922663" name="AutoShape 39"/>
          <p:cNvSpPr>
            <a:spLocks noChangeArrowheads="1"/>
          </p:cNvSpPr>
          <p:nvPr/>
        </p:nvSpPr>
        <p:spPr bwMode="auto">
          <a:xfrm>
            <a:off x="179512" y="5013325"/>
            <a:ext cx="3455863" cy="1225550"/>
          </a:xfrm>
          <a:prstGeom prst="cloudCallout">
            <a:avLst>
              <a:gd name="adj1" fmla="val -20489"/>
              <a:gd name="adj2" fmla="val -196842"/>
            </a:avLst>
          </a:prstGeom>
          <a:solidFill>
            <a:srgbClr val="FFFF00"/>
          </a:solidFill>
          <a:ln w="28575">
            <a:solidFill>
              <a:schemeClr val="accent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err="1" smtClean="0">
                <a:latin typeface="Consolas"/>
              </a:rPr>
              <a:t>b.size</a:t>
            </a:r>
            <a:r>
              <a:rPr lang="en-US" sz="2000" dirty="0" smtClean="0">
                <a:latin typeface="Consolas"/>
              </a:rPr>
              <a:t> = </a:t>
            </a:r>
            <a:r>
              <a:rPr lang="en-US" sz="2000" dirty="0" err="1" smtClean="0">
                <a:latin typeface="Consolas"/>
              </a:rPr>
              <a:t>a.size</a:t>
            </a:r>
            <a:r>
              <a:rPr lang="en-US" sz="2000" dirty="0"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err="1" smtClean="0">
                <a:latin typeface="Consolas"/>
              </a:rPr>
              <a:t>b.data</a:t>
            </a:r>
            <a:r>
              <a:rPr lang="en-US" sz="2000" dirty="0" smtClean="0">
                <a:latin typeface="Consolas"/>
              </a:rPr>
              <a:t> = </a:t>
            </a:r>
            <a:r>
              <a:rPr lang="en-US" sz="2000" dirty="0" err="1" smtClean="0">
                <a:latin typeface="Consolas"/>
              </a:rPr>
              <a:t>a.data</a:t>
            </a:r>
            <a:r>
              <a:rPr lang="en-US" sz="2000" dirty="0">
                <a:latin typeface="Consolas"/>
              </a:rPr>
              <a:t>;</a:t>
            </a:r>
            <a:endParaRPr lang="nl-NL" sz="2000" dirty="0">
              <a:latin typeface="Consolas"/>
            </a:endParaRPr>
          </a:p>
        </p:txBody>
      </p:sp>
      <p:sp>
        <p:nvSpPr>
          <p:cNvPr id="922665" name="Line 41"/>
          <p:cNvSpPr>
            <a:spLocks noChangeShapeType="1"/>
          </p:cNvSpPr>
          <p:nvPr/>
        </p:nvSpPr>
        <p:spPr bwMode="auto">
          <a:xfrm flipV="1">
            <a:off x="5435600" y="4365625"/>
            <a:ext cx="936625" cy="1800225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nl-NL" dirty="0">
              <a:latin typeface="Consolas"/>
            </a:endParaRPr>
          </a:p>
        </p:txBody>
      </p:sp>
      <p:sp>
        <p:nvSpPr>
          <p:cNvPr id="922666" name="Text Box 42"/>
          <p:cNvSpPr txBox="1">
            <a:spLocks noChangeArrowheads="1"/>
          </p:cNvSpPr>
          <p:nvPr/>
        </p:nvSpPr>
        <p:spPr bwMode="auto">
          <a:xfrm>
            <a:off x="6012160" y="1137518"/>
            <a:ext cx="2738140" cy="92333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chemeClr val="tx1"/>
                </a:solidFill>
                <a:latin typeface="Calibri" pitchFamily="34" charset="0"/>
              </a:rPr>
              <a:t>Dit is </a:t>
            </a:r>
            <a:r>
              <a:rPr lang="nl-NL" sz="2000" dirty="0">
                <a:solidFill>
                  <a:schemeClr val="tx2"/>
                </a:solidFill>
                <a:latin typeface="Calibri" pitchFamily="34" charset="0"/>
              </a:rPr>
              <a:t>niet</a:t>
            </a:r>
            <a:r>
              <a:rPr lang="nl-NL" sz="2000" dirty="0">
                <a:solidFill>
                  <a:schemeClr val="tx1"/>
                </a:solidFill>
                <a:latin typeface="Calibri" pitchFamily="34" charset="0"/>
              </a:rPr>
              <a:t> goed! We moeten </a:t>
            </a:r>
            <a:r>
              <a:rPr lang="nl-NL" sz="2000" dirty="0">
                <a:latin typeface="Calibri" pitchFamily="34" charset="0"/>
              </a:rPr>
              <a:t>zelf</a:t>
            </a:r>
            <a:r>
              <a:rPr lang="nl-NL" sz="2000" dirty="0">
                <a:solidFill>
                  <a:schemeClr val="tx1"/>
                </a:solidFill>
                <a:latin typeface="Calibri" pitchFamily="34" charset="0"/>
              </a:rPr>
              <a:t> een </a:t>
            </a:r>
            <a:r>
              <a:rPr lang="nl-NL" sz="2000" dirty="0">
                <a:latin typeface="Consolas"/>
              </a:rPr>
              <a:t>operator=</a:t>
            </a:r>
            <a:r>
              <a:rPr lang="nl-NL" sz="2000" dirty="0">
                <a:solidFill>
                  <a:schemeClr val="tx1"/>
                </a:solidFill>
                <a:latin typeface="Calibri" pitchFamily="34" charset="0"/>
              </a:rPr>
              <a:t> definiëren.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644" grpId="0" animBg="1"/>
      <p:bldP spid="922662" grpId="0" animBg="1"/>
      <p:bldP spid="922663" grpId="0" animBg="1"/>
      <p:bldP spid="922665" grpId="0" animBg="1"/>
      <p:bldP spid="922666" grpId="0" animBg="1"/>
    </p:bldLst>
  </p:timing>
</p:sld>
</file>

<file path=ppt/slides/slide2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498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39601102-C3EA-4D6C-8813-07977509E8CB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273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3449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onsolas"/>
              </a:rPr>
              <a:t>o</a:t>
            </a:r>
            <a:r>
              <a:rPr lang="en-US" dirty="0" smtClean="0">
                <a:latin typeface="Consolas"/>
              </a:rPr>
              <a:t>perator=</a:t>
            </a:r>
            <a:endParaRPr lang="nl-NL" dirty="0" smtClean="0">
              <a:latin typeface="Consolas"/>
            </a:endParaRPr>
          </a:p>
        </p:txBody>
      </p:sp>
      <p:sp>
        <p:nvSpPr>
          <p:cNvPr id="23450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Gewenst resultaat:</a:t>
            </a:r>
            <a:endParaRPr lang="nl-NL" smtClean="0"/>
          </a:p>
        </p:txBody>
      </p:sp>
      <p:grpSp>
        <p:nvGrpSpPr>
          <p:cNvPr id="234501" name="Group 4"/>
          <p:cNvGrpSpPr>
            <a:grpSpLocks/>
          </p:cNvGrpSpPr>
          <p:nvPr/>
        </p:nvGrpSpPr>
        <p:grpSpPr bwMode="auto">
          <a:xfrm>
            <a:off x="1692275" y="4076700"/>
            <a:ext cx="4897438" cy="1584325"/>
            <a:chOff x="1066" y="2432"/>
            <a:chExt cx="3085" cy="998"/>
          </a:xfrm>
        </p:grpSpPr>
        <p:sp>
          <p:nvSpPr>
            <p:cNvPr id="234518" name="Rectangle 5"/>
            <p:cNvSpPr>
              <a:spLocks noChangeArrowheads="1"/>
            </p:cNvSpPr>
            <p:nvPr/>
          </p:nvSpPr>
          <p:spPr bwMode="auto">
            <a:xfrm>
              <a:off x="1338" y="2433"/>
              <a:ext cx="1044" cy="997"/>
            </a:xfrm>
            <a:prstGeom prst="rect">
              <a:avLst/>
            </a:prstGeom>
            <a:noFill/>
            <a:ln w="19050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endParaRPr lang="nl-NL" dirty="0">
                <a:latin typeface="Consolas"/>
              </a:endParaRPr>
            </a:p>
          </p:txBody>
        </p:sp>
        <p:sp>
          <p:nvSpPr>
            <p:cNvPr id="234519" name="Rectangle 6"/>
            <p:cNvSpPr>
              <a:spLocks noChangeArrowheads="1"/>
            </p:cNvSpPr>
            <p:nvPr/>
          </p:nvSpPr>
          <p:spPr bwMode="auto">
            <a:xfrm>
              <a:off x="1928" y="2523"/>
              <a:ext cx="363" cy="363"/>
            </a:xfrm>
            <a:prstGeom prst="rect">
              <a:avLst/>
            </a:prstGeom>
            <a:noFill/>
            <a:ln w="19050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nl-NL" sz="2400" dirty="0">
                  <a:latin typeface="Consolas"/>
                </a:rPr>
                <a:t>4</a:t>
              </a:r>
            </a:p>
          </p:txBody>
        </p:sp>
        <p:sp>
          <p:nvSpPr>
            <p:cNvPr id="234520" name="Rectangle 7"/>
            <p:cNvSpPr>
              <a:spLocks noChangeArrowheads="1"/>
            </p:cNvSpPr>
            <p:nvPr/>
          </p:nvSpPr>
          <p:spPr bwMode="auto">
            <a:xfrm>
              <a:off x="1928" y="2977"/>
              <a:ext cx="363" cy="362"/>
            </a:xfrm>
            <a:prstGeom prst="rect">
              <a:avLst/>
            </a:prstGeom>
            <a:noFill/>
            <a:ln w="19050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endParaRPr lang="nl-NL" dirty="0">
                <a:latin typeface="Consolas"/>
              </a:endParaRPr>
            </a:p>
          </p:txBody>
        </p:sp>
        <p:sp>
          <p:nvSpPr>
            <p:cNvPr id="234521" name="Text Box 8"/>
            <p:cNvSpPr txBox="1">
              <a:spLocks noChangeArrowheads="1"/>
            </p:cNvSpPr>
            <p:nvPr/>
          </p:nvSpPr>
          <p:spPr bwMode="auto">
            <a:xfrm>
              <a:off x="1475" y="2569"/>
              <a:ext cx="428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857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1pPr>
              <a:lvl2pPr marL="742950" indent="-28575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2pPr>
              <a:lvl3pPr marL="11430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3pPr>
              <a:lvl4pPr marL="16002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4pPr>
              <a:lvl5pPr marL="20574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nl-NL" sz="2400" dirty="0" err="1">
                  <a:solidFill>
                    <a:schemeClr val="tx1"/>
                  </a:solidFill>
                  <a:latin typeface="Consolas"/>
                </a:rPr>
                <a:t>size</a:t>
              </a:r>
              <a:endParaRPr lang="nl-NL" sz="2400" dirty="0">
                <a:solidFill>
                  <a:schemeClr val="tx1"/>
                </a:solidFill>
                <a:latin typeface="Consolas"/>
              </a:endParaRPr>
            </a:p>
          </p:txBody>
        </p:sp>
        <p:sp>
          <p:nvSpPr>
            <p:cNvPr id="234522" name="Text Box 9"/>
            <p:cNvSpPr txBox="1">
              <a:spLocks noChangeArrowheads="1"/>
            </p:cNvSpPr>
            <p:nvPr/>
          </p:nvSpPr>
          <p:spPr bwMode="auto">
            <a:xfrm>
              <a:off x="1475" y="3022"/>
              <a:ext cx="428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857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1pPr>
              <a:lvl2pPr marL="742950" indent="-28575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2pPr>
              <a:lvl3pPr marL="11430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3pPr>
              <a:lvl4pPr marL="16002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4pPr>
              <a:lvl5pPr marL="20574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nl-NL" sz="2400" dirty="0">
                  <a:solidFill>
                    <a:schemeClr val="tx1"/>
                  </a:solidFill>
                  <a:latin typeface="Consolas"/>
                </a:rPr>
                <a:t>data</a:t>
              </a:r>
            </a:p>
          </p:txBody>
        </p:sp>
        <p:sp>
          <p:nvSpPr>
            <p:cNvPr id="234523" name="Rectangle 10"/>
            <p:cNvSpPr>
              <a:spLocks noChangeArrowheads="1"/>
            </p:cNvSpPr>
            <p:nvPr/>
          </p:nvSpPr>
          <p:spPr bwMode="auto">
            <a:xfrm>
              <a:off x="2699" y="3022"/>
              <a:ext cx="363" cy="363"/>
            </a:xfrm>
            <a:prstGeom prst="rect">
              <a:avLst/>
            </a:prstGeom>
            <a:noFill/>
            <a:ln w="19050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nl-NL" sz="2400" dirty="0">
                  <a:latin typeface="Consolas"/>
                </a:rPr>
                <a:t>0</a:t>
              </a:r>
            </a:p>
          </p:txBody>
        </p:sp>
        <p:sp>
          <p:nvSpPr>
            <p:cNvPr id="234524" name="Rectangle 11"/>
            <p:cNvSpPr>
              <a:spLocks noChangeArrowheads="1"/>
            </p:cNvSpPr>
            <p:nvPr/>
          </p:nvSpPr>
          <p:spPr bwMode="auto">
            <a:xfrm>
              <a:off x="3062" y="3022"/>
              <a:ext cx="363" cy="363"/>
            </a:xfrm>
            <a:prstGeom prst="rect">
              <a:avLst/>
            </a:prstGeom>
            <a:noFill/>
            <a:ln w="19050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nl-NL" sz="2400" dirty="0">
                  <a:latin typeface="Consolas"/>
                </a:rPr>
                <a:t>1</a:t>
              </a:r>
            </a:p>
          </p:txBody>
        </p:sp>
        <p:sp>
          <p:nvSpPr>
            <p:cNvPr id="234525" name="Rectangle 12"/>
            <p:cNvSpPr>
              <a:spLocks noChangeArrowheads="1"/>
            </p:cNvSpPr>
            <p:nvPr/>
          </p:nvSpPr>
          <p:spPr bwMode="auto">
            <a:xfrm>
              <a:off x="3425" y="3022"/>
              <a:ext cx="363" cy="363"/>
            </a:xfrm>
            <a:prstGeom prst="rect">
              <a:avLst/>
            </a:prstGeom>
            <a:noFill/>
            <a:ln w="19050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nl-NL" sz="2400" dirty="0">
                  <a:latin typeface="Consolas"/>
                </a:rPr>
                <a:t>4</a:t>
              </a:r>
            </a:p>
          </p:txBody>
        </p:sp>
        <p:sp>
          <p:nvSpPr>
            <p:cNvPr id="234526" name="Rectangle 13"/>
            <p:cNvSpPr>
              <a:spLocks noChangeArrowheads="1"/>
            </p:cNvSpPr>
            <p:nvPr/>
          </p:nvSpPr>
          <p:spPr bwMode="auto">
            <a:xfrm>
              <a:off x="3788" y="3022"/>
              <a:ext cx="363" cy="363"/>
            </a:xfrm>
            <a:prstGeom prst="rect">
              <a:avLst/>
            </a:prstGeom>
            <a:noFill/>
            <a:ln w="19050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nl-NL" sz="2400" dirty="0">
                  <a:latin typeface="Consolas"/>
                </a:rPr>
                <a:t>9</a:t>
              </a:r>
            </a:p>
          </p:txBody>
        </p:sp>
        <p:sp>
          <p:nvSpPr>
            <p:cNvPr id="234527" name="Text Box 14"/>
            <p:cNvSpPr txBox="1">
              <a:spLocks noChangeArrowheads="1"/>
            </p:cNvSpPr>
            <p:nvPr/>
          </p:nvSpPr>
          <p:spPr bwMode="auto">
            <a:xfrm>
              <a:off x="2835" y="2795"/>
              <a:ext cx="89" cy="1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857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1pPr>
              <a:lvl2pPr marL="742950" indent="-28575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2pPr>
              <a:lvl3pPr marL="11430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3pPr>
              <a:lvl4pPr marL="16002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4pPr>
              <a:lvl5pPr marL="20574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nl-NL" sz="2000" dirty="0">
                  <a:solidFill>
                    <a:schemeClr val="tx1"/>
                  </a:solidFill>
                  <a:latin typeface="Consolas"/>
                </a:rPr>
                <a:t>0</a:t>
              </a:r>
            </a:p>
          </p:txBody>
        </p:sp>
        <p:sp>
          <p:nvSpPr>
            <p:cNvPr id="234528" name="Text Box 15"/>
            <p:cNvSpPr txBox="1">
              <a:spLocks noChangeArrowheads="1"/>
            </p:cNvSpPr>
            <p:nvPr/>
          </p:nvSpPr>
          <p:spPr bwMode="auto">
            <a:xfrm>
              <a:off x="3198" y="2795"/>
              <a:ext cx="89" cy="1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857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1pPr>
              <a:lvl2pPr marL="742950" indent="-28575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2pPr>
              <a:lvl3pPr marL="11430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3pPr>
              <a:lvl4pPr marL="16002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4pPr>
              <a:lvl5pPr marL="20574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nl-NL" sz="2000" dirty="0">
                  <a:solidFill>
                    <a:schemeClr val="tx1"/>
                  </a:solidFill>
                  <a:latin typeface="Consolas"/>
                </a:rPr>
                <a:t>1</a:t>
              </a:r>
            </a:p>
          </p:txBody>
        </p:sp>
        <p:sp>
          <p:nvSpPr>
            <p:cNvPr id="234529" name="Text Box 16"/>
            <p:cNvSpPr txBox="1">
              <a:spLocks noChangeArrowheads="1"/>
            </p:cNvSpPr>
            <p:nvPr/>
          </p:nvSpPr>
          <p:spPr bwMode="auto">
            <a:xfrm>
              <a:off x="3561" y="2795"/>
              <a:ext cx="89" cy="1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857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1pPr>
              <a:lvl2pPr marL="742950" indent="-28575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2pPr>
              <a:lvl3pPr marL="11430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3pPr>
              <a:lvl4pPr marL="16002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4pPr>
              <a:lvl5pPr marL="20574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nl-NL" sz="2000" dirty="0">
                  <a:solidFill>
                    <a:schemeClr val="tx1"/>
                  </a:solidFill>
                  <a:latin typeface="Consolas"/>
                </a:rPr>
                <a:t>2</a:t>
              </a:r>
            </a:p>
          </p:txBody>
        </p:sp>
        <p:sp>
          <p:nvSpPr>
            <p:cNvPr id="234530" name="Text Box 17"/>
            <p:cNvSpPr txBox="1">
              <a:spLocks noChangeArrowheads="1"/>
            </p:cNvSpPr>
            <p:nvPr/>
          </p:nvSpPr>
          <p:spPr bwMode="auto">
            <a:xfrm>
              <a:off x="3924" y="2795"/>
              <a:ext cx="89" cy="1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857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1pPr>
              <a:lvl2pPr marL="742950" indent="-28575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2pPr>
              <a:lvl3pPr marL="11430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3pPr>
              <a:lvl4pPr marL="16002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4pPr>
              <a:lvl5pPr marL="20574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nl-NL" sz="2000" dirty="0">
                  <a:solidFill>
                    <a:schemeClr val="tx1"/>
                  </a:solidFill>
                  <a:latin typeface="Consolas"/>
                </a:rPr>
                <a:t>3</a:t>
              </a:r>
            </a:p>
          </p:txBody>
        </p:sp>
        <p:sp>
          <p:nvSpPr>
            <p:cNvPr id="234531" name="Line 18"/>
            <p:cNvSpPr>
              <a:spLocks noChangeShapeType="1"/>
            </p:cNvSpPr>
            <p:nvPr/>
          </p:nvSpPr>
          <p:spPr bwMode="auto">
            <a:xfrm>
              <a:off x="2110" y="3158"/>
              <a:ext cx="589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nl-NL" dirty="0">
                <a:latin typeface="Consolas"/>
              </a:endParaRPr>
            </a:p>
          </p:txBody>
        </p:sp>
        <p:sp>
          <p:nvSpPr>
            <p:cNvPr id="234532" name="Text Box 19"/>
            <p:cNvSpPr txBox="1">
              <a:spLocks noChangeArrowheads="1"/>
            </p:cNvSpPr>
            <p:nvPr/>
          </p:nvSpPr>
          <p:spPr bwMode="auto">
            <a:xfrm>
              <a:off x="1066" y="2432"/>
              <a:ext cx="178" cy="3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857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1pPr>
              <a:lvl2pPr marL="742950" indent="-28575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2pPr>
              <a:lvl3pPr marL="11430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3pPr>
              <a:lvl4pPr marL="16002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4pPr>
              <a:lvl5pPr marL="20574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nl-NL" sz="4000" dirty="0">
                  <a:latin typeface="Consolas"/>
                </a:rPr>
                <a:t>b</a:t>
              </a:r>
            </a:p>
          </p:txBody>
        </p:sp>
        <p:sp>
          <p:nvSpPr>
            <p:cNvPr id="37" name="Text Box 8"/>
            <p:cNvSpPr txBox="1">
              <a:spLocks noChangeArrowheads="1"/>
            </p:cNvSpPr>
            <p:nvPr/>
          </p:nvSpPr>
          <p:spPr bwMode="auto">
            <a:xfrm>
              <a:off x="1474" y="2569"/>
              <a:ext cx="428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857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1pPr>
              <a:lvl2pPr marL="742950" indent="-28575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2pPr>
              <a:lvl3pPr marL="11430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3pPr>
              <a:lvl4pPr marL="16002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4pPr>
              <a:lvl5pPr marL="20574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nl-NL" sz="2400" dirty="0" err="1">
                  <a:solidFill>
                    <a:schemeClr val="tx1"/>
                  </a:solidFill>
                  <a:latin typeface="Consolas"/>
                </a:rPr>
                <a:t>size</a:t>
              </a:r>
              <a:endParaRPr lang="nl-NL" sz="2400" dirty="0">
                <a:solidFill>
                  <a:schemeClr val="tx1"/>
                </a:solidFill>
                <a:latin typeface="Consolas"/>
              </a:endParaRPr>
            </a:p>
          </p:txBody>
        </p:sp>
        <p:sp>
          <p:nvSpPr>
            <p:cNvPr id="38" name="Text Box 9"/>
            <p:cNvSpPr txBox="1">
              <a:spLocks noChangeArrowheads="1"/>
            </p:cNvSpPr>
            <p:nvPr/>
          </p:nvSpPr>
          <p:spPr bwMode="auto">
            <a:xfrm>
              <a:off x="1474" y="3022"/>
              <a:ext cx="428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857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1pPr>
              <a:lvl2pPr marL="742950" indent="-28575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2pPr>
              <a:lvl3pPr marL="11430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3pPr>
              <a:lvl4pPr marL="16002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4pPr>
              <a:lvl5pPr marL="20574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nl-NL" sz="2400" dirty="0">
                  <a:solidFill>
                    <a:schemeClr val="tx1"/>
                  </a:solidFill>
                  <a:latin typeface="Consolas"/>
                </a:rPr>
                <a:t>data</a:t>
              </a:r>
            </a:p>
          </p:txBody>
        </p:sp>
      </p:grpSp>
      <p:grpSp>
        <p:nvGrpSpPr>
          <p:cNvPr id="234502" name="Group 20"/>
          <p:cNvGrpSpPr>
            <a:grpSpLocks/>
          </p:cNvGrpSpPr>
          <p:nvPr/>
        </p:nvGrpSpPr>
        <p:grpSpPr bwMode="auto">
          <a:xfrm>
            <a:off x="1692275" y="2205038"/>
            <a:ext cx="4897438" cy="1584325"/>
            <a:chOff x="1066" y="2432"/>
            <a:chExt cx="3085" cy="998"/>
          </a:xfrm>
        </p:grpSpPr>
        <p:sp>
          <p:nvSpPr>
            <p:cNvPr id="234503" name="Rectangle 21"/>
            <p:cNvSpPr>
              <a:spLocks noChangeArrowheads="1"/>
            </p:cNvSpPr>
            <p:nvPr/>
          </p:nvSpPr>
          <p:spPr bwMode="auto">
            <a:xfrm>
              <a:off x="1338" y="2433"/>
              <a:ext cx="1044" cy="997"/>
            </a:xfrm>
            <a:prstGeom prst="rect">
              <a:avLst/>
            </a:prstGeom>
            <a:noFill/>
            <a:ln w="19050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endParaRPr lang="nl-NL" dirty="0">
                <a:latin typeface="Consolas"/>
              </a:endParaRPr>
            </a:p>
          </p:txBody>
        </p:sp>
        <p:sp>
          <p:nvSpPr>
            <p:cNvPr id="234504" name="Rectangle 22"/>
            <p:cNvSpPr>
              <a:spLocks noChangeArrowheads="1"/>
            </p:cNvSpPr>
            <p:nvPr/>
          </p:nvSpPr>
          <p:spPr bwMode="auto">
            <a:xfrm>
              <a:off x="1928" y="2523"/>
              <a:ext cx="363" cy="363"/>
            </a:xfrm>
            <a:prstGeom prst="rect">
              <a:avLst/>
            </a:prstGeom>
            <a:noFill/>
            <a:ln w="19050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nl-NL" sz="2400" dirty="0">
                  <a:latin typeface="Consolas"/>
                </a:rPr>
                <a:t>4</a:t>
              </a:r>
            </a:p>
          </p:txBody>
        </p:sp>
        <p:sp>
          <p:nvSpPr>
            <p:cNvPr id="234505" name="Rectangle 23"/>
            <p:cNvSpPr>
              <a:spLocks noChangeArrowheads="1"/>
            </p:cNvSpPr>
            <p:nvPr/>
          </p:nvSpPr>
          <p:spPr bwMode="auto">
            <a:xfrm>
              <a:off x="1928" y="2977"/>
              <a:ext cx="363" cy="362"/>
            </a:xfrm>
            <a:prstGeom prst="rect">
              <a:avLst/>
            </a:prstGeom>
            <a:noFill/>
            <a:ln w="19050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endParaRPr lang="nl-NL" dirty="0">
                <a:latin typeface="Consolas"/>
              </a:endParaRPr>
            </a:p>
          </p:txBody>
        </p:sp>
        <p:sp>
          <p:nvSpPr>
            <p:cNvPr id="234506" name="Text Box 24"/>
            <p:cNvSpPr txBox="1">
              <a:spLocks noChangeArrowheads="1"/>
            </p:cNvSpPr>
            <p:nvPr/>
          </p:nvSpPr>
          <p:spPr bwMode="auto">
            <a:xfrm>
              <a:off x="1429" y="2569"/>
              <a:ext cx="428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857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1pPr>
              <a:lvl2pPr marL="742950" indent="-28575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2pPr>
              <a:lvl3pPr marL="11430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3pPr>
              <a:lvl4pPr marL="16002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4pPr>
              <a:lvl5pPr marL="20574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nl-NL" sz="2400" dirty="0" err="1">
                  <a:solidFill>
                    <a:schemeClr val="tx1"/>
                  </a:solidFill>
                  <a:latin typeface="Consolas"/>
                </a:rPr>
                <a:t>size</a:t>
              </a:r>
              <a:endParaRPr lang="nl-NL" sz="2400" dirty="0">
                <a:solidFill>
                  <a:schemeClr val="tx1"/>
                </a:solidFill>
                <a:latin typeface="Consolas"/>
              </a:endParaRPr>
            </a:p>
          </p:txBody>
        </p:sp>
        <p:sp>
          <p:nvSpPr>
            <p:cNvPr id="234507" name="Text Box 25"/>
            <p:cNvSpPr txBox="1">
              <a:spLocks noChangeArrowheads="1"/>
            </p:cNvSpPr>
            <p:nvPr/>
          </p:nvSpPr>
          <p:spPr bwMode="auto">
            <a:xfrm>
              <a:off x="1429" y="3022"/>
              <a:ext cx="428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857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1pPr>
              <a:lvl2pPr marL="742950" indent="-28575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2pPr>
              <a:lvl3pPr marL="11430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3pPr>
              <a:lvl4pPr marL="16002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4pPr>
              <a:lvl5pPr marL="20574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nl-NL" sz="2400" dirty="0">
                  <a:solidFill>
                    <a:schemeClr val="tx1"/>
                  </a:solidFill>
                  <a:latin typeface="Consolas"/>
                </a:rPr>
                <a:t>data</a:t>
              </a:r>
            </a:p>
          </p:txBody>
        </p:sp>
        <p:sp>
          <p:nvSpPr>
            <p:cNvPr id="234508" name="Rectangle 26"/>
            <p:cNvSpPr>
              <a:spLocks noChangeArrowheads="1"/>
            </p:cNvSpPr>
            <p:nvPr/>
          </p:nvSpPr>
          <p:spPr bwMode="auto">
            <a:xfrm>
              <a:off x="2699" y="3022"/>
              <a:ext cx="363" cy="363"/>
            </a:xfrm>
            <a:prstGeom prst="rect">
              <a:avLst/>
            </a:prstGeom>
            <a:noFill/>
            <a:ln w="19050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nl-NL" sz="2400" dirty="0">
                  <a:latin typeface="Consolas"/>
                </a:rPr>
                <a:t>0</a:t>
              </a:r>
            </a:p>
          </p:txBody>
        </p:sp>
        <p:sp>
          <p:nvSpPr>
            <p:cNvPr id="234509" name="Rectangle 27"/>
            <p:cNvSpPr>
              <a:spLocks noChangeArrowheads="1"/>
            </p:cNvSpPr>
            <p:nvPr/>
          </p:nvSpPr>
          <p:spPr bwMode="auto">
            <a:xfrm>
              <a:off x="3062" y="3022"/>
              <a:ext cx="363" cy="363"/>
            </a:xfrm>
            <a:prstGeom prst="rect">
              <a:avLst/>
            </a:prstGeom>
            <a:noFill/>
            <a:ln w="19050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nl-NL" sz="2400" dirty="0">
                  <a:latin typeface="Consolas"/>
                </a:rPr>
                <a:t>1</a:t>
              </a:r>
            </a:p>
          </p:txBody>
        </p:sp>
        <p:sp>
          <p:nvSpPr>
            <p:cNvPr id="234510" name="Rectangle 28"/>
            <p:cNvSpPr>
              <a:spLocks noChangeArrowheads="1"/>
            </p:cNvSpPr>
            <p:nvPr/>
          </p:nvSpPr>
          <p:spPr bwMode="auto">
            <a:xfrm>
              <a:off x="3425" y="3022"/>
              <a:ext cx="363" cy="363"/>
            </a:xfrm>
            <a:prstGeom prst="rect">
              <a:avLst/>
            </a:prstGeom>
            <a:noFill/>
            <a:ln w="19050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nl-NL" sz="2400" dirty="0">
                  <a:latin typeface="Consolas"/>
                </a:rPr>
                <a:t>4</a:t>
              </a:r>
            </a:p>
          </p:txBody>
        </p:sp>
        <p:sp>
          <p:nvSpPr>
            <p:cNvPr id="234511" name="Rectangle 29"/>
            <p:cNvSpPr>
              <a:spLocks noChangeArrowheads="1"/>
            </p:cNvSpPr>
            <p:nvPr/>
          </p:nvSpPr>
          <p:spPr bwMode="auto">
            <a:xfrm>
              <a:off x="3788" y="3022"/>
              <a:ext cx="363" cy="363"/>
            </a:xfrm>
            <a:prstGeom prst="rect">
              <a:avLst/>
            </a:prstGeom>
            <a:noFill/>
            <a:ln w="19050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nl-NL" sz="2400" dirty="0">
                  <a:latin typeface="Consolas"/>
                </a:rPr>
                <a:t>9</a:t>
              </a:r>
            </a:p>
          </p:txBody>
        </p:sp>
        <p:sp>
          <p:nvSpPr>
            <p:cNvPr id="234512" name="Text Box 30"/>
            <p:cNvSpPr txBox="1">
              <a:spLocks noChangeArrowheads="1"/>
            </p:cNvSpPr>
            <p:nvPr/>
          </p:nvSpPr>
          <p:spPr bwMode="auto">
            <a:xfrm>
              <a:off x="2835" y="2795"/>
              <a:ext cx="89" cy="1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857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1pPr>
              <a:lvl2pPr marL="742950" indent="-28575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2pPr>
              <a:lvl3pPr marL="11430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3pPr>
              <a:lvl4pPr marL="16002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4pPr>
              <a:lvl5pPr marL="20574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nl-NL" sz="2000" dirty="0">
                  <a:solidFill>
                    <a:schemeClr val="tx1"/>
                  </a:solidFill>
                  <a:latin typeface="Consolas"/>
                </a:rPr>
                <a:t>0</a:t>
              </a:r>
            </a:p>
          </p:txBody>
        </p:sp>
        <p:sp>
          <p:nvSpPr>
            <p:cNvPr id="234513" name="Text Box 31"/>
            <p:cNvSpPr txBox="1">
              <a:spLocks noChangeArrowheads="1"/>
            </p:cNvSpPr>
            <p:nvPr/>
          </p:nvSpPr>
          <p:spPr bwMode="auto">
            <a:xfrm>
              <a:off x="3198" y="2795"/>
              <a:ext cx="89" cy="1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857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1pPr>
              <a:lvl2pPr marL="742950" indent="-28575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2pPr>
              <a:lvl3pPr marL="11430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3pPr>
              <a:lvl4pPr marL="16002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4pPr>
              <a:lvl5pPr marL="20574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nl-NL" sz="2000" dirty="0">
                  <a:solidFill>
                    <a:schemeClr val="tx1"/>
                  </a:solidFill>
                  <a:latin typeface="Consolas"/>
                </a:rPr>
                <a:t>1</a:t>
              </a:r>
            </a:p>
          </p:txBody>
        </p:sp>
        <p:sp>
          <p:nvSpPr>
            <p:cNvPr id="234514" name="Text Box 32"/>
            <p:cNvSpPr txBox="1">
              <a:spLocks noChangeArrowheads="1"/>
            </p:cNvSpPr>
            <p:nvPr/>
          </p:nvSpPr>
          <p:spPr bwMode="auto">
            <a:xfrm>
              <a:off x="3561" y="2795"/>
              <a:ext cx="89" cy="1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857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1pPr>
              <a:lvl2pPr marL="742950" indent="-28575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2pPr>
              <a:lvl3pPr marL="11430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3pPr>
              <a:lvl4pPr marL="16002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4pPr>
              <a:lvl5pPr marL="20574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nl-NL" sz="2000" dirty="0">
                  <a:solidFill>
                    <a:schemeClr val="tx1"/>
                  </a:solidFill>
                  <a:latin typeface="Consolas"/>
                </a:rPr>
                <a:t>2</a:t>
              </a:r>
            </a:p>
          </p:txBody>
        </p:sp>
        <p:sp>
          <p:nvSpPr>
            <p:cNvPr id="234515" name="Text Box 33"/>
            <p:cNvSpPr txBox="1">
              <a:spLocks noChangeArrowheads="1"/>
            </p:cNvSpPr>
            <p:nvPr/>
          </p:nvSpPr>
          <p:spPr bwMode="auto">
            <a:xfrm>
              <a:off x="3924" y="2795"/>
              <a:ext cx="89" cy="1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857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1pPr>
              <a:lvl2pPr marL="742950" indent="-28575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2pPr>
              <a:lvl3pPr marL="11430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3pPr>
              <a:lvl4pPr marL="16002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4pPr>
              <a:lvl5pPr marL="20574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nl-NL" sz="2000" dirty="0">
                  <a:solidFill>
                    <a:schemeClr val="tx1"/>
                  </a:solidFill>
                  <a:latin typeface="Consolas"/>
                </a:rPr>
                <a:t>3</a:t>
              </a:r>
            </a:p>
          </p:txBody>
        </p:sp>
        <p:sp>
          <p:nvSpPr>
            <p:cNvPr id="234516" name="Line 34"/>
            <p:cNvSpPr>
              <a:spLocks noChangeShapeType="1"/>
            </p:cNvSpPr>
            <p:nvPr/>
          </p:nvSpPr>
          <p:spPr bwMode="auto">
            <a:xfrm>
              <a:off x="2110" y="3158"/>
              <a:ext cx="589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nl-NL" dirty="0">
                <a:latin typeface="Consolas"/>
              </a:endParaRPr>
            </a:p>
          </p:txBody>
        </p:sp>
        <p:sp>
          <p:nvSpPr>
            <p:cNvPr id="234517" name="Text Box 35"/>
            <p:cNvSpPr txBox="1">
              <a:spLocks noChangeArrowheads="1"/>
            </p:cNvSpPr>
            <p:nvPr/>
          </p:nvSpPr>
          <p:spPr bwMode="auto">
            <a:xfrm>
              <a:off x="1066" y="2432"/>
              <a:ext cx="178" cy="3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857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1pPr>
              <a:lvl2pPr marL="742950" indent="-28575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2pPr>
              <a:lvl3pPr marL="11430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3pPr>
              <a:lvl4pPr marL="16002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4pPr>
              <a:lvl5pPr marL="2057400" indent="-228600"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Font typeface="Wingdings" pitchFamily="2" charset="2"/>
                <a:buChar char="l"/>
                <a:defRPr kumimoji="1" sz="2500">
                  <a:solidFill>
                    <a:schemeClr val="hlink"/>
                  </a:solidFill>
                  <a:latin typeface="Univers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sz="4000" dirty="0">
                  <a:latin typeface="Consolas"/>
                </a:rPr>
                <a:t>a</a:t>
              </a:r>
              <a:endParaRPr lang="nl-NL" sz="4000" dirty="0">
                <a:latin typeface="Consolas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5701" name="Rectangle 5"/>
          <p:cNvSpPr>
            <a:spLocks noChangeArrowheads="1"/>
          </p:cNvSpPr>
          <p:nvPr/>
        </p:nvSpPr>
        <p:spPr bwMode="auto">
          <a:xfrm>
            <a:off x="323850" y="1268413"/>
            <a:ext cx="8424863" cy="1846659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lIns="0" tIns="0" rIns="0" bIns="0">
            <a:spAutoFit/>
          </a:bodyPr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rgbClr val="000000"/>
                </a:solidFill>
                <a:latin typeface="Consolas"/>
              </a:rPr>
              <a:t>Array&amp; Array::</a:t>
            </a:r>
            <a:r>
              <a:rPr lang="en-US" sz="2000" dirty="0">
                <a:solidFill>
                  <a:srgbClr val="0000FF"/>
                </a:solidFill>
                <a:latin typeface="Consolas"/>
              </a:rPr>
              <a:t>operator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=(Array r)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    </a:t>
            </a:r>
            <a:r>
              <a:rPr lang="en-US" sz="2000" dirty="0" err="1" smtClean="0">
                <a:solidFill>
                  <a:srgbClr val="000000"/>
                </a:solidFill>
                <a:latin typeface="Consolas"/>
              </a:rPr>
              <a:t>std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::swap(data, </a:t>
            </a:r>
            <a:r>
              <a:rPr lang="en-US" sz="2000" dirty="0" err="1">
                <a:solidFill>
                  <a:srgbClr val="000000"/>
                </a:solidFill>
                <a:latin typeface="Consolas"/>
              </a:rPr>
              <a:t>r.data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    </a:t>
            </a:r>
            <a:r>
              <a:rPr lang="en-US" sz="2000" dirty="0" err="1" smtClean="0">
                <a:solidFill>
                  <a:srgbClr val="000000"/>
                </a:solidFill>
                <a:latin typeface="Consolas"/>
              </a:rPr>
              <a:t>std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::swap(size, </a:t>
            </a:r>
            <a:r>
              <a:rPr lang="en-US" sz="2000" dirty="0" err="1">
                <a:solidFill>
                  <a:srgbClr val="000000"/>
                </a:solidFill>
                <a:latin typeface="Consolas"/>
              </a:rPr>
              <a:t>r.size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    </a:t>
            </a:r>
            <a:r>
              <a:rPr lang="en-US" sz="2000" dirty="0" smtClean="0">
                <a:solidFill>
                  <a:srgbClr val="0000FF"/>
                </a:solidFill>
                <a:latin typeface="Consolas"/>
              </a:rPr>
              <a:t>return</a:t>
            </a: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 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*</a:t>
            </a:r>
            <a:r>
              <a:rPr lang="en-US" sz="2000" dirty="0">
                <a:solidFill>
                  <a:srgbClr val="0000FF"/>
                </a:solidFill>
                <a:latin typeface="Consolas"/>
              </a:rPr>
              <a:t>this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}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nl-NL" sz="2000" dirty="0">
              <a:solidFill>
                <a:srgbClr val="000000"/>
              </a:solidFill>
              <a:latin typeface="Consolas"/>
            </a:endParaRPr>
          </a:p>
        </p:txBody>
      </p:sp>
      <p:sp>
        <p:nvSpPr>
          <p:cNvPr id="235522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70864F31-969D-488F-A497-31D529404717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274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3552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onsolas"/>
              </a:rPr>
              <a:t>o</a:t>
            </a:r>
            <a:r>
              <a:rPr lang="en-US" dirty="0" smtClean="0">
                <a:latin typeface="Consolas"/>
              </a:rPr>
              <a:t>perator=</a:t>
            </a:r>
            <a:endParaRPr lang="nl-NL" dirty="0" smtClean="0">
              <a:latin typeface="Consolas"/>
            </a:endParaRPr>
          </a:p>
        </p:txBody>
      </p:sp>
      <p:sp>
        <p:nvSpPr>
          <p:cNvPr id="925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8775" y="3284538"/>
            <a:ext cx="8421688" cy="3240087"/>
          </a:xfrm>
        </p:spPr>
        <p:txBody>
          <a:bodyPr/>
          <a:lstStyle/>
          <a:p>
            <a:r>
              <a:rPr lang="nl-NL" dirty="0" smtClean="0"/>
              <a:t>Kun je ook een </a:t>
            </a:r>
            <a:r>
              <a:rPr lang="nl-NL" dirty="0" smtClean="0">
                <a:solidFill>
                  <a:schemeClr val="hlink"/>
                </a:solidFill>
                <a:latin typeface="Consolas"/>
              </a:rPr>
              <a:t>Array</a:t>
            </a:r>
            <a:r>
              <a:rPr lang="nl-NL" dirty="0" smtClean="0"/>
              <a:t> in plaats van een </a:t>
            </a:r>
            <a:r>
              <a:rPr lang="nl-NL" dirty="0" err="1" smtClean="0">
                <a:solidFill>
                  <a:schemeClr val="hlink"/>
                </a:solidFill>
                <a:latin typeface="Consolas"/>
              </a:rPr>
              <a:t>const</a:t>
            </a:r>
            <a:r>
              <a:rPr lang="nl-NL" dirty="0" smtClean="0">
                <a:solidFill>
                  <a:schemeClr val="hlink"/>
                </a:solidFill>
                <a:latin typeface="Consolas"/>
              </a:rPr>
              <a:t> Array&amp;</a:t>
            </a:r>
            <a:r>
              <a:rPr lang="nl-NL" dirty="0" smtClean="0"/>
              <a:t> als parameter gebruiken?</a:t>
            </a:r>
          </a:p>
          <a:p>
            <a:pPr lvl="1"/>
            <a:r>
              <a:rPr lang="nl-NL" dirty="0" smtClean="0">
                <a:solidFill>
                  <a:srgbClr val="008000"/>
                </a:solidFill>
              </a:rPr>
              <a:t>Ja</a:t>
            </a:r>
            <a:r>
              <a:rPr lang="nl-NL" dirty="0" smtClean="0"/>
              <a:t>! Er wordt dan een overbodig </a:t>
            </a:r>
            <a:r>
              <a:rPr lang="nl-NL" dirty="0" smtClean="0">
                <a:solidFill>
                  <a:schemeClr val="hlink"/>
                </a:solidFill>
              </a:rPr>
              <a:t>kopietje</a:t>
            </a:r>
            <a:r>
              <a:rPr lang="nl-NL" dirty="0" smtClean="0"/>
              <a:t> gemaakt.</a:t>
            </a:r>
          </a:p>
          <a:p>
            <a:pPr lvl="1"/>
            <a:r>
              <a:rPr lang="nl-NL" dirty="0" smtClean="0">
                <a:solidFill>
                  <a:srgbClr val="008000"/>
                </a:solidFill>
              </a:rPr>
              <a:t>Ja!!!</a:t>
            </a:r>
            <a:r>
              <a:rPr lang="nl-NL" dirty="0" smtClean="0"/>
              <a:t> Het maken van het kopietje </a:t>
            </a:r>
            <a:r>
              <a:rPr lang="nl-NL" dirty="0" smtClean="0">
                <a:latin typeface="Consolas"/>
              </a:rPr>
              <a:t>t</a:t>
            </a:r>
            <a:r>
              <a:rPr lang="nl-NL" dirty="0" smtClean="0"/>
              <a:t> is dan overbodig!</a:t>
            </a:r>
          </a:p>
          <a:p>
            <a:r>
              <a:rPr lang="en-US" dirty="0" err="1" smtClean="0"/>
              <a:t>Wat</a:t>
            </a:r>
            <a:r>
              <a:rPr lang="en-US" dirty="0" smtClean="0"/>
              <a:t> is nut van </a:t>
            </a:r>
            <a:r>
              <a:rPr lang="en-US" dirty="0" smtClean="0">
                <a:solidFill>
                  <a:schemeClr val="hlink"/>
                </a:solidFill>
                <a:latin typeface="Consolas"/>
              </a:rPr>
              <a:t>Array&amp;</a:t>
            </a:r>
            <a:r>
              <a:rPr lang="en-US" dirty="0" smtClean="0"/>
              <a:t> return type en </a:t>
            </a:r>
            <a:r>
              <a:rPr lang="en-US" dirty="0" smtClean="0">
                <a:solidFill>
                  <a:schemeClr val="hlink"/>
                </a:solidFill>
                <a:latin typeface="Consolas"/>
              </a:rPr>
              <a:t>return *this</a:t>
            </a:r>
            <a:r>
              <a:rPr lang="en-US" dirty="0" smtClean="0"/>
              <a:t>?</a:t>
            </a:r>
          </a:p>
          <a:p>
            <a:pPr lvl="1"/>
            <a:r>
              <a:rPr lang="en-US" dirty="0" smtClean="0">
                <a:solidFill>
                  <a:srgbClr val="008000"/>
                </a:solidFill>
              </a:rPr>
              <a:t>a = b = c;</a:t>
            </a:r>
            <a:r>
              <a:rPr lang="en-US" dirty="0" smtClean="0">
                <a:solidFill>
                  <a:schemeClr val="accent1"/>
                </a:solidFill>
              </a:rPr>
              <a:t> </a:t>
            </a:r>
            <a:endParaRPr lang="nl-NL" dirty="0" smtClean="0">
              <a:solidFill>
                <a:schemeClr val="accent1"/>
              </a:solidFill>
            </a:endParaRPr>
          </a:p>
        </p:txBody>
      </p:sp>
      <p:sp>
        <p:nvSpPr>
          <p:cNvPr id="925700" name="Rectangle 4"/>
          <p:cNvSpPr>
            <a:spLocks noChangeArrowheads="1"/>
          </p:cNvSpPr>
          <p:nvPr/>
        </p:nvSpPr>
        <p:spPr bwMode="auto">
          <a:xfrm>
            <a:off x="323850" y="1268413"/>
            <a:ext cx="8424863" cy="1828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lIns="0" tIns="0" rIns="0" bIns="0">
            <a:spAutoFit/>
          </a:bodyPr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rgbClr val="000000"/>
                </a:solidFill>
                <a:latin typeface="Consolas"/>
              </a:rPr>
              <a:t>Array&amp; Array::</a:t>
            </a:r>
            <a:r>
              <a:rPr lang="en-US" sz="2000" dirty="0">
                <a:solidFill>
                  <a:srgbClr val="0000FF"/>
                </a:solidFill>
                <a:latin typeface="Consolas"/>
              </a:rPr>
              <a:t>operator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=(</a:t>
            </a:r>
            <a:r>
              <a:rPr lang="en-US" sz="20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 Array&amp; r)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    Array 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t(r);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    </a:t>
            </a:r>
            <a:r>
              <a:rPr lang="en-US" sz="2000" dirty="0" err="1" smtClean="0">
                <a:solidFill>
                  <a:srgbClr val="000000"/>
                </a:solidFill>
                <a:latin typeface="Consolas"/>
              </a:rPr>
              <a:t>std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::swap(data, </a:t>
            </a:r>
            <a:r>
              <a:rPr lang="en-US" sz="2000" dirty="0" err="1">
                <a:solidFill>
                  <a:srgbClr val="000000"/>
                </a:solidFill>
                <a:latin typeface="Consolas"/>
              </a:rPr>
              <a:t>t.data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    </a:t>
            </a:r>
            <a:r>
              <a:rPr lang="en-US" sz="2000" dirty="0" err="1" smtClean="0">
                <a:solidFill>
                  <a:srgbClr val="000000"/>
                </a:solidFill>
                <a:latin typeface="Consolas"/>
              </a:rPr>
              <a:t>std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::swap(size, </a:t>
            </a:r>
            <a:r>
              <a:rPr lang="en-US" sz="2000" dirty="0" err="1">
                <a:solidFill>
                  <a:srgbClr val="000000"/>
                </a:solidFill>
                <a:latin typeface="Consolas"/>
              </a:rPr>
              <a:t>t.size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    </a:t>
            </a:r>
            <a:r>
              <a:rPr lang="en-US" sz="2000" dirty="0" smtClean="0">
                <a:solidFill>
                  <a:srgbClr val="0000FF"/>
                </a:solidFill>
                <a:latin typeface="Consolas"/>
              </a:rPr>
              <a:t>return</a:t>
            </a: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 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*</a:t>
            </a:r>
            <a:r>
              <a:rPr lang="en-US" sz="2000" dirty="0">
                <a:solidFill>
                  <a:srgbClr val="0000FF"/>
                </a:solidFill>
                <a:latin typeface="Consolas"/>
              </a:rPr>
              <a:t>this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rgbClr val="000000"/>
                </a:solidFill>
                <a:latin typeface="Consolas"/>
              </a:rPr>
              <a:t>}</a:t>
            </a:r>
            <a:endParaRPr lang="nl-NL" sz="2000" dirty="0">
              <a:solidFill>
                <a:srgbClr val="000000"/>
              </a:solidFill>
              <a:latin typeface="Consolas"/>
            </a:endParaRPr>
          </a:p>
        </p:txBody>
      </p:sp>
      <p:pic>
        <p:nvPicPr>
          <p:cNvPr id="235527" name="Picture 8" descr="vraagtek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324" y="1196975"/>
            <a:ext cx="1872059" cy="21574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500" fill="hold"/>
                                        <p:tgtEl>
                                          <p:spTgt spid="925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" dur="500"/>
                                        <p:tgtEl>
                                          <p:spTgt spid="9257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5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925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5701" grpId="0" animBg="1"/>
      <p:bldP spid="925699" grpId="0" build="p"/>
      <p:bldP spid="925700" grpId="0" animBg="1"/>
    </p:bldLst>
  </p:timing>
</p:sld>
</file>

<file path=ppt/slides/slide2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546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5B7DF3CA-D876-4454-A01A-80FE0F9AB394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275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3654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Wanneer zelf definiëren?</a:t>
            </a:r>
          </a:p>
        </p:txBody>
      </p:sp>
      <p:sp>
        <p:nvSpPr>
          <p:cNvPr id="23654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smtClean="0"/>
              <a:t>Een class moet een </a:t>
            </a:r>
            <a:r>
              <a:rPr lang="nl-NL" dirty="0" smtClean="0">
                <a:solidFill>
                  <a:srgbClr val="008000"/>
                </a:solidFill>
              </a:rPr>
              <a:t>zelf</a:t>
            </a:r>
            <a:r>
              <a:rPr lang="nl-NL" dirty="0" smtClean="0"/>
              <a:t> gedefinieerde </a:t>
            </a:r>
            <a:r>
              <a:rPr lang="nl-NL" dirty="0" smtClean="0">
                <a:solidFill>
                  <a:schemeClr val="hlink"/>
                </a:solidFill>
              </a:rPr>
              <a:t>copy </a:t>
            </a:r>
            <a:r>
              <a:rPr lang="nl-NL" dirty="0" err="1" smtClean="0">
                <a:solidFill>
                  <a:schemeClr val="hlink"/>
                </a:solidFill>
              </a:rPr>
              <a:t>constructor</a:t>
            </a:r>
            <a:r>
              <a:rPr lang="nl-NL" dirty="0" smtClean="0"/>
              <a:t>, </a:t>
            </a:r>
            <a:r>
              <a:rPr lang="nl-NL" dirty="0" smtClean="0">
                <a:solidFill>
                  <a:schemeClr val="hlink"/>
                </a:solidFill>
                <a:latin typeface="Consolas"/>
              </a:rPr>
              <a:t>operator=</a:t>
            </a:r>
            <a:r>
              <a:rPr lang="nl-NL" dirty="0" smtClean="0"/>
              <a:t> en </a:t>
            </a:r>
            <a:r>
              <a:rPr lang="nl-NL" dirty="0" smtClean="0">
                <a:solidFill>
                  <a:schemeClr val="hlink"/>
                </a:solidFill>
              </a:rPr>
              <a:t>destructor</a:t>
            </a:r>
            <a:r>
              <a:rPr lang="nl-NL" dirty="0" smtClean="0"/>
              <a:t> bevatten als:</a:t>
            </a:r>
          </a:p>
          <a:p>
            <a:pPr lvl="1"/>
            <a:r>
              <a:rPr lang="nl-NL" dirty="0" smtClean="0"/>
              <a:t>die class een </a:t>
            </a:r>
            <a:r>
              <a:rPr lang="nl-NL" dirty="0" smtClean="0">
                <a:solidFill>
                  <a:schemeClr val="hlink"/>
                </a:solidFill>
              </a:rPr>
              <a:t>pointer</a:t>
            </a:r>
            <a:r>
              <a:rPr lang="nl-NL" dirty="0" smtClean="0"/>
              <a:t> bevat en</a:t>
            </a:r>
          </a:p>
          <a:p>
            <a:pPr lvl="1"/>
            <a:r>
              <a:rPr lang="nl-NL" dirty="0" smtClean="0"/>
              <a:t>als bij het kopiëren van een object van de class niet de pointer, maar de </a:t>
            </a:r>
            <a:r>
              <a:rPr lang="nl-NL" dirty="0" smtClean="0">
                <a:solidFill>
                  <a:schemeClr val="hlink"/>
                </a:solidFill>
              </a:rPr>
              <a:t>data waar de pointer naar wijst</a:t>
            </a:r>
            <a:r>
              <a:rPr lang="nl-NL" dirty="0" smtClean="0"/>
              <a:t> moet worden gekopieerd en</a:t>
            </a:r>
          </a:p>
          <a:p>
            <a:pPr lvl="1"/>
            <a:r>
              <a:rPr lang="nl-NL" dirty="0" smtClean="0"/>
              <a:t>als bij een toekenning aan een object van de class niet de pointer, maar de </a:t>
            </a:r>
            <a:r>
              <a:rPr lang="nl-NL" dirty="0" smtClean="0">
                <a:solidFill>
                  <a:schemeClr val="hlink"/>
                </a:solidFill>
              </a:rPr>
              <a:t>data waar de pointer naar wijst</a:t>
            </a:r>
            <a:r>
              <a:rPr lang="nl-NL" dirty="0" smtClean="0"/>
              <a:t> moet worden toegekend en</a:t>
            </a:r>
          </a:p>
          <a:p>
            <a:pPr lvl="1"/>
            <a:r>
              <a:rPr lang="nl-NL" dirty="0" smtClean="0"/>
              <a:t>als bij het opruimen van een object van de class niet alleen de pointer, maar ook de </a:t>
            </a:r>
            <a:r>
              <a:rPr lang="nl-NL" dirty="0" smtClean="0">
                <a:solidFill>
                  <a:schemeClr val="hlink"/>
                </a:solidFill>
              </a:rPr>
              <a:t>data waar de pointer naar wijst</a:t>
            </a:r>
            <a:r>
              <a:rPr lang="nl-NL" dirty="0" smtClean="0"/>
              <a:t> moet worden opgeruimd.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570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D53B9FA8-B501-4289-9195-487374BD04D2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276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3757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ADT </a:t>
            </a:r>
            <a:r>
              <a:rPr lang="en-US" dirty="0" smtClean="0">
                <a:latin typeface="Consolas"/>
              </a:rPr>
              <a:t>Array</a:t>
            </a:r>
            <a:r>
              <a:rPr lang="en-US" dirty="0" smtClean="0"/>
              <a:t> versus C array</a:t>
            </a:r>
            <a:endParaRPr lang="nl-NL" dirty="0" smtClean="0"/>
          </a:p>
        </p:txBody>
      </p:sp>
      <p:sp>
        <p:nvSpPr>
          <p:cNvPr id="930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smtClean="0"/>
              <a:t>Voordelen ADT </a:t>
            </a:r>
            <a:r>
              <a:rPr lang="nl-NL" dirty="0" smtClean="0">
                <a:latin typeface="Consolas"/>
              </a:rPr>
              <a:t>Array</a:t>
            </a:r>
            <a:r>
              <a:rPr lang="nl-NL" dirty="0" smtClean="0"/>
              <a:t>:</a:t>
            </a:r>
          </a:p>
          <a:p>
            <a:pPr lvl="1"/>
            <a:r>
              <a:rPr lang="nl-NL" dirty="0" smtClean="0"/>
              <a:t>Bij aanmaken mag de grootte een </a:t>
            </a:r>
            <a:r>
              <a:rPr lang="nl-NL" dirty="0" smtClean="0">
                <a:solidFill>
                  <a:srgbClr val="008000"/>
                </a:solidFill>
              </a:rPr>
              <a:t>variabele</a:t>
            </a:r>
            <a:r>
              <a:rPr lang="nl-NL" dirty="0" smtClean="0"/>
              <a:t> zijn.</a:t>
            </a:r>
          </a:p>
          <a:p>
            <a:pPr lvl="1"/>
            <a:r>
              <a:rPr lang="nl-NL" dirty="0" smtClean="0"/>
              <a:t>Bij gebruik </a:t>
            </a:r>
            <a:r>
              <a:rPr lang="nl-NL" dirty="0" smtClean="0">
                <a:latin typeface="Consolas"/>
              </a:rPr>
              <a:t>[]</a:t>
            </a:r>
            <a:r>
              <a:rPr lang="nl-NL" dirty="0" smtClean="0"/>
              <a:t> wordt de index </a:t>
            </a:r>
            <a:r>
              <a:rPr lang="nl-NL" dirty="0" smtClean="0">
                <a:solidFill>
                  <a:srgbClr val="008000"/>
                </a:solidFill>
              </a:rPr>
              <a:t>gecontroleerd</a:t>
            </a:r>
            <a:r>
              <a:rPr lang="nl-NL" dirty="0" smtClean="0"/>
              <a:t>.</a:t>
            </a:r>
          </a:p>
          <a:p>
            <a:r>
              <a:rPr lang="nl-NL" dirty="0" smtClean="0"/>
              <a:t>Nadelen ADT </a:t>
            </a:r>
            <a:r>
              <a:rPr lang="nl-NL" dirty="0" smtClean="0">
                <a:latin typeface="Consolas"/>
              </a:rPr>
              <a:t>Array</a:t>
            </a:r>
            <a:r>
              <a:rPr lang="nl-NL" dirty="0" smtClean="0"/>
              <a:t>:</a:t>
            </a:r>
          </a:p>
          <a:p>
            <a:pPr lvl="1"/>
            <a:r>
              <a:rPr lang="nl-NL" dirty="0" smtClean="0"/>
              <a:t>Je kunt er </a:t>
            </a:r>
            <a:r>
              <a:rPr lang="nl-NL" dirty="0" smtClean="0">
                <a:solidFill>
                  <a:schemeClr val="tx2"/>
                </a:solidFill>
              </a:rPr>
              <a:t>alleen</a:t>
            </a:r>
            <a:r>
              <a:rPr lang="nl-NL" dirty="0" smtClean="0"/>
              <a:t> </a:t>
            </a:r>
            <a:r>
              <a:rPr lang="nl-NL" dirty="0" smtClean="0">
                <a:solidFill>
                  <a:schemeClr val="hlink"/>
                </a:solidFill>
                <a:latin typeface="Consolas"/>
              </a:rPr>
              <a:t>int</a:t>
            </a:r>
            <a:r>
              <a:rPr lang="nl-NL" dirty="0" smtClean="0"/>
              <a:t>egers in opslaan!</a:t>
            </a:r>
          </a:p>
        </p:txBody>
      </p:sp>
      <p:sp>
        <p:nvSpPr>
          <p:cNvPr id="930820" name="Text Box 4"/>
          <p:cNvSpPr txBox="1">
            <a:spLocks noChangeArrowheads="1"/>
          </p:cNvSpPr>
          <p:nvPr/>
        </p:nvSpPr>
        <p:spPr bwMode="auto">
          <a:xfrm>
            <a:off x="2700338" y="4149725"/>
            <a:ext cx="2376487" cy="427038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sz="2800" dirty="0" err="1">
                <a:latin typeface="Calibri" pitchFamily="34" charset="0"/>
              </a:rPr>
              <a:t>Oplossing</a:t>
            </a:r>
            <a:r>
              <a:rPr lang="en-US" sz="2800" dirty="0">
                <a:latin typeface="Calibri" pitchFamily="34" charset="0"/>
              </a:rPr>
              <a:t>?</a:t>
            </a:r>
            <a:endParaRPr lang="nl-NL" sz="28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0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0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0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0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0820" grpId="0" animBg="1"/>
    </p:bldLst>
  </p:timing>
</p:sld>
</file>

<file path=ppt/slides/slide2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/>
          <p:cNvSpPr/>
          <p:nvPr/>
        </p:nvSpPr>
        <p:spPr bwMode="auto">
          <a:xfrm>
            <a:off x="8388424" y="6453336"/>
            <a:ext cx="504056" cy="28803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tabLst/>
            </a:pPr>
            <a:endParaRPr kumimoji="1" lang="nl-NL" sz="2500" b="0" i="0" u="none" strike="noStrike" cap="none" normalizeH="0" baseline="0" smtClean="0">
              <a:ln>
                <a:noFill/>
              </a:ln>
              <a:solidFill>
                <a:schemeClr val="hlink"/>
              </a:solidFill>
              <a:effectLst/>
              <a:latin typeface="Univers" pitchFamily="34" charset="0"/>
            </a:endParaRPr>
          </a:p>
        </p:txBody>
      </p:sp>
      <p:sp>
        <p:nvSpPr>
          <p:cNvPr id="238594" name="Tijdelijke aanduiding voor dianumm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17FACA6C-5D37-45C5-BD39-16FBC40D3039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277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3859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Template class </a:t>
            </a:r>
            <a:r>
              <a:rPr lang="nl-NL" dirty="0" smtClean="0">
                <a:latin typeface="Consolas"/>
              </a:rPr>
              <a:t>Array</a:t>
            </a:r>
          </a:p>
        </p:txBody>
      </p:sp>
      <p:sp>
        <p:nvSpPr>
          <p:cNvPr id="238596" name="Text Box 3"/>
          <p:cNvSpPr txBox="1">
            <a:spLocks noChangeArrowheads="1"/>
          </p:cNvSpPr>
          <p:nvPr/>
        </p:nvSpPr>
        <p:spPr bwMode="auto">
          <a:xfrm>
            <a:off x="323850" y="1165225"/>
            <a:ext cx="6732401" cy="523220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b="1" dirty="0">
                <a:solidFill>
                  <a:srgbClr val="0000FF"/>
                </a:solidFill>
                <a:latin typeface="Consolas"/>
              </a:rPr>
              <a:t>template</a:t>
            </a:r>
            <a:r>
              <a:rPr lang="nl-NL" sz="2000" b="1" dirty="0">
                <a:solidFill>
                  <a:srgbClr val="000000"/>
                </a:solidFill>
                <a:latin typeface="Consolas"/>
              </a:rPr>
              <a:t>&lt;</a:t>
            </a:r>
            <a:r>
              <a:rPr lang="nl-NL" sz="2000" b="1" dirty="0" err="1">
                <a:solidFill>
                  <a:srgbClr val="0000FF"/>
                </a:solidFill>
                <a:latin typeface="Consolas"/>
              </a:rPr>
              <a:t>typename</a:t>
            </a:r>
            <a:r>
              <a:rPr lang="nl-NL" sz="2000" b="1" dirty="0">
                <a:solidFill>
                  <a:srgbClr val="000000"/>
                </a:solidFill>
                <a:latin typeface="Consolas"/>
              </a:rPr>
              <a:t> T&gt;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Array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explicit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Array(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s);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    Array(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Array</a:t>
            </a:r>
            <a:r>
              <a:rPr lang="nl-NL" sz="2000" b="1" dirty="0">
                <a:solidFill>
                  <a:srgbClr val="000000"/>
                </a:solidFill>
                <a:latin typeface="Consolas"/>
              </a:rPr>
              <a:t>&lt;T&gt;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&amp; v);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    Array</a:t>
            </a:r>
            <a:r>
              <a:rPr lang="nl-NL" sz="2000" b="1" dirty="0">
                <a:solidFill>
                  <a:srgbClr val="000000"/>
                </a:solidFill>
                <a:latin typeface="Consolas"/>
              </a:rPr>
              <a:t>&lt;T&gt;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&amp; 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operator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=(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Array</a:t>
            </a:r>
            <a:r>
              <a:rPr lang="nl-NL" sz="2000" b="1" dirty="0">
                <a:solidFill>
                  <a:srgbClr val="000000"/>
                </a:solidFill>
                <a:latin typeface="Consolas"/>
              </a:rPr>
              <a:t>&lt;T&gt;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&amp; r);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    ~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Array();</a:t>
            </a:r>
            <a:endParaRPr lang="nl-NL" sz="2000" dirty="0">
              <a:solidFill>
                <a:srgbClr val="000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2000" b="1" dirty="0">
                <a:solidFill>
                  <a:srgbClr val="000000"/>
                </a:solidFill>
                <a:latin typeface="Consolas"/>
              </a:rPr>
              <a:t>T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&amp; 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operator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[](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index);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2000" dirty="0" err="1">
                <a:solidFill>
                  <a:srgbClr val="000000"/>
                </a:solidFill>
                <a:latin typeface="Consolas"/>
              </a:rPr>
              <a:t>const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</a:t>
            </a:r>
            <a:r>
              <a:rPr lang="nl-NL" sz="2000" b="1" dirty="0">
                <a:solidFill>
                  <a:srgbClr val="000000"/>
                </a:solidFill>
                <a:latin typeface="Consolas"/>
              </a:rPr>
              <a:t>T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&amp; 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operator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[](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index)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srgbClr val="000000"/>
                </a:solidFill>
                <a:latin typeface="Consolas"/>
              </a:rPr>
              <a:t>length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()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bool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operator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==(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Array</a:t>
            </a:r>
            <a:r>
              <a:rPr lang="nl-NL" sz="2000" b="1" dirty="0">
                <a:solidFill>
                  <a:srgbClr val="000000"/>
                </a:solidFill>
                <a:latin typeface="Consolas"/>
              </a:rPr>
              <a:t>&lt;T&gt;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&amp; r)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bool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operator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!=(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Array</a:t>
            </a:r>
            <a:r>
              <a:rPr lang="nl-NL" sz="2000" b="1" dirty="0">
                <a:solidFill>
                  <a:srgbClr val="000000"/>
                </a:solidFill>
                <a:latin typeface="Consolas"/>
              </a:rPr>
              <a:t>&lt;T&gt;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&amp; r)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8000"/>
                </a:solidFill>
                <a:latin typeface="Consolas"/>
              </a:rPr>
              <a:t>    // ...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8000"/>
                </a:solidFill>
                <a:latin typeface="Consolas"/>
              </a:rPr>
              <a:t>    // Er zijn vele uitbreidingen mogelijk.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private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srgbClr val="000000"/>
                </a:solidFill>
                <a:latin typeface="Consolas"/>
              </a:rPr>
              <a:t>size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    </a:t>
            </a:r>
            <a:r>
              <a:rPr lang="nl-NL" sz="2000" b="1" dirty="0">
                <a:solidFill>
                  <a:srgbClr val="000000"/>
                </a:solidFill>
                <a:latin typeface="Consolas"/>
              </a:rPr>
              <a:t>T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* data;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};</a:t>
            </a:r>
          </a:p>
        </p:txBody>
      </p:sp>
      <p:sp>
        <p:nvSpPr>
          <p:cNvPr id="238597" name="Text Box 4"/>
          <p:cNvSpPr txBox="1">
            <a:spLocks noChangeArrowheads="1"/>
          </p:cNvSpPr>
          <p:nvPr/>
        </p:nvSpPr>
        <p:spPr bwMode="auto">
          <a:xfrm>
            <a:off x="3779912" y="5445125"/>
            <a:ext cx="4752529" cy="1231106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b="1" dirty="0">
                <a:solidFill>
                  <a:srgbClr val="0000FF"/>
                </a:solidFill>
                <a:latin typeface="Consolas"/>
              </a:rPr>
              <a:t>template</a:t>
            </a:r>
            <a:r>
              <a:rPr lang="en-US" sz="2000" b="1" dirty="0">
                <a:solidFill>
                  <a:srgbClr val="000000"/>
                </a:solidFill>
                <a:latin typeface="Consolas"/>
              </a:rPr>
              <a:t>&lt;</a:t>
            </a:r>
            <a:r>
              <a:rPr lang="en-US" sz="2000" b="1" dirty="0" err="1">
                <a:solidFill>
                  <a:srgbClr val="0000FF"/>
                </a:solidFill>
                <a:latin typeface="Consolas"/>
              </a:rPr>
              <a:t>typename</a:t>
            </a:r>
            <a:r>
              <a:rPr lang="en-US" sz="2000" b="1" dirty="0">
                <a:solidFill>
                  <a:srgbClr val="000000"/>
                </a:solidFill>
                <a:latin typeface="Consolas"/>
              </a:rPr>
              <a:t> T&gt;</a:t>
            </a:r>
            <a:endParaRPr lang="nl-NL" sz="2000" b="1" dirty="0">
              <a:solidFill>
                <a:srgbClr val="000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Array</a:t>
            </a:r>
            <a:r>
              <a:rPr lang="nl-NL" sz="2000" b="1" dirty="0">
                <a:solidFill>
                  <a:srgbClr val="000000"/>
                </a:solidFill>
                <a:latin typeface="Consolas"/>
              </a:rPr>
              <a:t>&lt;T&gt;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::Array(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s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):</a:t>
            </a:r>
          </a:p>
          <a:p>
            <a:pPr algn="r"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 err="1" smtClean="0">
                <a:solidFill>
                  <a:srgbClr val="000000"/>
                </a:solidFill>
                <a:latin typeface="Consolas"/>
              </a:rPr>
              <a:t>size</a:t>
            </a:r>
            <a:r>
              <a:rPr lang="nl-NL" sz="2000" dirty="0" smtClean="0">
                <a:solidFill>
                  <a:srgbClr val="000000"/>
                </a:solidFill>
                <a:latin typeface="Consolas"/>
              </a:rPr>
              <a:t>(s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), data(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new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 </a:t>
            </a:r>
            <a:r>
              <a:rPr lang="nl-NL" sz="2000" b="1" dirty="0">
                <a:solidFill>
                  <a:srgbClr val="000000"/>
                </a:solidFill>
                <a:latin typeface="Consolas"/>
              </a:rPr>
              <a:t>T</a:t>
            </a:r>
            <a:r>
              <a:rPr lang="nl-NL" sz="2000" dirty="0">
                <a:solidFill>
                  <a:srgbClr val="000000"/>
                </a:solidFill>
                <a:latin typeface="Consolas"/>
              </a:rPr>
              <a:t>[s]) 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nl-NL" sz="2000" dirty="0">
                <a:solidFill>
                  <a:srgbClr val="000000"/>
                </a:solidFill>
                <a:latin typeface="Consolas"/>
              </a:rPr>
              <a:t>}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618" name="Tijdelijke aanduiding voor dianumm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29F10530-081D-45B8-ADBE-E746689B0FD4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278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3961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Template class Array</a:t>
            </a:r>
            <a:endParaRPr lang="nl-NL" dirty="0" smtClean="0"/>
          </a:p>
        </p:txBody>
      </p:sp>
      <p:sp>
        <p:nvSpPr>
          <p:cNvPr id="239620" name="Text Box 4"/>
          <p:cNvSpPr txBox="1">
            <a:spLocks noChangeArrowheads="1"/>
          </p:cNvSpPr>
          <p:nvPr/>
        </p:nvSpPr>
        <p:spPr bwMode="auto">
          <a:xfrm>
            <a:off x="395288" y="1268760"/>
            <a:ext cx="8353176" cy="52322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rgbClr val="008000"/>
                </a:solidFill>
                <a:latin typeface="Consolas"/>
              </a:rPr>
              <a:t>    // ...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sz="2000" dirty="0" smtClean="0">
              <a:solidFill>
                <a:srgbClr val="0000FF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rgbClr val="0000FF"/>
                </a:solidFill>
                <a:latin typeface="Consolas"/>
              </a:rPr>
              <a:t>    </a:t>
            </a:r>
            <a:r>
              <a:rPr lang="en-US" sz="2000" dirty="0" err="1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onsolas"/>
              </a:rPr>
              <a:t>i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;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    </a:t>
            </a:r>
            <a:r>
              <a:rPr lang="en-US" sz="2000" dirty="0" err="1" smtClean="0">
                <a:solidFill>
                  <a:srgbClr val="000000"/>
                </a:solidFill>
                <a:latin typeface="Consolas"/>
              </a:rPr>
              <a:t>cout</a:t>
            </a: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 &lt;&lt; </a:t>
            </a:r>
            <a:r>
              <a:rPr lang="en-US" sz="20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en-US" sz="2000" dirty="0">
                <a:solidFill>
                  <a:srgbClr val="A31515"/>
                </a:solidFill>
                <a:latin typeface="Consolas"/>
              </a:rPr>
              <a:t>Hoe </a:t>
            </a:r>
            <a:r>
              <a:rPr lang="en-US" sz="2000" dirty="0" err="1">
                <a:solidFill>
                  <a:srgbClr val="A31515"/>
                </a:solidFill>
                <a:latin typeface="Consolas"/>
              </a:rPr>
              <a:t>groot</a:t>
            </a:r>
            <a:r>
              <a:rPr lang="en-US" sz="2000" dirty="0">
                <a:solidFill>
                  <a:srgbClr val="A31515"/>
                </a:solidFill>
                <a:latin typeface="Consolas"/>
              </a:rPr>
              <a:t> </a:t>
            </a:r>
            <a:r>
              <a:rPr lang="en-US" sz="2000" dirty="0" err="1">
                <a:solidFill>
                  <a:srgbClr val="A31515"/>
                </a:solidFill>
                <a:latin typeface="Consolas"/>
              </a:rPr>
              <a:t>wil</a:t>
            </a:r>
            <a:r>
              <a:rPr lang="en-US" sz="2000" dirty="0">
                <a:solidFill>
                  <a:srgbClr val="A31515"/>
                </a:solidFill>
                <a:latin typeface="Consolas"/>
              </a:rPr>
              <a:t> je de Array's "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    </a:t>
            </a:r>
            <a:r>
              <a:rPr lang="en-US" sz="2000" dirty="0" err="1" smtClean="0">
                <a:solidFill>
                  <a:srgbClr val="000000"/>
                </a:solidFill>
                <a:latin typeface="Consolas"/>
              </a:rPr>
              <a:t>cin</a:t>
            </a: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 &gt;&gt; </a:t>
            </a:r>
            <a:r>
              <a:rPr lang="en-US" sz="2000" dirty="0" err="1" smtClean="0">
                <a:solidFill>
                  <a:srgbClr val="000000"/>
                </a:solidFill>
                <a:latin typeface="Consolas"/>
              </a:rPr>
              <a:t>i</a:t>
            </a: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sz="2000" dirty="0">
              <a:solidFill>
                <a:srgbClr val="000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b="1" dirty="0" smtClean="0">
                <a:solidFill>
                  <a:srgbClr val="000000"/>
                </a:solidFill>
                <a:latin typeface="Consolas"/>
              </a:rPr>
              <a:t>    Array&lt;</a:t>
            </a:r>
            <a:r>
              <a:rPr lang="en-US" sz="2000" b="1" dirty="0" smtClean="0">
                <a:solidFill>
                  <a:srgbClr val="0000FF"/>
                </a:solidFill>
                <a:latin typeface="Consolas"/>
              </a:rPr>
              <a:t>double</a:t>
            </a:r>
            <a:r>
              <a:rPr lang="en-US" sz="2000" b="1" dirty="0">
                <a:solidFill>
                  <a:srgbClr val="000000"/>
                </a:solidFill>
                <a:latin typeface="Consolas"/>
              </a:rPr>
              <a:t>&gt;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 a(</a:t>
            </a:r>
            <a:r>
              <a:rPr lang="en-US" sz="2000" dirty="0" err="1">
                <a:solidFill>
                  <a:srgbClr val="000000"/>
                </a:solidFill>
                <a:latin typeface="Consolas"/>
              </a:rPr>
              <a:t>i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rgbClr val="0000FF"/>
                </a:solidFill>
                <a:latin typeface="Consolas"/>
              </a:rPr>
              <a:t>    for</a:t>
            </a: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 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(</a:t>
            </a:r>
            <a:r>
              <a:rPr lang="en-US" sz="2000" dirty="0" err="1">
                <a:solidFill>
                  <a:srgbClr val="0000FF"/>
                </a:solidFill>
                <a:latin typeface="Consolas"/>
              </a:rPr>
              <a:t>int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j = 0; j &lt; </a:t>
            </a:r>
            <a:r>
              <a:rPr lang="en-US" sz="2000" dirty="0" err="1" smtClean="0">
                <a:solidFill>
                  <a:srgbClr val="000000"/>
                </a:solidFill>
                <a:latin typeface="Consolas"/>
              </a:rPr>
              <a:t>v.length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(); ++j)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        a[j] = </a:t>
            </a:r>
            <a:r>
              <a:rPr lang="en-US" sz="2000" dirty="0" err="1" smtClean="0">
                <a:solidFill>
                  <a:srgbClr val="000000"/>
                </a:solidFill>
                <a:latin typeface="Consolas"/>
              </a:rPr>
              <a:t>sqrt</a:t>
            </a: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(j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);      </a:t>
            </a:r>
            <a:r>
              <a:rPr lang="en-US" sz="2000" dirty="0">
                <a:solidFill>
                  <a:srgbClr val="008000"/>
                </a:solidFill>
                <a:latin typeface="Consolas"/>
              </a:rPr>
              <a:t>// </a:t>
            </a:r>
            <a:r>
              <a:rPr lang="en-US" sz="2000" dirty="0" err="1">
                <a:solidFill>
                  <a:srgbClr val="008000"/>
                </a:solidFill>
                <a:latin typeface="Consolas"/>
              </a:rPr>
              <a:t>Vul</a:t>
            </a:r>
            <a:r>
              <a:rPr lang="en-US" sz="2000" dirty="0">
                <a:solidFill>
                  <a:srgbClr val="008000"/>
                </a:solidFill>
                <a:latin typeface="Consolas"/>
              </a:rPr>
              <a:t> a met </a:t>
            </a:r>
            <a:r>
              <a:rPr lang="en-US" sz="2000" dirty="0" err="1">
                <a:solidFill>
                  <a:srgbClr val="008000"/>
                </a:solidFill>
                <a:latin typeface="Consolas"/>
              </a:rPr>
              <a:t>wortels</a:t>
            </a:r>
            <a:endParaRPr lang="en-US" sz="2000" dirty="0">
              <a:solidFill>
                <a:srgbClr val="008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    </a:t>
            </a:r>
            <a:r>
              <a:rPr lang="en-US" sz="2000" dirty="0" err="1" smtClean="0">
                <a:solidFill>
                  <a:srgbClr val="000000"/>
                </a:solidFill>
                <a:latin typeface="Consolas"/>
              </a:rPr>
              <a:t>cout</a:t>
            </a: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 &lt;&lt; </a:t>
            </a:r>
            <a:r>
              <a:rPr lang="en-US" sz="20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en-US" sz="2000" dirty="0">
                <a:solidFill>
                  <a:srgbClr val="A31515"/>
                </a:solidFill>
                <a:latin typeface="Consolas"/>
              </a:rPr>
              <a:t>a[12] = </a:t>
            </a:r>
            <a:r>
              <a:rPr lang="en-US" sz="20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 &lt;&lt; a[12] &lt;&lt; </a:t>
            </a:r>
            <a:r>
              <a:rPr lang="en-US" sz="2000" dirty="0" err="1" smtClean="0">
                <a:solidFill>
                  <a:srgbClr val="000000"/>
                </a:solidFill>
                <a:latin typeface="Consolas"/>
              </a:rPr>
              <a:t>endl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sz="2000" dirty="0">
              <a:solidFill>
                <a:srgbClr val="000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b="1" dirty="0" smtClean="0">
                <a:solidFill>
                  <a:srgbClr val="000000"/>
                </a:solidFill>
                <a:latin typeface="Consolas"/>
              </a:rPr>
              <a:t>    Array&lt;</a:t>
            </a:r>
            <a:r>
              <a:rPr lang="en-US" sz="2000" b="1" dirty="0" err="1" smtClean="0">
                <a:solidFill>
                  <a:srgbClr val="000000"/>
                </a:solidFill>
                <a:latin typeface="Consolas"/>
              </a:rPr>
              <a:t>int</a:t>
            </a:r>
            <a:r>
              <a:rPr lang="en-US" sz="2000" b="1" dirty="0">
                <a:solidFill>
                  <a:srgbClr val="000000"/>
                </a:solidFill>
                <a:latin typeface="Consolas"/>
              </a:rPr>
              <a:t>&gt;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 b(</a:t>
            </a:r>
            <a:r>
              <a:rPr lang="en-US" sz="2000" dirty="0" err="1">
                <a:solidFill>
                  <a:srgbClr val="000000"/>
                </a:solidFill>
                <a:latin typeface="Consolas"/>
              </a:rPr>
              <a:t>i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);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rgbClr val="0000FF"/>
                </a:solidFill>
                <a:latin typeface="Consolas"/>
              </a:rPr>
              <a:t>    for</a:t>
            </a: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 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(</a:t>
            </a:r>
            <a:r>
              <a:rPr lang="en-US" sz="2000" dirty="0" err="1">
                <a:solidFill>
                  <a:srgbClr val="0000FF"/>
                </a:solidFill>
                <a:latin typeface="Consolas"/>
              </a:rPr>
              <a:t>int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 </a:t>
            </a: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j = 0; j &lt; </a:t>
            </a:r>
            <a:r>
              <a:rPr lang="en-US" sz="2000" dirty="0" err="1" smtClean="0">
                <a:solidFill>
                  <a:srgbClr val="000000"/>
                </a:solidFill>
                <a:latin typeface="Consolas"/>
              </a:rPr>
              <a:t>b.length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(); ++j)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        b[j] = j * j</a:t>
            </a:r>
            <a:r>
              <a:rPr lang="en-US" sz="2000" dirty="0">
                <a:solidFill>
                  <a:srgbClr val="000000"/>
                </a:solidFill>
                <a:latin typeface="Consolas"/>
              </a:rPr>
              <a:t>;       </a:t>
            </a:r>
            <a:r>
              <a:rPr lang="en-US" sz="2000" dirty="0">
                <a:solidFill>
                  <a:srgbClr val="008000"/>
                </a:solidFill>
                <a:latin typeface="Consolas"/>
              </a:rPr>
              <a:t>// </a:t>
            </a:r>
            <a:r>
              <a:rPr lang="en-US" sz="2000" dirty="0" err="1">
                <a:solidFill>
                  <a:srgbClr val="008000"/>
                </a:solidFill>
                <a:latin typeface="Consolas"/>
              </a:rPr>
              <a:t>Vul</a:t>
            </a:r>
            <a:r>
              <a:rPr lang="en-US" sz="2000" dirty="0">
                <a:solidFill>
                  <a:srgbClr val="008000"/>
                </a:solidFill>
                <a:latin typeface="Consolas"/>
              </a:rPr>
              <a:t> b met </a:t>
            </a:r>
            <a:r>
              <a:rPr lang="en-US" sz="2000" dirty="0" err="1">
                <a:solidFill>
                  <a:srgbClr val="008000"/>
                </a:solidFill>
                <a:latin typeface="Consolas"/>
              </a:rPr>
              <a:t>kwadraten</a:t>
            </a:r>
            <a:endParaRPr lang="en-US" sz="2000" dirty="0">
              <a:solidFill>
                <a:srgbClr val="008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    </a:t>
            </a:r>
            <a:r>
              <a:rPr lang="en-US" sz="2000" dirty="0" err="1" smtClean="0">
                <a:solidFill>
                  <a:srgbClr val="000000"/>
                </a:solidFill>
                <a:latin typeface="Consolas"/>
              </a:rPr>
              <a:t>cout</a:t>
            </a: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 &lt;&lt; </a:t>
            </a:r>
            <a:r>
              <a:rPr lang="en-US" sz="20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en-US" sz="2000" dirty="0">
                <a:solidFill>
                  <a:srgbClr val="A31515"/>
                </a:solidFill>
                <a:latin typeface="Consolas"/>
              </a:rPr>
              <a:t>b[12</a:t>
            </a:r>
            <a:r>
              <a:rPr lang="en-US" sz="2000" dirty="0" smtClean="0">
                <a:solidFill>
                  <a:srgbClr val="A31515"/>
                </a:solidFill>
                <a:latin typeface="Consolas"/>
              </a:rPr>
              <a:t>] </a:t>
            </a:r>
            <a:r>
              <a:rPr lang="en-US" sz="2000" dirty="0">
                <a:solidFill>
                  <a:srgbClr val="A31515"/>
                </a:solidFill>
                <a:latin typeface="Consolas"/>
              </a:rPr>
              <a:t>= </a:t>
            </a:r>
            <a:r>
              <a:rPr lang="en-US" sz="20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 &lt;&lt; b[12] &lt;&lt; </a:t>
            </a:r>
            <a:r>
              <a:rPr lang="en-US" sz="2000" dirty="0" err="1" smtClean="0">
                <a:solidFill>
                  <a:srgbClr val="000000"/>
                </a:solidFill>
                <a:latin typeface="Consolas"/>
              </a:rPr>
              <a:t>endl</a:t>
            </a:r>
            <a:r>
              <a:rPr lang="en-US" sz="2000" dirty="0" smtClean="0">
                <a:solidFill>
                  <a:srgbClr val="000000"/>
                </a:solidFill>
                <a:latin typeface="Consolas"/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sz="2000" dirty="0">
              <a:solidFill>
                <a:srgbClr val="000000"/>
              </a:solidFill>
              <a:latin typeface="Consolas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 smtClean="0">
                <a:solidFill>
                  <a:srgbClr val="008000"/>
                </a:solidFill>
                <a:latin typeface="Consolas"/>
              </a:rPr>
              <a:t>    // ...</a:t>
            </a:r>
            <a:endParaRPr lang="nl-NL" sz="2000" dirty="0">
              <a:solidFill>
                <a:srgbClr val="008000"/>
              </a:solidFill>
              <a:latin typeface="Consola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570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D53B9FA8-B501-4289-9195-487374BD04D2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279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3757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ADT </a:t>
            </a:r>
            <a:r>
              <a:rPr lang="en-US" dirty="0" smtClean="0">
                <a:latin typeface="Consolas"/>
              </a:rPr>
              <a:t>Array</a:t>
            </a:r>
            <a:r>
              <a:rPr lang="en-US" dirty="0" smtClean="0"/>
              <a:t> versus </a:t>
            </a:r>
            <a:r>
              <a:rPr lang="en-US" dirty="0" err="1" smtClean="0">
                <a:latin typeface="Consolas"/>
              </a:rPr>
              <a:t>std</a:t>
            </a:r>
            <a:r>
              <a:rPr lang="en-US" dirty="0" smtClean="0">
                <a:latin typeface="Consolas"/>
              </a:rPr>
              <a:t>::Array</a:t>
            </a:r>
            <a:endParaRPr lang="nl-NL" dirty="0" smtClean="0">
              <a:latin typeface="Consolas"/>
            </a:endParaRPr>
          </a:p>
        </p:txBody>
      </p:sp>
      <p:sp>
        <p:nvSpPr>
          <p:cNvPr id="930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smtClean="0"/>
              <a:t>Voordelen ADT </a:t>
            </a:r>
            <a:r>
              <a:rPr lang="nl-NL" dirty="0" smtClean="0">
                <a:latin typeface="Consolas"/>
              </a:rPr>
              <a:t>Array</a:t>
            </a:r>
            <a:r>
              <a:rPr lang="nl-NL" dirty="0" smtClean="0"/>
              <a:t>:</a:t>
            </a:r>
          </a:p>
          <a:p>
            <a:pPr lvl="1"/>
            <a:r>
              <a:rPr lang="nl-NL" dirty="0" smtClean="0"/>
              <a:t>Bij aanmaken mag de grootte een </a:t>
            </a:r>
            <a:r>
              <a:rPr lang="nl-NL" dirty="0" smtClean="0">
                <a:solidFill>
                  <a:srgbClr val="008000"/>
                </a:solidFill>
              </a:rPr>
              <a:t>variabele</a:t>
            </a:r>
            <a:r>
              <a:rPr lang="nl-NL" dirty="0" smtClean="0"/>
              <a:t> zijn.</a:t>
            </a:r>
          </a:p>
          <a:p>
            <a:pPr lvl="1"/>
            <a:r>
              <a:rPr lang="nl-NL" dirty="0" smtClean="0"/>
              <a:t>Bij gebruik </a:t>
            </a:r>
            <a:r>
              <a:rPr lang="nl-NL" dirty="0" smtClean="0">
                <a:latin typeface="Consolas"/>
              </a:rPr>
              <a:t>[]</a:t>
            </a:r>
            <a:r>
              <a:rPr lang="nl-NL" dirty="0" smtClean="0"/>
              <a:t> wordt de index </a:t>
            </a:r>
            <a:r>
              <a:rPr lang="nl-NL" dirty="0" smtClean="0">
                <a:solidFill>
                  <a:srgbClr val="008000"/>
                </a:solidFill>
              </a:rPr>
              <a:t>gecontroleerd</a:t>
            </a:r>
            <a:r>
              <a:rPr lang="nl-NL" dirty="0" smtClean="0"/>
              <a:t>.</a:t>
            </a:r>
          </a:p>
          <a:p>
            <a:r>
              <a:rPr lang="nl-NL" dirty="0" smtClean="0"/>
              <a:t>Voordelen </a:t>
            </a:r>
            <a:r>
              <a:rPr lang="nl-NL" dirty="0" err="1" smtClean="0"/>
              <a:t>std</a:t>
            </a:r>
            <a:r>
              <a:rPr lang="nl-NL" dirty="0" smtClean="0"/>
              <a:t>::</a:t>
            </a:r>
            <a:r>
              <a:rPr lang="nl-NL" dirty="0" smtClean="0">
                <a:latin typeface="Consolas"/>
              </a:rPr>
              <a:t>Array</a:t>
            </a:r>
            <a:r>
              <a:rPr lang="nl-NL" dirty="0" smtClean="0"/>
              <a:t>:</a:t>
            </a:r>
          </a:p>
          <a:p>
            <a:pPr lvl="1"/>
            <a:r>
              <a:rPr lang="nl-NL" dirty="0" smtClean="0"/>
              <a:t>Grootte is een template parameter en hoeft dus niet opgeslagen te worden.</a:t>
            </a:r>
          </a:p>
          <a:p>
            <a:pPr lvl="1"/>
            <a:r>
              <a:rPr lang="en-US" dirty="0" smtClean="0"/>
              <a:t>Je </a:t>
            </a:r>
            <a:r>
              <a:rPr lang="en-US" dirty="0" err="1" smtClean="0"/>
              <a:t>kunt</a:t>
            </a:r>
            <a:r>
              <a:rPr lang="en-US" dirty="0" smtClean="0"/>
              <a:t> range-based for </a:t>
            </a:r>
            <a:r>
              <a:rPr lang="en-US" dirty="0" err="1" smtClean="0"/>
              <a:t>gebruiken</a:t>
            </a:r>
            <a:r>
              <a:rPr lang="en-US" dirty="0" smtClean="0"/>
              <a:t> </a:t>
            </a:r>
            <a:r>
              <a:rPr lang="en-US" dirty="0" err="1" smtClean="0"/>
              <a:t>om</a:t>
            </a:r>
            <a:r>
              <a:rPr lang="en-US" dirty="0" smtClean="0"/>
              <a:t> door de </a:t>
            </a:r>
            <a:r>
              <a:rPr lang="en-US" dirty="0" err="1" smtClean="0">
                <a:latin typeface="Consolas"/>
              </a:rPr>
              <a:t>std</a:t>
            </a:r>
            <a:r>
              <a:rPr lang="en-US" dirty="0" smtClean="0">
                <a:latin typeface="Consolas"/>
              </a:rPr>
              <a:t>::Array</a:t>
            </a:r>
            <a:r>
              <a:rPr lang="en-US" dirty="0" smtClean="0"/>
              <a:t> </a:t>
            </a:r>
            <a:r>
              <a:rPr lang="en-US" dirty="0" err="1" smtClean="0"/>
              <a:t>te</a:t>
            </a:r>
            <a:r>
              <a:rPr lang="en-US" dirty="0" smtClean="0"/>
              <a:t> </a:t>
            </a:r>
            <a:r>
              <a:rPr lang="en-US" dirty="0" err="1" smtClean="0"/>
              <a:t>lopen</a:t>
            </a:r>
            <a:r>
              <a:rPr lang="en-US" dirty="0" smtClean="0"/>
              <a:t>.</a:t>
            </a:r>
          </a:p>
          <a:p>
            <a:pPr lvl="1"/>
            <a:r>
              <a:rPr lang="en-US" dirty="0" smtClean="0"/>
              <a:t>Je </a:t>
            </a:r>
            <a:r>
              <a:rPr lang="en-US" dirty="0" err="1" smtClean="0"/>
              <a:t>kunt</a:t>
            </a:r>
            <a:r>
              <a:rPr lang="en-US" dirty="0" smtClean="0"/>
              <a:t> </a:t>
            </a:r>
            <a:r>
              <a:rPr lang="en-US" dirty="0" err="1" smtClean="0"/>
              <a:t>een</a:t>
            </a:r>
            <a:r>
              <a:rPr lang="en-US" dirty="0" smtClean="0"/>
              <a:t> </a:t>
            </a:r>
            <a:r>
              <a:rPr lang="en-US" dirty="0" err="1" smtClean="0">
                <a:latin typeface="Consolas"/>
              </a:rPr>
              <a:t>std</a:t>
            </a:r>
            <a:r>
              <a:rPr lang="en-US" dirty="0" smtClean="0">
                <a:latin typeface="Consolas"/>
              </a:rPr>
              <a:t>::Array</a:t>
            </a:r>
            <a:r>
              <a:rPr lang="en-US" dirty="0" smtClean="0"/>
              <a:t> </a:t>
            </a:r>
            <a:r>
              <a:rPr lang="en-US" dirty="0" err="1" smtClean="0"/>
              <a:t>initializeren</a:t>
            </a:r>
            <a:r>
              <a:rPr lang="en-US" dirty="0" smtClean="0"/>
              <a:t> met </a:t>
            </a:r>
            <a:r>
              <a:rPr lang="en-US" dirty="0" smtClean="0">
                <a:latin typeface="Consolas"/>
              </a:rPr>
              <a:t>{ … }</a:t>
            </a:r>
            <a:endParaRPr lang="nl-NL" dirty="0" smtClean="0">
              <a:latin typeface="Consolas"/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3131840" y="5738266"/>
            <a:ext cx="2376487" cy="427038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sz="2800" dirty="0" err="1">
                <a:latin typeface="Calibri" pitchFamily="34" charset="0"/>
              </a:rPr>
              <a:t>Oplossing</a:t>
            </a:r>
            <a:r>
              <a:rPr lang="en-US" sz="2800" dirty="0">
                <a:latin typeface="Calibri" pitchFamily="34" charset="0"/>
              </a:rPr>
              <a:t>?</a:t>
            </a:r>
            <a:endParaRPr lang="nl-NL" sz="2800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6957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0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0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0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0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08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570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D53B9FA8-B501-4289-9195-487374BD04D2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280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3757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ADT </a:t>
            </a:r>
            <a:r>
              <a:rPr lang="en-US" dirty="0" smtClean="0">
                <a:latin typeface="Consolas"/>
              </a:rPr>
              <a:t>Array</a:t>
            </a:r>
            <a:r>
              <a:rPr lang="en-US" dirty="0" smtClean="0"/>
              <a:t> </a:t>
            </a:r>
            <a:r>
              <a:rPr lang="en-US" dirty="0" err="1" smtClean="0"/>
              <a:t>uitbreidingen</a:t>
            </a:r>
            <a:r>
              <a:rPr lang="en-US" dirty="0" smtClean="0"/>
              <a:t> </a:t>
            </a:r>
            <a:r>
              <a:rPr lang="en-US" dirty="0" smtClean="0">
                <a:solidFill>
                  <a:srgbClr val="FF0000"/>
                </a:solidFill>
              </a:rPr>
              <a:t>C++11</a:t>
            </a:r>
            <a:endParaRPr lang="nl-NL" dirty="0" smtClean="0">
              <a:solidFill>
                <a:srgbClr val="FF0000"/>
              </a:solidFill>
              <a:latin typeface="Consolas"/>
            </a:endParaRP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395288" y="1268760"/>
            <a:ext cx="8353176" cy="4924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&lt;</a:t>
            </a:r>
            <a:r>
              <a:rPr lang="nl-NL" sz="2000" dirty="0" err="1">
                <a:solidFill>
                  <a:srgbClr val="A31515"/>
                </a:solidFill>
                <a:latin typeface="Consolas"/>
              </a:rPr>
              <a:t>initializer_list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&gt;</a:t>
            </a:r>
          </a:p>
          <a:p>
            <a:pPr>
              <a:spcBef>
                <a:spcPts val="0"/>
              </a:spcBef>
              <a:buNone/>
            </a:pPr>
            <a:endParaRPr lang="en-US" sz="2000" dirty="0" smtClean="0">
              <a:solidFill>
                <a:srgbClr val="0000FF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en-US" sz="2000" dirty="0" smtClean="0">
                <a:solidFill>
                  <a:srgbClr val="0000FF"/>
                </a:solidFill>
                <a:latin typeface="Consolas"/>
              </a:rPr>
              <a:t>template</a:t>
            </a:r>
            <a:r>
              <a:rPr lang="en-US" sz="20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en-US" sz="2000" dirty="0">
                <a:solidFill>
                  <a:prstClr val="black"/>
                </a:solidFill>
                <a:latin typeface="Consolas"/>
              </a:rPr>
              <a:t>&lt;</a:t>
            </a:r>
            <a:r>
              <a:rPr lang="en-US" sz="2000" dirty="0" err="1">
                <a:solidFill>
                  <a:srgbClr val="0000FF"/>
                </a:solidFill>
                <a:latin typeface="Consolas"/>
              </a:rPr>
              <a:t>typename</a:t>
            </a:r>
            <a:r>
              <a:rPr lang="en-US" sz="2000" dirty="0">
                <a:solidFill>
                  <a:prstClr val="black"/>
                </a:solidFill>
                <a:latin typeface="Consolas"/>
              </a:rPr>
              <a:t> T&gt; </a:t>
            </a:r>
            <a:r>
              <a:rPr lang="en-US" sz="20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en-US" sz="2000" dirty="0">
                <a:solidFill>
                  <a:prstClr val="black"/>
                </a:solidFill>
                <a:latin typeface="Consolas"/>
              </a:rPr>
              <a:t> Array {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nl-NL" sz="2000" dirty="0" smtClean="0">
                <a:solidFill>
                  <a:prstClr val="black"/>
                </a:solidFill>
                <a:latin typeface="Consolas"/>
              </a:rPr>
              <a:t>:</a:t>
            </a:r>
          </a:p>
          <a:p>
            <a:pPr>
              <a:spcBef>
                <a:spcPts val="0"/>
              </a:spcBef>
              <a:buNone/>
            </a:pPr>
            <a:r>
              <a:rPr lang="en-US" sz="2000" dirty="0" smtClean="0">
                <a:solidFill>
                  <a:srgbClr val="008000"/>
                </a:solidFill>
                <a:latin typeface="Consolas"/>
              </a:rPr>
              <a:t>    // ...</a:t>
            </a:r>
            <a:endParaRPr lang="nl-NL" sz="2000" dirty="0">
              <a:solidFill>
                <a:srgbClr val="008000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2000" dirty="0" smtClean="0">
                <a:solidFill>
                  <a:srgbClr val="008000"/>
                </a:solidFill>
                <a:latin typeface="Consolas"/>
              </a:rPr>
              <a:t>    // </a:t>
            </a:r>
            <a:r>
              <a:rPr lang="nl-NL" sz="2000" dirty="0">
                <a:solidFill>
                  <a:srgbClr val="008000"/>
                </a:solidFill>
                <a:latin typeface="Consolas"/>
              </a:rPr>
              <a:t>Support </a:t>
            </a:r>
            <a:r>
              <a:rPr lang="nl-NL" sz="2000" dirty="0" err="1">
                <a:solidFill>
                  <a:srgbClr val="008000"/>
                </a:solidFill>
                <a:latin typeface="Consolas"/>
              </a:rPr>
              <a:t>for</a:t>
            </a:r>
            <a:r>
              <a:rPr lang="nl-NL" sz="2000" dirty="0">
                <a:solidFill>
                  <a:srgbClr val="008000"/>
                </a:solidFill>
                <a:latin typeface="Consolas"/>
              </a:rPr>
              <a:t> </a:t>
            </a:r>
            <a:r>
              <a:rPr lang="nl-NL" sz="2000" dirty="0" err="1" smtClean="0">
                <a:solidFill>
                  <a:srgbClr val="008000"/>
                </a:solidFill>
                <a:latin typeface="Consolas"/>
              </a:rPr>
              <a:t>initializer</a:t>
            </a:r>
            <a:r>
              <a:rPr lang="nl-NL" sz="2000" dirty="0">
                <a:solidFill>
                  <a:srgbClr val="008000"/>
                </a:solidFill>
                <a:latin typeface="Consolas"/>
              </a:rPr>
              <a:t> </a:t>
            </a:r>
            <a:r>
              <a:rPr lang="nl-NL" sz="2000" dirty="0" smtClean="0">
                <a:solidFill>
                  <a:srgbClr val="008000"/>
                </a:solidFill>
                <a:latin typeface="Consolas"/>
              </a:rPr>
              <a:t>list</a:t>
            </a:r>
            <a:endParaRPr lang="nl-NL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2000" dirty="0" smtClean="0">
                <a:solidFill>
                  <a:prstClr val="black"/>
                </a:solidFill>
                <a:latin typeface="Consolas"/>
              </a:rPr>
              <a:t>    Array(</a:t>
            </a:r>
            <a:r>
              <a:rPr lang="nl-NL" sz="2000" dirty="0" err="1" smtClean="0">
                <a:solidFill>
                  <a:prstClr val="black"/>
                </a:solidFill>
                <a:latin typeface="Consolas"/>
              </a:rPr>
              <a:t>initializer_list</a:t>
            </a:r>
            <a:r>
              <a:rPr lang="nl-NL" sz="2000" dirty="0" smtClean="0">
                <a:solidFill>
                  <a:prstClr val="black"/>
                </a:solidFill>
                <a:latin typeface="Consolas"/>
              </a:rPr>
              <a:t>&lt;T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&gt; list);</a:t>
            </a:r>
          </a:p>
          <a:p>
            <a:pPr>
              <a:spcBef>
                <a:spcPts val="0"/>
              </a:spcBef>
              <a:buNone/>
            </a:pPr>
            <a:r>
              <a:rPr lang="en-US" sz="2000" dirty="0" smtClean="0">
                <a:solidFill>
                  <a:srgbClr val="008000"/>
                </a:solidFill>
                <a:latin typeface="Consolas"/>
              </a:rPr>
              <a:t>    // </a:t>
            </a:r>
            <a:r>
              <a:rPr lang="en-US" sz="2000" dirty="0">
                <a:solidFill>
                  <a:srgbClr val="008000"/>
                </a:solidFill>
                <a:latin typeface="Consolas"/>
              </a:rPr>
              <a:t>Support for </a:t>
            </a:r>
            <a:r>
              <a:rPr lang="en-US" sz="2000" dirty="0" smtClean="0">
                <a:solidFill>
                  <a:srgbClr val="008000"/>
                </a:solidFill>
                <a:latin typeface="Consolas"/>
              </a:rPr>
              <a:t>range-based for</a:t>
            </a:r>
            <a:endParaRPr lang="nl-NL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    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T* </a:t>
            </a:r>
            <a:r>
              <a:rPr lang="nl-NL" sz="2000" dirty="0" smtClean="0">
                <a:solidFill>
                  <a:prstClr val="black"/>
                </a:solidFill>
                <a:latin typeface="Consolas"/>
              </a:rPr>
              <a:t>begin();</a:t>
            </a:r>
            <a:endParaRPr lang="nl-NL" sz="2000" dirty="0" smtClean="0">
              <a:solidFill>
                <a:srgbClr val="0000FF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    </a:t>
            </a:r>
            <a:r>
              <a:rPr lang="nl-NL" sz="2000" dirty="0" err="1" smtClean="0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T* begin()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;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 smtClean="0">
                <a:solidFill>
                  <a:prstClr val="black"/>
                </a:solidFill>
                <a:latin typeface="Consolas"/>
              </a:rPr>
              <a:t>    T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* end();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    </a:t>
            </a:r>
            <a:r>
              <a:rPr lang="nl-NL" sz="2000" dirty="0" err="1" smtClean="0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T* end()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;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private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: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    int</a:t>
            </a:r>
            <a:r>
              <a:rPr lang="nl-NL" sz="20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size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;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 smtClean="0">
                <a:solidFill>
                  <a:prstClr val="black"/>
                </a:solidFill>
                <a:latin typeface="Consolas"/>
              </a:rPr>
              <a:t>    T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* data;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 smtClean="0">
                <a:solidFill>
                  <a:prstClr val="black"/>
                </a:solidFill>
                <a:latin typeface="Consolas"/>
              </a:rPr>
              <a:t>};</a:t>
            </a:r>
            <a:endParaRPr lang="nl-NL" sz="2000" dirty="0">
              <a:solidFill>
                <a:prstClr val="black"/>
              </a:solidFill>
              <a:latin typeface="Consolas"/>
            </a:endParaRPr>
          </a:p>
        </p:txBody>
      </p:sp>
    </p:spTree>
    <p:extLst>
      <p:ext uri="{BB962C8B-B14F-4D97-AF65-F5344CB8AC3E}">
        <p14:creationId xmlns:p14="http://schemas.microsoft.com/office/powerpoint/2010/main" val="2588263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570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D53B9FA8-B501-4289-9195-487374BD04D2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281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3757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ADT </a:t>
            </a:r>
            <a:r>
              <a:rPr lang="en-US" dirty="0" smtClean="0">
                <a:latin typeface="Consolas"/>
              </a:rPr>
              <a:t>Array</a:t>
            </a:r>
            <a:r>
              <a:rPr lang="en-US" dirty="0" smtClean="0"/>
              <a:t> </a:t>
            </a:r>
            <a:r>
              <a:rPr lang="en-US" dirty="0" err="1" smtClean="0"/>
              <a:t>uitbreidingen</a:t>
            </a:r>
            <a:r>
              <a:rPr lang="en-US" dirty="0" smtClean="0"/>
              <a:t> </a:t>
            </a:r>
            <a:r>
              <a:rPr lang="en-US" dirty="0" smtClean="0">
                <a:solidFill>
                  <a:srgbClr val="FF0000"/>
                </a:solidFill>
              </a:rPr>
              <a:t>C++11</a:t>
            </a:r>
            <a:endParaRPr lang="nl-NL" dirty="0" smtClean="0">
              <a:solidFill>
                <a:srgbClr val="FF0000"/>
              </a:solidFill>
              <a:latin typeface="Consolas"/>
            </a:endParaRP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395288" y="1268760"/>
            <a:ext cx="8353176" cy="5262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ts val="0"/>
              </a:spcBef>
              <a:buNone/>
            </a:pPr>
            <a:r>
              <a:rPr lang="en-US" sz="1800" dirty="0">
                <a:solidFill>
                  <a:srgbClr val="0000FF"/>
                </a:solidFill>
                <a:latin typeface="Consolas"/>
              </a:rPr>
              <a:t>template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 &lt;</a:t>
            </a:r>
            <a:r>
              <a:rPr lang="en-US" sz="1800" dirty="0" err="1">
                <a:solidFill>
                  <a:srgbClr val="0000FF"/>
                </a:solidFill>
                <a:latin typeface="Consolas"/>
              </a:rPr>
              <a:t>typename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 T</a:t>
            </a:r>
            <a:r>
              <a:rPr lang="en-US" sz="1800" dirty="0" smtClean="0">
                <a:solidFill>
                  <a:prstClr val="black"/>
                </a:solidFill>
                <a:latin typeface="Consolas"/>
              </a:rPr>
              <a:t>&gt; Array&lt;T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&gt;::</a:t>
            </a:r>
            <a:r>
              <a:rPr lang="en-US" sz="1800" dirty="0" smtClean="0">
                <a:solidFill>
                  <a:prstClr val="black"/>
                </a:solidFill>
                <a:latin typeface="Consolas"/>
              </a:rPr>
              <a:t>Array(</a:t>
            </a:r>
            <a:r>
              <a:rPr lang="en-US" sz="1800" dirty="0" err="1" smtClean="0">
                <a:solidFill>
                  <a:prstClr val="black"/>
                </a:solidFill>
                <a:latin typeface="Consolas"/>
              </a:rPr>
              <a:t>initializer_list</a:t>
            </a:r>
            <a:r>
              <a:rPr lang="en-US" sz="1800" dirty="0" smtClean="0">
                <a:solidFill>
                  <a:prstClr val="black"/>
                </a:solidFill>
                <a:latin typeface="Consolas"/>
              </a:rPr>
              <a:t>&lt;T&gt; l): </a:t>
            </a:r>
          </a:p>
          <a:p>
            <a:pPr algn="r">
              <a:spcBef>
                <a:spcPts val="0"/>
              </a:spcBef>
              <a:buNone/>
            </a:pPr>
            <a:r>
              <a:rPr lang="en-US" sz="1800" dirty="0" smtClean="0">
                <a:solidFill>
                  <a:prstClr val="black"/>
                </a:solidFill>
                <a:latin typeface="Consolas"/>
              </a:rPr>
              <a:t>size(</a:t>
            </a:r>
            <a:r>
              <a:rPr lang="en-US" sz="1800" dirty="0" err="1" smtClean="0">
                <a:solidFill>
                  <a:prstClr val="black"/>
                </a:solidFill>
                <a:latin typeface="Consolas"/>
              </a:rPr>
              <a:t>list.size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()), data(</a:t>
            </a:r>
            <a:r>
              <a:rPr lang="en-US" sz="1800" dirty="0">
                <a:solidFill>
                  <a:srgbClr val="0000FF"/>
                </a:solidFill>
                <a:latin typeface="Consolas"/>
              </a:rPr>
              <a:t>new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 T[size]) {</a:t>
            </a:r>
          </a:p>
          <a:p>
            <a:pPr>
              <a:spcBef>
                <a:spcPts val="0"/>
              </a:spcBef>
              <a:buNone/>
            </a:pP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    auto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1800" dirty="0" err="1">
                <a:solidFill>
                  <a:prstClr val="black"/>
                </a:solidFill>
                <a:latin typeface="Consolas"/>
              </a:rPr>
              <a:t>listIter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 = </a:t>
            </a:r>
            <a:r>
              <a:rPr lang="nl-NL" sz="1800" dirty="0" err="1">
                <a:solidFill>
                  <a:prstClr val="black"/>
                </a:solidFill>
                <a:latin typeface="Consolas"/>
              </a:rPr>
              <a:t>list.begin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();</a:t>
            </a:r>
          </a:p>
          <a:p>
            <a:pPr>
              <a:spcBef>
                <a:spcPts val="0"/>
              </a:spcBef>
              <a:buNone/>
            </a:pPr>
            <a:r>
              <a:rPr lang="nn-NO" sz="1800" dirty="0" smtClean="0">
                <a:solidFill>
                  <a:srgbClr val="0000FF"/>
                </a:solidFill>
                <a:latin typeface="Consolas"/>
              </a:rPr>
              <a:t>    for</a:t>
            </a:r>
            <a:r>
              <a:rPr lang="nn-NO" sz="18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nn-NO" sz="1800" dirty="0">
                <a:solidFill>
                  <a:prstClr val="black"/>
                </a:solidFill>
                <a:latin typeface="Consolas"/>
              </a:rPr>
              <a:t>(</a:t>
            </a:r>
            <a:r>
              <a:rPr lang="nn-NO" sz="18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n-NO" sz="1800" dirty="0">
                <a:solidFill>
                  <a:prstClr val="black"/>
                </a:solidFill>
                <a:latin typeface="Consolas"/>
              </a:rPr>
              <a:t> i = 0; i &lt; size; ++i) {</a:t>
            </a:r>
          </a:p>
          <a:p>
            <a:pPr>
              <a:spcBef>
                <a:spcPts val="0"/>
              </a:spcBef>
              <a:buNone/>
            </a:pP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       data[i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] = *</a:t>
            </a:r>
            <a:r>
              <a:rPr lang="nl-NL" sz="1800" dirty="0" err="1">
                <a:solidFill>
                  <a:prstClr val="black"/>
                </a:solidFill>
                <a:latin typeface="Consolas"/>
              </a:rPr>
              <a:t>listIter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++;</a:t>
            </a:r>
          </a:p>
          <a:p>
            <a:pPr>
              <a:spcBef>
                <a:spcPts val="0"/>
              </a:spcBef>
              <a:buNone/>
            </a:pP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   }</a:t>
            </a:r>
            <a:endParaRPr lang="nl-NL" sz="18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}</a:t>
            </a:r>
          </a:p>
          <a:p>
            <a:pPr>
              <a:spcBef>
                <a:spcPts val="0"/>
              </a:spcBef>
              <a:buNone/>
            </a:pPr>
            <a:r>
              <a:rPr lang="fr-FR" sz="1800" dirty="0" err="1" smtClean="0">
                <a:solidFill>
                  <a:srgbClr val="0000FF"/>
                </a:solidFill>
                <a:latin typeface="Consolas"/>
              </a:rPr>
              <a:t>template</a:t>
            </a:r>
            <a:r>
              <a:rPr lang="fr-FR" sz="18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fr-FR" sz="1800" dirty="0">
                <a:solidFill>
                  <a:prstClr val="black"/>
                </a:solidFill>
                <a:latin typeface="Consolas"/>
              </a:rPr>
              <a:t>&lt;</a:t>
            </a:r>
            <a:r>
              <a:rPr lang="fr-FR" sz="1800" dirty="0" err="1">
                <a:solidFill>
                  <a:srgbClr val="0000FF"/>
                </a:solidFill>
                <a:latin typeface="Consolas"/>
              </a:rPr>
              <a:t>typename</a:t>
            </a:r>
            <a:r>
              <a:rPr lang="fr-FR" sz="1800" dirty="0">
                <a:solidFill>
                  <a:prstClr val="black"/>
                </a:solidFill>
                <a:latin typeface="Consolas"/>
              </a:rPr>
              <a:t> T&gt; T* </a:t>
            </a:r>
            <a:r>
              <a:rPr lang="fr-FR" sz="1800" dirty="0" err="1">
                <a:solidFill>
                  <a:prstClr val="black"/>
                </a:solidFill>
                <a:latin typeface="Consolas"/>
              </a:rPr>
              <a:t>Array</a:t>
            </a:r>
            <a:r>
              <a:rPr lang="fr-FR" sz="1800" dirty="0">
                <a:solidFill>
                  <a:prstClr val="black"/>
                </a:solidFill>
                <a:latin typeface="Consolas"/>
              </a:rPr>
              <a:t>&lt;T&gt;::</a:t>
            </a:r>
            <a:r>
              <a:rPr lang="fr-FR" sz="1800" dirty="0" err="1">
                <a:solidFill>
                  <a:prstClr val="black"/>
                </a:solidFill>
                <a:latin typeface="Consolas"/>
              </a:rPr>
              <a:t>begin</a:t>
            </a:r>
            <a:r>
              <a:rPr lang="fr-FR" sz="1800" dirty="0">
                <a:solidFill>
                  <a:prstClr val="black"/>
                </a:solidFill>
                <a:latin typeface="Consolas"/>
              </a:rPr>
              <a:t>() {</a:t>
            </a:r>
          </a:p>
          <a:p>
            <a:pPr>
              <a:spcBef>
                <a:spcPts val="0"/>
              </a:spcBef>
              <a:buNone/>
            </a:pP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    return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data;</a:t>
            </a:r>
          </a:p>
          <a:p>
            <a:pPr>
              <a:spcBef>
                <a:spcPts val="0"/>
              </a:spcBef>
              <a:buNone/>
            </a:pPr>
            <a:r>
              <a:rPr lang="nl-NL" sz="1800" dirty="0">
                <a:solidFill>
                  <a:prstClr val="black"/>
                </a:solidFill>
                <a:latin typeface="Consolas"/>
              </a:rPr>
              <a:t>}</a:t>
            </a:r>
          </a:p>
          <a:p>
            <a:pPr>
              <a:spcBef>
                <a:spcPts val="0"/>
              </a:spcBef>
              <a:buNone/>
            </a:pP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template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&lt;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typename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 T&gt;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 T* Array&lt;T&gt;::begin()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 {</a:t>
            </a:r>
          </a:p>
          <a:p>
            <a:pPr>
              <a:spcBef>
                <a:spcPts val="0"/>
              </a:spcBef>
              <a:buNone/>
            </a:pP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    return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data;</a:t>
            </a:r>
          </a:p>
          <a:p>
            <a:pPr>
              <a:spcBef>
                <a:spcPts val="0"/>
              </a:spcBef>
              <a:buNone/>
            </a:pPr>
            <a:r>
              <a:rPr lang="nl-NL" sz="1800" dirty="0">
                <a:solidFill>
                  <a:prstClr val="black"/>
                </a:solidFill>
                <a:latin typeface="Consolas"/>
              </a:rPr>
              <a:t>}</a:t>
            </a:r>
          </a:p>
          <a:p>
            <a:pPr>
              <a:spcBef>
                <a:spcPts val="0"/>
              </a:spcBef>
              <a:buNone/>
            </a:pPr>
            <a:r>
              <a:rPr lang="fr-FR" sz="1800" dirty="0" err="1" smtClean="0">
                <a:solidFill>
                  <a:srgbClr val="0000FF"/>
                </a:solidFill>
                <a:latin typeface="Consolas"/>
              </a:rPr>
              <a:t>template</a:t>
            </a:r>
            <a:r>
              <a:rPr lang="fr-FR" sz="18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fr-FR" sz="1800" dirty="0">
                <a:solidFill>
                  <a:prstClr val="black"/>
                </a:solidFill>
                <a:latin typeface="Consolas"/>
              </a:rPr>
              <a:t>&lt;</a:t>
            </a:r>
            <a:r>
              <a:rPr lang="fr-FR" sz="1800" dirty="0" err="1">
                <a:solidFill>
                  <a:srgbClr val="0000FF"/>
                </a:solidFill>
                <a:latin typeface="Consolas"/>
              </a:rPr>
              <a:t>typename</a:t>
            </a:r>
            <a:r>
              <a:rPr lang="fr-FR" sz="1800" dirty="0">
                <a:solidFill>
                  <a:prstClr val="black"/>
                </a:solidFill>
                <a:latin typeface="Consolas"/>
              </a:rPr>
              <a:t> T&gt; T* </a:t>
            </a:r>
            <a:r>
              <a:rPr lang="fr-FR" sz="1800" dirty="0" err="1">
                <a:solidFill>
                  <a:prstClr val="black"/>
                </a:solidFill>
                <a:latin typeface="Consolas"/>
              </a:rPr>
              <a:t>Array</a:t>
            </a:r>
            <a:r>
              <a:rPr lang="fr-FR" sz="1800" dirty="0">
                <a:solidFill>
                  <a:prstClr val="black"/>
                </a:solidFill>
                <a:latin typeface="Consolas"/>
              </a:rPr>
              <a:t>&lt;T&gt;::end() {</a:t>
            </a:r>
          </a:p>
          <a:p>
            <a:pPr>
              <a:spcBef>
                <a:spcPts val="0"/>
              </a:spcBef>
              <a:buNone/>
            </a:pP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    return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data + </a:t>
            </a:r>
            <a:r>
              <a:rPr lang="nl-NL" sz="1800" dirty="0" err="1">
                <a:solidFill>
                  <a:prstClr val="black"/>
                </a:solidFill>
                <a:latin typeface="Consolas"/>
              </a:rPr>
              <a:t>size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;</a:t>
            </a:r>
          </a:p>
          <a:p>
            <a:pPr>
              <a:spcBef>
                <a:spcPts val="0"/>
              </a:spcBef>
              <a:buNone/>
            </a:pPr>
            <a:r>
              <a:rPr lang="nl-NL" sz="1800" dirty="0">
                <a:solidFill>
                  <a:prstClr val="black"/>
                </a:solidFill>
                <a:latin typeface="Consolas"/>
              </a:rPr>
              <a:t>}</a:t>
            </a:r>
          </a:p>
          <a:p>
            <a:pPr>
              <a:spcBef>
                <a:spcPts val="0"/>
              </a:spcBef>
              <a:buNone/>
            </a:pPr>
            <a:r>
              <a:rPr lang="fr-FR" sz="1800" dirty="0" err="1" smtClean="0">
                <a:solidFill>
                  <a:srgbClr val="0000FF"/>
                </a:solidFill>
                <a:latin typeface="Consolas"/>
              </a:rPr>
              <a:t>template</a:t>
            </a:r>
            <a:r>
              <a:rPr lang="fr-FR" sz="18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fr-FR" sz="1800" dirty="0">
                <a:solidFill>
                  <a:prstClr val="black"/>
                </a:solidFill>
                <a:latin typeface="Consolas"/>
              </a:rPr>
              <a:t>&lt;</a:t>
            </a:r>
            <a:r>
              <a:rPr lang="fr-FR" sz="1800" dirty="0" err="1">
                <a:solidFill>
                  <a:srgbClr val="0000FF"/>
                </a:solidFill>
                <a:latin typeface="Consolas"/>
              </a:rPr>
              <a:t>typename</a:t>
            </a:r>
            <a:r>
              <a:rPr lang="fr-FR" sz="1800" dirty="0">
                <a:solidFill>
                  <a:prstClr val="black"/>
                </a:solidFill>
                <a:latin typeface="Consolas"/>
              </a:rPr>
              <a:t> T&gt; </a:t>
            </a:r>
            <a:r>
              <a:rPr lang="fr-FR" sz="18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fr-FR" sz="1800" dirty="0">
                <a:solidFill>
                  <a:prstClr val="black"/>
                </a:solidFill>
                <a:latin typeface="Consolas"/>
              </a:rPr>
              <a:t> T* </a:t>
            </a:r>
            <a:r>
              <a:rPr lang="fr-FR" sz="1800" dirty="0" err="1">
                <a:solidFill>
                  <a:prstClr val="black"/>
                </a:solidFill>
                <a:latin typeface="Consolas"/>
              </a:rPr>
              <a:t>Array</a:t>
            </a:r>
            <a:r>
              <a:rPr lang="fr-FR" sz="1800" dirty="0">
                <a:solidFill>
                  <a:prstClr val="black"/>
                </a:solidFill>
                <a:latin typeface="Consolas"/>
              </a:rPr>
              <a:t>&lt;T&gt;::end() </a:t>
            </a:r>
            <a:r>
              <a:rPr lang="fr-FR" sz="18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fr-FR" sz="1800" dirty="0">
                <a:solidFill>
                  <a:prstClr val="black"/>
                </a:solidFill>
                <a:latin typeface="Consolas"/>
              </a:rPr>
              <a:t> {</a:t>
            </a:r>
          </a:p>
          <a:p>
            <a:pPr>
              <a:spcBef>
                <a:spcPts val="0"/>
              </a:spcBef>
              <a:buNone/>
            </a:pP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    return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data + </a:t>
            </a:r>
            <a:r>
              <a:rPr lang="nl-NL" sz="1800" dirty="0" err="1">
                <a:solidFill>
                  <a:prstClr val="black"/>
                </a:solidFill>
                <a:latin typeface="Consolas"/>
              </a:rPr>
              <a:t>size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;</a:t>
            </a:r>
          </a:p>
          <a:p>
            <a:pPr>
              <a:spcBef>
                <a:spcPts val="0"/>
              </a:spcBef>
              <a:buNone/>
            </a:pP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}</a:t>
            </a:r>
            <a:endParaRPr lang="nl-NL" sz="1800" dirty="0">
              <a:solidFill>
                <a:prstClr val="black"/>
              </a:solidFill>
              <a:latin typeface="Consolas"/>
            </a:endParaRPr>
          </a:p>
        </p:txBody>
      </p:sp>
    </p:spTree>
    <p:extLst>
      <p:ext uri="{BB962C8B-B14F-4D97-AF65-F5344CB8AC3E}">
        <p14:creationId xmlns:p14="http://schemas.microsoft.com/office/powerpoint/2010/main" val="370981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570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D53B9FA8-B501-4289-9195-487374BD04D2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282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3757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ADT </a:t>
            </a:r>
            <a:r>
              <a:rPr lang="en-US" dirty="0" smtClean="0">
                <a:latin typeface="Consolas"/>
              </a:rPr>
              <a:t>Array</a:t>
            </a:r>
            <a:r>
              <a:rPr lang="en-US" dirty="0" smtClean="0"/>
              <a:t> </a:t>
            </a:r>
            <a:r>
              <a:rPr lang="en-US" dirty="0" err="1" smtClean="0"/>
              <a:t>uitbreidingen</a:t>
            </a:r>
            <a:r>
              <a:rPr lang="en-US" dirty="0" smtClean="0"/>
              <a:t> </a:t>
            </a:r>
            <a:r>
              <a:rPr lang="en-US" dirty="0" smtClean="0">
                <a:solidFill>
                  <a:srgbClr val="FF0000"/>
                </a:solidFill>
              </a:rPr>
              <a:t>C++11</a:t>
            </a:r>
            <a:endParaRPr lang="nl-NL" dirty="0" smtClean="0">
              <a:solidFill>
                <a:srgbClr val="FF0000"/>
              </a:solidFill>
              <a:latin typeface="Consolas"/>
            </a:endParaRP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395288" y="1268760"/>
            <a:ext cx="8353176" cy="27699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ts val="0"/>
              </a:spcBef>
              <a:buNone/>
            </a:pPr>
            <a:r>
              <a:rPr lang="en-US" sz="2000" dirty="0" smtClean="0">
                <a:solidFill>
                  <a:srgbClr val="008000"/>
                </a:solidFill>
                <a:latin typeface="Consolas"/>
              </a:rPr>
              <a:t>    // ...</a:t>
            </a:r>
          </a:p>
          <a:p>
            <a:pPr>
              <a:spcBef>
                <a:spcPts val="0"/>
              </a:spcBef>
              <a:buNone/>
            </a:pPr>
            <a:endParaRPr lang="en-US" sz="2000" dirty="0" smtClean="0">
              <a:solidFill>
                <a:srgbClr val="008000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en-US" sz="2000" dirty="0">
                <a:latin typeface="Consolas"/>
              </a:rPr>
              <a:t> </a:t>
            </a:r>
            <a:r>
              <a:rPr lang="en-US" sz="2000" dirty="0" smtClean="0">
                <a:latin typeface="Consolas"/>
              </a:rPr>
              <a:t>   Array&lt;</a:t>
            </a:r>
            <a:r>
              <a:rPr lang="en-US" sz="2000" dirty="0" err="1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en-US" sz="2000" dirty="0">
                <a:solidFill>
                  <a:prstClr val="black"/>
                </a:solidFill>
                <a:latin typeface="Consolas"/>
              </a:rPr>
              <a:t>&gt; v = {1, 2, 3, 4};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    </a:t>
            </a:r>
            <a:r>
              <a:rPr lang="nl-NL" sz="2000" dirty="0" err="1" smtClean="0">
                <a:solidFill>
                  <a:srgbClr val="0000FF"/>
                </a:solidFill>
                <a:latin typeface="Consolas"/>
              </a:rPr>
              <a:t>for</a:t>
            </a:r>
            <a:r>
              <a:rPr lang="nl-NL" sz="20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(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auto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 e: v) {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 smtClean="0">
                <a:solidFill>
                  <a:prstClr val="black"/>
                </a:solidFill>
                <a:latin typeface="Consolas"/>
              </a:rPr>
              <a:t>        </a:t>
            </a:r>
            <a:r>
              <a:rPr lang="nl-NL" sz="2000" dirty="0" err="1" smtClean="0">
                <a:solidFill>
                  <a:prstClr val="black"/>
                </a:solidFill>
                <a:latin typeface="Consolas"/>
              </a:rPr>
              <a:t>cout</a:t>
            </a:r>
            <a:r>
              <a:rPr lang="nl-NL" sz="20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&lt;&lt; e &lt;&lt; 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" "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;</a:t>
            </a:r>
          </a:p>
          <a:p>
            <a:pPr>
              <a:spcBef>
                <a:spcPts val="0"/>
              </a:spcBef>
              <a:buNone/>
            </a:pPr>
            <a:r>
              <a:rPr lang="nl-NL" sz="2000" dirty="0" smtClean="0">
                <a:solidFill>
                  <a:prstClr val="black"/>
                </a:solidFill>
                <a:latin typeface="Consolas"/>
              </a:rPr>
              <a:t>    }</a:t>
            </a:r>
            <a:endParaRPr lang="nl-NL" sz="2000" dirty="0">
              <a:solidFill>
                <a:prstClr val="black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nl-NL" sz="2000" dirty="0" smtClean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2000" dirty="0" err="1" smtClean="0">
                <a:solidFill>
                  <a:prstClr val="black"/>
                </a:solidFill>
                <a:latin typeface="Consolas"/>
              </a:rPr>
              <a:t>cout</a:t>
            </a:r>
            <a:r>
              <a:rPr lang="nl-NL" sz="20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&lt;&lt; </a:t>
            </a:r>
            <a:r>
              <a:rPr lang="nl-NL" sz="2000" dirty="0" err="1">
                <a:solidFill>
                  <a:prstClr val="black"/>
                </a:solidFill>
                <a:latin typeface="Consolas"/>
              </a:rPr>
              <a:t>endl</a:t>
            </a:r>
            <a:r>
              <a:rPr lang="nl-NL" sz="2000" dirty="0">
                <a:solidFill>
                  <a:prstClr val="black"/>
                </a:solidFill>
                <a:latin typeface="Consolas"/>
              </a:rPr>
              <a:t>;</a:t>
            </a:r>
          </a:p>
          <a:p>
            <a:pPr>
              <a:spcBef>
                <a:spcPts val="0"/>
              </a:spcBef>
              <a:buNone/>
            </a:pPr>
            <a:endParaRPr lang="en-US" sz="2000" dirty="0" smtClean="0">
              <a:solidFill>
                <a:srgbClr val="008000"/>
              </a:solidFill>
              <a:latin typeface="Consolas"/>
            </a:endParaRPr>
          </a:p>
          <a:p>
            <a:pPr>
              <a:spcBef>
                <a:spcPts val="0"/>
              </a:spcBef>
              <a:buNone/>
            </a:pPr>
            <a:r>
              <a:rPr lang="en-US" sz="2000" dirty="0" smtClean="0">
                <a:solidFill>
                  <a:srgbClr val="008000"/>
                </a:solidFill>
                <a:latin typeface="Consolas"/>
              </a:rPr>
              <a:t>    </a:t>
            </a:r>
            <a:r>
              <a:rPr lang="en-US" sz="2000" dirty="0">
                <a:solidFill>
                  <a:srgbClr val="008000"/>
                </a:solidFill>
                <a:latin typeface="Consolas"/>
              </a:rPr>
              <a:t>// </a:t>
            </a:r>
            <a:r>
              <a:rPr lang="en-US" sz="2000" dirty="0" smtClean="0">
                <a:solidFill>
                  <a:srgbClr val="008000"/>
                </a:solidFill>
                <a:latin typeface="Consolas"/>
              </a:rPr>
              <a:t>...</a:t>
            </a:r>
            <a:endParaRPr lang="nl-NL" sz="2000" dirty="0">
              <a:solidFill>
                <a:prstClr val="black"/>
              </a:solidFill>
              <a:latin typeface="Consolas"/>
            </a:endParaRPr>
          </a:p>
        </p:txBody>
      </p:sp>
    </p:spTree>
    <p:extLst>
      <p:ext uri="{BB962C8B-B14F-4D97-AF65-F5344CB8AC3E}">
        <p14:creationId xmlns:p14="http://schemas.microsoft.com/office/powerpoint/2010/main" val="342269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sz="quarter"/>
          </p:nvPr>
        </p:nvSpPr>
        <p:spPr/>
        <p:txBody>
          <a:bodyPr/>
          <a:lstStyle/>
          <a:p>
            <a:r>
              <a:rPr lang="nl-NL" dirty="0" err="1" smtClean="0"/>
              <a:t>Objectgeoriënteerd</a:t>
            </a:r>
            <a:r>
              <a:rPr lang="nl-NL" dirty="0" smtClean="0"/>
              <a:t> </a:t>
            </a:r>
            <a:r>
              <a:rPr lang="nl-NL" dirty="0"/>
              <a:t>Programmeren in C++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sz="quarter" idx="1"/>
          </p:nvPr>
        </p:nvSpPr>
        <p:spPr/>
        <p:txBody>
          <a:bodyPr/>
          <a:lstStyle/>
          <a:p>
            <a:r>
              <a:rPr lang="en-US" dirty="0" err="1" smtClean="0"/>
              <a:t>Terugblik</a:t>
            </a:r>
            <a:r>
              <a:rPr lang="en-US" dirty="0"/>
              <a:t> </a:t>
            </a:r>
            <a:r>
              <a:rPr lang="en-US" dirty="0" smtClean="0"/>
              <a:t>practicum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7338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jdelijke aanduiding voor dia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DDAD301C-31C3-4DD9-BF44-A1472D4568DC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284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7171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Inhoud</a:t>
            </a:r>
          </a:p>
        </p:txBody>
      </p:sp>
      <p:sp>
        <p:nvSpPr>
          <p:cNvPr id="147465" name="Rectangle 9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nl-NL" sz="2400" dirty="0" smtClean="0"/>
              <a:t> </a:t>
            </a:r>
            <a:r>
              <a:rPr lang="nl-NL" sz="2400" dirty="0" err="1" smtClean="0"/>
              <a:t>Objectgeoriënteerd</a:t>
            </a:r>
            <a:r>
              <a:rPr lang="nl-NL" sz="2400" dirty="0" smtClean="0"/>
              <a:t> Programmeren in C++.</a:t>
            </a:r>
          </a:p>
          <a:p>
            <a:pPr lvl="1">
              <a:lnSpc>
                <a:spcPct val="90000"/>
              </a:lnSpc>
            </a:pPr>
            <a:r>
              <a:rPr lang="nl-NL" sz="2000" dirty="0" err="1" smtClean="0"/>
              <a:t>responsibility</a:t>
            </a:r>
            <a:r>
              <a:rPr lang="nl-NL" sz="2000" dirty="0" smtClean="0"/>
              <a:t> </a:t>
            </a:r>
            <a:r>
              <a:rPr lang="nl-NL" sz="2000" dirty="0" err="1" smtClean="0"/>
              <a:t>driven</a:t>
            </a:r>
            <a:r>
              <a:rPr lang="nl-NL" sz="2000" dirty="0" smtClean="0"/>
              <a:t> design (ontwerpen uitgaande van verantwoordelijkheden). </a:t>
            </a:r>
          </a:p>
          <a:p>
            <a:pPr lvl="1">
              <a:lnSpc>
                <a:spcPct val="90000"/>
              </a:lnSpc>
            </a:pPr>
            <a:r>
              <a:rPr lang="nl-NL" sz="2000" dirty="0" smtClean="0"/>
              <a:t>information </a:t>
            </a:r>
            <a:r>
              <a:rPr lang="nl-NL" sz="2000" dirty="0" err="1" smtClean="0"/>
              <a:t>hiding</a:t>
            </a:r>
            <a:r>
              <a:rPr lang="nl-NL" sz="2000" dirty="0" smtClean="0"/>
              <a:t> (het afschermen van informatie door middel van het scheiden van interface en implementatie). </a:t>
            </a:r>
          </a:p>
          <a:p>
            <a:pPr lvl="1">
              <a:lnSpc>
                <a:spcPct val="90000"/>
              </a:lnSpc>
            </a:pPr>
            <a:r>
              <a:rPr lang="nl-NL" sz="2000" dirty="0" err="1" smtClean="0"/>
              <a:t>abstraction</a:t>
            </a:r>
            <a:r>
              <a:rPr lang="nl-NL" sz="2000" dirty="0" smtClean="0"/>
              <a:t> (het afschermen van complexiteit door middel van het scheiden van interface en implementatie). </a:t>
            </a:r>
          </a:p>
          <a:p>
            <a:pPr lvl="1">
              <a:lnSpc>
                <a:spcPct val="90000"/>
              </a:lnSpc>
            </a:pPr>
            <a:r>
              <a:rPr lang="nl-NL" sz="2000" dirty="0" err="1" smtClean="0"/>
              <a:t>inheritance</a:t>
            </a:r>
            <a:r>
              <a:rPr lang="nl-NL" sz="2000" dirty="0" smtClean="0"/>
              <a:t> (het mogelijk maken van een nieuwe vorm van hergebruik, ... is een ... in plaats van ... heeft een ...). </a:t>
            </a:r>
          </a:p>
          <a:p>
            <a:pPr lvl="1">
              <a:lnSpc>
                <a:spcPct val="90000"/>
              </a:lnSpc>
            </a:pPr>
            <a:r>
              <a:rPr lang="nl-NL" sz="2000" dirty="0" err="1" smtClean="0"/>
              <a:t>polymorphism</a:t>
            </a:r>
            <a:r>
              <a:rPr lang="nl-NL" sz="2000" dirty="0" smtClean="0"/>
              <a:t> (veelvormigheid mogelijk gemaakt door </a:t>
            </a:r>
            <a:r>
              <a:rPr lang="nl-NL" sz="2000" dirty="0" err="1" smtClean="0"/>
              <a:t>dynamic</a:t>
            </a:r>
            <a:r>
              <a:rPr lang="nl-NL" sz="2000" dirty="0" smtClean="0"/>
              <a:t> binding). </a:t>
            </a:r>
          </a:p>
          <a:p>
            <a:pPr>
              <a:lnSpc>
                <a:spcPct val="90000"/>
              </a:lnSpc>
            </a:pPr>
            <a:r>
              <a:rPr lang="nl-NL" sz="2400" dirty="0" err="1" smtClean="0"/>
              <a:t>Objectgeoriënteerd</a:t>
            </a:r>
            <a:r>
              <a:rPr lang="nl-NL" sz="2400" dirty="0" smtClean="0"/>
              <a:t> Ontwerpen met UML.</a:t>
            </a:r>
          </a:p>
          <a:p>
            <a:pPr lvl="1">
              <a:lnSpc>
                <a:spcPct val="90000"/>
              </a:lnSpc>
            </a:pPr>
            <a:r>
              <a:rPr lang="nl-NL" sz="2000" dirty="0" smtClean="0"/>
              <a:t>klasse- en objectdiagrammen. </a:t>
            </a:r>
          </a:p>
          <a:p>
            <a:pPr lvl="1">
              <a:lnSpc>
                <a:spcPct val="90000"/>
              </a:lnSpc>
            </a:pPr>
            <a:r>
              <a:rPr lang="nl-NL" sz="2000" dirty="0" err="1" smtClean="0"/>
              <a:t>use</a:t>
            </a:r>
            <a:r>
              <a:rPr lang="nl-NL" sz="2000" dirty="0" smtClean="0"/>
              <a:t>-case-diagram. </a:t>
            </a:r>
          </a:p>
          <a:p>
            <a:pPr lvl="1">
              <a:lnSpc>
                <a:spcPct val="90000"/>
              </a:lnSpc>
            </a:pPr>
            <a:r>
              <a:rPr lang="nl-NL" sz="2000" dirty="0" err="1" smtClean="0"/>
              <a:t>sequence</a:t>
            </a:r>
            <a:r>
              <a:rPr lang="nl-NL" sz="2000" dirty="0" smtClean="0"/>
              <a:t>- en </a:t>
            </a:r>
            <a:r>
              <a:rPr lang="nl-NL" sz="2000" dirty="0" err="1" smtClean="0"/>
              <a:t>collaborationdiagrammen</a:t>
            </a:r>
            <a:r>
              <a:rPr lang="nl-NL" sz="2000" dirty="0" smtClean="0"/>
              <a:t>. </a:t>
            </a:r>
          </a:p>
          <a:p>
            <a:pPr lvl="1">
              <a:lnSpc>
                <a:spcPct val="90000"/>
              </a:lnSpc>
            </a:pPr>
            <a:r>
              <a:rPr lang="nl-NL" sz="2000" dirty="0" smtClean="0"/>
              <a:t>toestands- en activiteitendiagrammen. </a:t>
            </a:r>
          </a:p>
          <a:p>
            <a:pPr lvl="1">
              <a:lnSpc>
                <a:spcPct val="90000"/>
              </a:lnSpc>
            </a:pPr>
            <a:endParaRPr lang="nl-NL" sz="2000" dirty="0" smtClean="0"/>
          </a:p>
        </p:txBody>
      </p:sp>
      <p:sp>
        <p:nvSpPr>
          <p:cNvPr id="147460" name="WordArt 4"/>
          <p:cNvSpPr>
            <a:spLocks noChangeAspect="1" noChangeArrowheads="1" noChangeShapeType="1" noTextEdit="1"/>
          </p:cNvSpPr>
          <p:nvPr/>
        </p:nvSpPr>
        <p:spPr bwMode="auto">
          <a:xfrm>
            <a:off x="1619250" y="2781300"/>
            <a:ext cx="5761038" cy="2084388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>
              <a:buFont typeface="Wingdings" pitchFamily="2" charset="2"/>
              <a:buNone/>
            </a:pPr>
            <a:r>
              <a:rPr lang="nl-NL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Arial Black"/>
              </a:rPr>
              <a:t>Aanpasbaarheid</a:t>
            </a:r>
          </a:p>
        </p:txBody>
      </p:sp>
      <p:sp>
        <p:nvSpPr>
          <p:cNvPr id="147462" name="WordArt 6"/>
          <p:cNvSpPr>
            <a:spLocks noChangeAspect="1" noChangeArrowheads="1" noChangeShapeType="1" noTextEdit="1"/>
          </p:cNvSpPr>
          <p:nvPr/>
        </p:nvSpPr>
        <p:spPr bwMode="auto">
          <a:xfrm>
            <a:off x="2916238" y="4132263"/>
            <a:ext cx="5468937" cy="197802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>
              <a:buFont typeface="Wingdings" pitchFamily="2" charset="2"/>
              <a:buNone/>
            </a:pPr>
            <a:r>
              <a:rPr lang="nl-NL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Arial Black"/>
              </a:rPr>
              <a:t>Uitbreidbaarheid</a:t>
            </a:r>
          </a:p>
        </p:txBody>
      </p:sp>
      <p:sp>
        <p:nvSpPr>
          <p:cNvPr id="147463" name="WordArt 7"/>
          <p:cNvSpPr>
            <a:spLocks noChangeAspect="1" noChangeArrowheads="1" noChangeShapeType="1" noTextEdit="1"/>
          </p:cNvSpPr>
          <p:nvPr/>
        </p:nvSpPr>
        <p:spPr bwMode="auto">
          <a:xfrm>
            <a:off x="900113" y="1341438"/>
            <a:ext cx="5327650" cy="192722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>
              <a:buFont typeface="Wingdings" pitchFamily="2" charset="2"/>
              <a:buNone/>
            </a:pPr>
            <a:r>
              <a:rPr lang="nl-NL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Arial Black"/>
              </a:rPr>
              <a:t>Herbruikbaarheid</a:t>
            </a:r>
          </a:p>
        </p:txBody>
      </p:sp>
    </p:spTree>
    <p:extLst>
      <p:ext uri="{BB962C8B-B14F-4D97-AF65-F5344CB8AC3E}">
        <p14:creationId xmlns:p14="http://schemas.microsoft.com/office/powerpoint/2010/main" val="3328455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0" fill="hold"/>
                                        <p:tgtEl>
                                          <p:spTgt spid="1474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1000" fill="hold"/>
                                        <p:tgtEl>
                                          <p:spTgt spid="1474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1000" fill="hold"/>
                                        <p:tgtEl>
                                          <p:spTgt spid="1474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1000" fill="hold"/>
                                        <p:tgtEl>
                                          <p:spTgt spid="1474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1000" fill="hold"/>
                                        <p:tgtEl>
                                          <p:spTgt spid="1474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1000" fill="hold"/>
                                        <p:tgtEl>
                                          <p:spTgt spid="14746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1000" fill="hold"/>
                                        <p:tgtEl>
                                          <p:spTgt spid="14746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1000" fill="hold"/>
                                        <p:tgtEl>
                                          <p:spTgt spid="14746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" dur="1000" fill="hold"/>
                                        <p:tgtEl>
                                          <p:spTgt spid="14746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4" dur="1000" fill="hold"/>
                                        <p:tgtEl>
                                          <p:spTgt spid="14746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" dur="1000" fill="hold"/>
                                        <p:tgtEl>
                                          <p:spTgt spid="14746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147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147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147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147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147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147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7465" grpId="0" build="p"/>
      <p:bldP spid="147460" grpId="0" animBg="1"/>
      <p:bldP spid="147462" grpId="0" animBg="1"/>
      <p:bldP spid="147463" grpId="0" animBg="1"/>
    </p:bldLst>
  </p:timing>
</p:sld>
</file>

<file path=ppt/slides/slide2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Herbruikbaarheid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775" y="1197124"/>
            <a:ext cx="8421688" cy="5256212"/>
          </a:xfrm>
        </p:spPr>
        <p:txBody>
          <a:bodyPr/>
          <a:lstStyle/>
          <a:p>
            <a:r>
              <a:rPr lang="en-US" dirty="0" err="1" smtClean="0"/>
              <a:t>Practicumopdracht</a:t>
            </a:r>
            <a:r>
              <a:rPr lang="en-US" dirty="0" smtClean="0"/>
              <a:t> 1</a:t>
            </a:r>
          </a:p>
          <a:p>
            <a:pPr lvl="1"/>
            <a:r>
              <a:rPr lang="en-US" dirty="0" err="1" smtClean="0"/>
              <a:t>Hier</a:t>
            </a:r>
            <a:r>
              <a:rPr lang="en-US" dirty="0" smtClean="0"/>
              <a:t> </a:t>
            </a:r>
            <a:r>
              <a:rPr lang="en-US" dirty="0" err="1" smtClean="0"/>
              <a:t>heb</a:t>
            </a:r>
            <a:r>
              <a:rPr lang="en-US" dirty="0" smtClean="0"/>
              <a:t> je </a:t>
            </a:r>
            <a:r>
              <a:rPr lang="en-US" dirty="0" err="1" smtClean="0"/>
              <a:t>gezien</a:t>
            </a:r>
            <a:r>
              <a:rPr lang="en-US" dirty="0" smtClean="0"/>
              <a:t> </a:t>
            </a:r>
            <a:r>
              <a:rPr lang="en-US" dirty="0" err="1" smtClean="0"/>
              <a:t>dat</a:t>
            </a:r>
            <a:r>
              <a:rPr lang="en-US" dirty="0" smtClean="0"/>
              <a:t> de class </a:t>
            </a:r>
            <a:r>
              <a:rPr lang="en-US" dirty="0" err="1" smtClean="0">
                <a:latin typeface="Consolas"/>
              </a:rPr>
              <a:t>std</a:t>
            </a:r>
            <a:r>
              <a:rPr lang="en-US" dirty="0" smtClean="0">
                <a:latin typeface="Consolas"/>
              </a:rPr>
              <a:t>::string</a:t>
            </a:r>
            <a:r>
              <a:rPr lang="en-US" dirty="0" smtClean="0"/>
              <a:t> </a:t>
            </a:r>
            <a:r>
              <a:rPr lang="en-US" dirty="0" err="1" smtClean="0"/>
              <a:t>een</a:t>
            </a:r>
            <a:r>
              <a:rPr lang="en-US" dirty="0" smtClean="0"/>
              <a:t> </a:t>
            </a:r>
            <a:r>
              <a:rPr lang="en-US" dirty="0" err="1" smtClean="0"/>
              <a:t>eenvoudig</a:t>
            </a:r>
            <a:r>
              <a:rPr lang="en-US" dirty="0" smtClean="0"/>
              <a:t> </a:t>
            </a:r>
            <a:r>
              <a:rPr lang="en-US" dirty="0" err="1" smtClean="0"/>
              <a:t>te</a:t>
            </a:r>
            <a:r>
              <a:rPr lang="en-US" dirty="0" smtClean="0"/>
              <a:t> (her)</a:t>
            </a:r>
            <a:r>
              <a:rPr lang="en-US" dirty="0" err="1" smtClean="0"/>
              <a:t>gebruiken</a:t>
            </a:r>
            <a:r>
              <a:rPr lang="en-US" dirty="0" smtClean="0"/>
              <a:t> </a:t>
            </a:r>
            <a:r>
              <a:rPr lang="en-US" dirty="0" smtClean="0">
                <a:solidFill>
                  <a:srgbClr val="0000FF"/>
                </a:solidFill>
              </a:rPr>
              <a:t>component</a:t>
            </a:r>
            <a:r>
              <a:rPr lang="en-US" dirty="0" smtClean="0"/>
              <a:t> is.</a:t>
            </a:r>
          </a:p>
          <a:p>
            <a:pPr lvl="1"/>
            <a:r>
              <a:rPr lang="en-US" dirty="0" err="1" smtClean="0"/>
              <a:t>Een</a:t>
            </a:r>
            <a:r>
              <a:rPr lang="en-US" dirty="0" smtClean="0"/>
              <a:t> object van het type </a:t>
            </a:r>
            <a:r>
              <a:rPr lang="en-US" dirty="0" err="1" smtClean="0">
                <a:latin typeface="Consolas"/>
              </a:rPr>
              <a:t>std</a:t>
            </a:r>
            <a:r>
              <a:rPr lang="en-US" dirty="0" smtClean="0">
                <a:latin typeface="Consolas"/>
              </a:rPr>
              <a:t>::string</a:t>
            </a:r>
            <a:r>
              <a:rPr lang="en-US" dirty="0" smtClean="0"/>
              <a:t>:</a:t>
            </a:r>
          </a:p>
          <a:p>
            <a:pPr lvl="2"/>
            <a:r>
              <a:rPr lang="en-US" dirty="0" err="1" smtClean="0">
                <a:solidFill>
                  <a:srgbClr val="0000FF"/>
                </a:solidFill>
              </a:rPr>
              <a:t>Slaat</a:t>
            </a:r>
            <a:r>
              <a:rPr lang="en-US" dirty="0" smtClean="0"/>
              <a:t> </a:t>
            </a:r>
            <a:r>
              <a:rPr lang="en-US" dirty="0" err="1" smtClean="0"/>
              <a:t>een</a:t>
            </a:r>
            <a:r>
              <a:rPr lang="en-US" dirty="0" smtClean="0"/>
              <a:t> character string </a:t>
            </a:r>
            <a:r>
              <a:rPr lang="en-US" dirty="0" smtClean="0">
                <a:solidFill>
                  <a:srgbClr val="0000FF"/>
                </a:solidFill>
              </a:rPr>
              <a:t>op </a:t>
            </a:r>
            <a:r>
              <a:rPr lang="en-US" dirty="0" smtClean="0">
                <a:solidFill>
                  <a:srgbClr val="000000"/>
                </a:solidFill>
              </a:rPr>
              <a:t>(private data members)</a:t>
            </a:r>
            <a:r>
              <a:rPr lang="en-US" dirty="0" smtClean="0"/>
              <a:t>.</a:t>
            </a:r>
          </a:p>
          <a:p>
            <a:pPr lvl="2"/>
            <a:r>
              <a:rPr lang="en-US" dirty="0" err="1" smtClean="0"/>
              <a:t>Heeft</a:t>
            </a:r>
            <a:r>
              <a:rPr lang="en-US" dirty="0" smtClean="0"/>
              <a:t> </a:t>
            </a:r>
            <a:r>
              <a:rPr lang="en-US" dirty="0" smtClean="0">
                <a:solidFill>
                  <a:srgbClr val="0000FF"/>
                </a:solidFill>
              </a:rPr>
              <a:t>interface</a:t>
            </a:r>
            <a:r>
              <a:rPr lang="en-US" dirty="0" smtClean="0"/>
              <a:t> (public </a:t>
            </a:r>
            <a:r>
              <a:rPr lang="en-US" dirty="0" err="1" smtClean="0"/>
              <a:t>memberfuncties</a:t>
            </a:r>
            <a:r>
              <a:rPr lang="en-US" dirty="0" smtClean="0"/>
              <a:t>) </a:t>
            </a:r>
            <a:r>
              <a:rPr lang="en-US" dirty="0" err="1" smtClean="0"/>
              <a:t>waarmee</a:t>
            </a:r>
            <a:r>
              <a:rPr lang="en-US" dirty="0" smtClean="0"/>
              <a:t>:</a:t>
            </a:r>
          </a:p>
          <a:p>
            <a:pPr lvl="3"/>
            <a:r>
              <a:rPr lang="en-US" dirty="0" err="1" smtClean="0"/>
              <a:t>Informatie</a:t>
            </a:r>
            <a:r>
              <a:rPr lang="en-US" dirty="0" smtClean="0"/>
              <a:t> over de </a:t>
            </a:r>
            <a:r>
              <a:rPr lang="en-US" dirty="0" err="1" smtClean="0"/>
              <a:t>opgeslagen</a:t>
            </a:r>
            <a:r>
              <a:rPr lang="en-US" dirty="0" smtClean="0"/>
              <a:t> string </a:t>
            </a:r>
            <a:r>
              <a:rPr lang="en-US" dirty="0" err="1" smtClean="0"/>
              <a:t>kan</a:t>
            </a:r>
            <a:r>
              <a:rPr lang="en-US" dirty="0" smtClean="0"/>
              <a:t> </a:t>
            </a:r>
            <a:r>
              <a:rPr lang="en-US" dirty="0" err="1" smtClean="0"/>
              <a:t>worden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rgbClr val="0000FF"/>
                </a:solidFill>
              </a:rPr>
              <a:t>opgevraagd</a:t>
            </a:r>
            <a:r>
              <a:rPr lang="en-US" dirty="0" smtClean="0"/>
              <a:t> (</a:t>
            </a:r>
            <a:r>
              <a:rPr lang="en-US" dirty="0" smtClean="0">
                <a:latin typeface="Consolas"/>
              </a:rPr>
              <a:t>find</a:t>
            </a:r>
            <a:r>
              <a:rPr lang="en-US" dirty="0" smtClean="0"/>
              <a:t>).</a:t>
            </a:r>
          </a:p>
          <a:p>
            <a:pPr lvl="3"/>
            <a:r>
              <a:rPr lang="en-US" dirty="0" smtClean="0"/>
              <a:t>De </a:t>
            </a:r>
            <a:r>
              <a:rPr lang="en-US" dirty="0" err="1" smtClean="0"/>
              <a:t>opgeslagen</a:t>
            </a:r>
            <a:r>
              <a:rPr lang="en-US" dirty="0" smtClean="0"/>
              <a:t> string </a:t>
            </a:r>
            <a:r>
              <a:rPr lang="en-US" dirty="0" err="1" smtClean="0"/>
              <a:t>kan</a:t>
            </a:r>
            <a:r>
              <a:rPr lang="en-US" dirty="0" smtClean="0"/>
              <a:t> </a:t>
            </a:r>
            <a:r>
              <a:rPr lang="en-US" dirty="0" err="1" smtClean="0"/>
              <a:t>worden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rgbClr val="0000FF"/>
                </a:solidFill>
              </a:rPr>
              <a:t>gewijzigd</a:t>
            </a:r>
            <a:r>
              <a:rPr lang="en-US" dirty="0" smtClean="0"/>
              <a:t> (</a:t>
            </a:r>
            <a:r>
              <a:rPr lang="en-US" dirty="0" smtClean="0">
                <a:latin typeface="Consolas"/>
              </a:rPr>
              <a:t>erase</a:t>
            </a:r>
            <a:r>
              <a:rPr lang="en-US" dirty="0" smtClean="0"/>
              <a:t>).</a:t>
            </a:r>
          </a:p>
          <a:p>
            <a:r>
              <a:rPr lang="en-US" dirty="0" err="1" smtClean="0"/>
              <a:t>Practicumopdracht</a:t>
            </a:r>
            <a:r>
              <a:rPr lang="en-US" dirty="0" smtClean="0"/>
              <a:t> 2a</a:t>
            </a:r>
          </a:p>
          <a:p>
            <a:pPr lvl="1"/>
            <a:r>
              <a:rPr lang="en-US" dirty="0" err="1" smtClean="0"/>
              <a:t>Hier</a:t>
            </a:r>
            <a:r>
              <a:rPr lang="en-US" dirty="0" smtClean="0"/>
              <a:t> </a:t>
            </a:r>
            <a:r>
              <a:rPr lang="en-US" dirty="0" err="1" smtClean="0"/>
              <a:t>heb</a:t>
            </a:r>
            <a:r>
              <a:rPr lang="en-US" dirty="0" smtClean="0"/>
              <a:t> je </a:t>
            </a:r>
            <a:r>
              <a:rPr lang="en-US" dirty="0" err="1" smtClean="0"/>
              <a:t>zelf</a:t>
            </a:r>
            <a:r>
              <a:rPr lang="en-US" dirty="0" smtClean="0"/>
              <a:t> </a:t>
            </a:r>
            <a:r>
              <a:rPr lang="en-US" dirty="0" err="1" smtClean="0"/>
              <a:t>een</a:t>
            </a:r>
            <a:r>
              <a:rPr lang="en-US" dirty="0" smtClean="0"/>
              <a:t> </a:t>
            </a:r>
            <a:r>
              <a:rPr lang="en-US" dirty="0" smtClean="0">
                <a:solidFill>
                  <a:srgbClr val="0000FF"/>
                </a:solidFill>
              </a:rPr>
              <a:t>ADT</a:t>
            </a:r>
            <a:r>
              <a:rPr lang="en-US" dirty="0" smtClean="0"/>
              <a:t> (Abstract </a:t>
            </a:r>
            <a:r>
              <a:rPr lang="en-US" dirty="0" err="1" smtClean="0"/>
              <a:t>DataType</a:t>
            </a:r>
            <a:r>
              <a:rPr lang="en-US" dirty="0" smtClean="0"/>
              <a:t> = </a:t>
            </a:r>
            <a:r>
              <a:rPr lang="en-US" dirty="0" err="1" smtClean="0"/>
              <a:t>herbruikbare</a:t>
            </a:r>
            <a:r>
              <a:rPr lang="en-US" dirty="0" smtClean="0"/>
              <a:t> component) </a:t>
            </a:r>
            <a:r>
              <a:rPr lang="en-US" dirty="0" err="1" smtClean="0">
                <a:latin typeface="Consolas"/>
              </a:rPr>
              <a:t>Tijdsduur</a:t>
            </a:r>
            <a:r>
              <a:rPr lang="en-US" dirty="0" smtClean="0"/>
              <a:t> </a:t>
            </a:r>
            <a:r>
              <a:rPr lang="en-US" dirty="0" err="1" smtClean="0"/>
              <a:t>gemaakt</a:t>
            </a:r>
            <a:r>
              <a:rPr lang="en-US" dirty="0" smtClean="0"/>
              <a:t>.</a:t>
            </a:r>
          </a:p>
          <a:p>
            <a:r>
              <a:rPr lang="en-US" dirty="0" err="1"/>
              <a:t>Practicumopdracht</a:t>
            </a:r>
            <a:r>
              <a:rPr lang="en-US" dirty="0"/>
              <a:t> </a:t>
            </a:r>
            <a:r>
              <a:rPr lang="en-US" dirty="0" smtClean="0"/>
              <a:t>2b</a:t>
            </a:r>
            <a:endParaRPr lang="en-US" dirty="0"/>
          </a:p>
          <a:p>
            <a:pPr lvl="1"/>
            <a:r>
              <a:rPr lang="en-US" dirty="0" err="1" smtClean="0"/>
              <a:t>Hier</a:t>
            </a:r>
            <a:r>
              <a:rPr lang="en-US" dirty="0" smtClean="0"/>
              <a:t> </a:t>
            </a:r>
            <a:r>
              <a:rPr lang="en-US" dirty="0" err="1" smtClean="0"/>
              <a:t>heb</a:t>
            </a:r>
            <a:r>
              <a:rPr lang="en-US" dirty="0" smtClean="0"/>
              <a:t> je door </a:t>
            </a:r>
            <a:r>
              <a:rPr lang="en-US" dirty="0" smtClean="0">
                <a:solidFill>
                  <a:srgbClr val="0000FF"/>
                </a:solidFill>
              </a:rPr>
              <a:t>operator overloading</a:t>
            </a:r>
            <a:r>
              <a:rPr lang="en-US" dirty="0" smtClean="0"/>
              <a:t> toe </a:t>
            </a:r>
            <a:br>
              <a:rPr lang="en-US" dirty="0" smtClean="0"/>
            </a:br>
            <a:r>
              <a:rPr lang="en-US" dirty="0" err="1" smtClean="0"/>
              <a:t>te</a:t>
            </a:r>
            <a:r>
              <a:rPr lang="en-US" dirty="0" smtClean="0"/>
              <a:t> </a:t>
            </a:r>
            <a:r>
              <a:rPr lang="en-US" dirty="0" err="1" smtClean="0"/>
              <a:t>passen</a:t>
            </a:r>
            <a:r>
              <a:rPr lang="en-US" dirty="0" smtClean="0"/>
              <a:t> de </a:t>
            </a:r>
            <a:r>
              <a:rPr lang="en-US" dirty="0" err="1" smtClean="0"/>
              <a:t>herbruikbaarheid</a:t>
            </a:r>
            <a:r>
              <a:rPr lang="en-US" dirty="0" smtClean="0"/>
              <a:t> </a:t>
            </a:r>
            <a:r>
              <a:rPr lang="en-US" dirty="0" err="1" smtClean="0"/>
              <a:t>vergroot</a:t>
            </a:r>
            <a:r>
              <a:rPr lang="en-US" dirty="0" smtClean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2A42F0C-68A5-4EB1-91AA-70DE4C54FB1B}" type="slidenum">
              <a:rPr lang="en-US" smtClean="0"/>
              <a:pPr>
                <a:defRPr/>
              </a:pPr>
              <a:t>285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0433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Aanpasbaarheid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775" y="1197124"/>
            <a:ext cx="8421688" cy="5256212"/>
          </a:xfrm>
        </p:spPr>
        <p:txBody>
          <a:bodyPr/>
          <a:lstStyle/>
          <a:p>
            <a:r>
              <a:rPr lang="en-US" dirty="0" err="1" smtClean="0"/>
              <a:t>Practicumopdracht</a:t>
            </a:r>
            <a:r>
              <a:rPr lang="en-US" dirty="0" smtClean="0"/>
              <a:t> 2c</a:t>
            </a:r>
            <a:endParaRPr lang="en-US" dirty="0"/>
          </a:p>
          <a:p>
            <a:pPr lvl="1"/>
            <a:r>
              <a:rPr lang="en-US" dirty="0" err="1" smtClean="0"/>
              <a:t>Hier</a:t>
            </a:r>
            <a:r>
              <a:rPr lang="en-US" dirty="0" smtClean="0"/>
              <a:t> </a:t>
            </a:r>
            <a:r>
              <a:rPr lang="en-US" dirty="0" err="1" smtClean="0"/>
              <a:t>heb</a:t>
            </a:r>
            <a:r>
              <a:rPr lang="en-US" dirty="0" smtClean="0"/>
              <a:t> je de </a:t>
            </a:r>
            <a:r>
              <a:rPr lang="en-US" dirty="0" err="1" smtClean="0">
                <a:solidFill>
                  <a:srgbClr val="0000FF"/>
                </a:solidFill>
              </a:rPr>
              <a:t>implementie</a:t>
            </a:r>
            <a:r>
              <a:rPr lang="en-US" dirty="0" smtClean="0"/>
              <a:t> van de </a:t>
            </a:r>
            <a:r>
              <a:rPr lang="en-US" dirty="0" err="1" smtClean="0"/>
              <a:t>classs</a:t>
            </a:r>
            <a:r>
              <a:rPr lang="en-US" dirty="0" smtClean="0"/>
              <a:t> </a:t>
            </a:r>
            <a:r>
              <a:rPr lang="en-US" dirty="0" err="1" smtClean="0">
                <a:latin typeface="Consolas"/>
              </a:rPr>
              <a:t>Tijdsduur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rgbClr val="0000FF"/>
                </a:solidFill>
              </a:rPr>
              <a:t>gewijzigd</a:t>
            </a:r>
            <a:r>
              <a:rPr lang="en-US" dirty="0" smtClean="0"/>
              <a:t> (</a:t>
            </a:r>
            <a:r>
              <a:rPr lang="en-US" dirty="0" err="1" smtClean="0"/>
              <a:t>slaat</a:t>
            </a:r>
            <a:r>
              <a:rPr lang="en-US" dirty="0" smtClean="0"/>
              <a:t> </a:t>
            </a:r>
            <a:r>
              <a:rPr lang="en-US" dirty="0" err="1" smtClean="0"/>
              <a:t>alleen</a:t>
            </a:r>
            <a:r>
              <a:rPr lang="en-US" dirty="0" smtClean="0"/>
              <a:t> </a:t>
            </a:r>
            <a:r>
              <a:rPr lang="en-US" dirty="0" err="1" smtClean="0"/>
              <a:t>nog</a:t>
            </a:r>
            <a:r>
              <a:rPr lang="en-US" dirty="0" smtClean="0"/>
              <a:t> </a:t>
            </a:r>
            <a:r>
              <a:rPr lang="en-US" dirty="0" err="1" smtClean="0"/>
              <a:t>minuten</a:t>
            </a:r>
            <a:r>
              <a:rPr lang="en-US" dirty="0" smtClean="0"/>
              <a:t> op) </a:t>
            </a:r>
            <a:r>
              <a:rPr lang="en-US" dirty="0" err="1" smtClean="0">
                <a:solidFill>
                  <a:srgbClr val="0000FF"/>
                </a:solidFill>
              </a:rPr>
              <a:t>zonder</a:t>
            </a:r>
            <a:r>
              <a:rPr lang="en-US" dirty="0" smtClean="0">
                <a:solidFill>
                  <a:srgbClr val="0000FF"/>
                </a:solidFill>
              </a:rPr>
              <a:t> de interface </a:t>
            </a:r>
            <a:r>
              <a:rPr lang="en-US" dirty="0" err="1" smtClean="0">
                <a:solidFill>
                  <a:srgbClr val="0000FF"/>
                </a:solidFill>
              </a:rPr>
              <a:t>aan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 err="1" smtClean="0">
                <a:solidFill>
                  <a:srgbClr val="0000FF"/>
                </a:solidFill>
              </a:rPr>
              <a:t>te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 err="1" smtClean="0">
                <a:solidFill>
                  <a:srgbClr val="0000FF"/>
                </a:solidFill>
              </a:rPr>
              <a:t>passen</a:t>
            </a:r>
            <a:r>
              <a:rPr lang="en-US" dirty="0" smtClean="0"/>
              <a:t>.</a:t>
            </a:r>
          </a:p>
          <a:p>
            <a:pPr lvl="2"/>
            <a:r>
              <a:rPr lang="en-US" dirty="0" err="1" smtClean="0"/>
              <a:t>Alle</a:t>
            </a:r>
            <a:r>
              <a:rPr lang="en-US" dirty="0" smtClean="0"/>
              <a:t> code die </a:t>
            </a:r>
            <a:r>
              <a:rPr lang="en-US" dirty="0" err="1" smtClean="0"/>
              <a:t>gebruik</a:t>
            </a:r>
            <a:r>
              <a:rPr lang="en-US" dirty="0" smtClean="0"/>
              <a:t> </a:t>
            </a:r>
            <a:r>
              <a:rPr lang="en-US" dirty="0" err="1" smtClean="0"/>
              <a:t>maakt</a:t>
            </a:r>
            <a:r>
              <a:rPr lang="en-US" dirty="0" smtClean="0"/>
              <a:t> van de component </a:t>
            </a:r>
            <a:r>
              <a:rPr lang="en-US" dirty="0" err="1" smtClean="0">
                <a:latin typeface="Consolas"/>
              </a:rPr>
              <a:t>Tijdsduur</a:t>
            </a:r>
            <a:r>
              <a:rPr lang="en-US" dirty="0" smtClean="0"/>
              <a:t> </a:t>
            </a:r>
            <a:r>
              <a:rPr lang="en-US" dirty="0" err="1" smtClean="0"/>
              <a:t>merkt</a:t>
            </a:r>
            <a:r>
              <a:rPr lang="en-US" dirty="0" smtClean="0"/>
              <a:t> </a:t>
            </a:r>
            <a:r>
              <a:rPr lang="en-US" dirty="0" err="1" smtClean="0"/>
              <a:t>hier</a:t>
            </a:r>
            <a:r>
              <a:rPr lang="en-US" dirty="0" smtClean="0"/>
              <a:t> </a:t>
            </a:r>
            <a:r>
              <a:rPr lang="en-US" dirty="0" err="1" smtClean="0"/>
              <a:t>niets</a:t>
            </a:r>
            <a:r>
              <a:rPr lang="en-US" dirty="0" smtClean="0"/>
              <a:t> van en </a:t>
            </a:r>
            <a:r>
              <a:rPr lang="en-US" dirty="0" err="1" smtClean="0">
                <a:solidFill>
                  <a:srgbClr val="0000FF"/>
                </a:solidFill>
              </a:rPr>
              <a:t>hoeft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 err="1" smtClean="0">
                <a:solidFill>
                  <a:srgbClr val="0000FF"/>
                </a:solidFill>
              </a:rPr>
              <a:t>niet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 err="1" smtClean="0">
                <a:solidFill>
                  <a:srgbClr val="0000FF"/>
                </a:solidFill>
              </a:rPr>
              <a:t>aangepast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 err="1" smtClean="0">
                <a:solidFill>
                  <a:srgbClr val="0000FF"/>
                </a:solidFill>
              </a:rPr>
              <a:t>te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 err="1" smtClean="0">
                <a:solidFill>
                  <a:srgbClr val="0000FF"/>
                </a:solidFill>
              </a:rPr>
              <a:t>worden</a:t>
            </a:r>
            <a:r>
              <a:rPr lang="en-US" dirty="0" smtClean="0"/>
              <a:t>!</a:t>
            </a:r>
          </a:p>
          <a:p>
            <a:pPr lvl="2"/>
            <a:r>
              <a:rPr lang="en-US" dirty="0" err="1" smtClean="0"/>
              <a:t>Beide</a:t>
            </a:r>
            <a:r>
              <a:rPr lang="en-US" dirty="0" smtClean="0"/>
              <a:t> </a:t>
            </a:r>
            <a:r>
              <a:rPr lang="en-US" dirty="0" err="1" smtClean="0"/>
              <a:t>implementaties</a:t>
            </a:r>
            <a:r>
              <a:rPr lang="en-US" dirty="0" smtClean="0"/>
              <a:t> </a:t>
            </a:r>
            <a:r>
              <a:rPr lang="en-US" dirty="0" err="1" smtClean="0"/>
              <a:t>hebben</a:t>
            </a:r>
            <a:r>
              <a:rPr lang="en-US" dirty="0" smtClean="0"/>
              <a:t> </a:t>
            </a:r>
            <a:r>
              <a:rPr lang="en-US" dirty="0" err="1" smtClean="0"/>
              <a:t>hun</a:t>
            </a:r>
            <a:r>
              <a:rPr lang="en-US" dirty="0" smtClean="0"/>
              <a:t> </a:t>
            </a:r>
            <a:r>
              <a:rPr lang="en-US" dirty="0" err="1" smtClean="0"/>
              <a:t>sterkte</a:t>
            </a:r>
            <a:r>
              <a:rPr lang="en-US" dirty="0" smtClean="0"/>
              <a:t>:</a:t>
            </a:r>
          </a:p>
          <a:p>
            <a:pPr lvl="3"/>
            <a:r>
              <a:rPr lang="en-US" dirty="0" err="1" smtClean="0"/>
              <a:t>Implementatie</a:t>
            </a:r>
            <a:r>
              <a:rPr lang="en-US" dirty="0" smtClean="0"/>
              <a:t> van </a:t>
            </a:r>
            <a:r>
              <a:rPr lang="en-US" dirty="0" err="1" smtClean="0"/>
              <a:t>opdracht</a:t>
            </a:r>
            <a:r>
              <a:rPr lang="en-US" dirty="0" smtClean="0"/>
              <a:t> 2b </a:t>
            </a:r>
            <a:r>
              <a:rPr lang="en-US" dirty="0" err="1" smtClean="0"/>
              <a:t>kan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rgbClr val="0000FF"/>
                </a:solidFill>
              </a:rPr>
              <a:t>sneller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 err="1" smtClean="0">
                <a:solidFill>
                  <a:srgbClr val="0000FF"/>
                </a:solidFill>
              </a:rPr>
              <a:t>printen</a:t>
            </a:r>
            <a:r>
              <a:rPr lang="en-US" dirty="0" smtClean="0"/>
              <a:t>.</a:t>
            </a:r>
          </a:p>
          <a:p>
            <a:pPr lvl="3"/>
            <a:r>
              <a:rPr lang="en-US" dirty="0" err="1" smtClean="0"/>
              <a:t>Implementatie</a:t>
            </a:r>
            <a:r>
              <a:rPr lang="en-US" dirty="0" smtClean="0"/>
              <a:t> van </a:t>
            </a:r>
            <a:r>
              <a:rPr lang="en-US" dirty="0" err="1" smtClean="0"/>
              <a:t>opdracht</a:t>
            </a:r>
            <a:r>
              <a:rPr lang="en-US" dirty="0" smtClean="0"/>
              <a:t> 2c </a:t>
            </a:r>
            <a:r>
              <a:rPr lang="en-US" dirty="0" err="1" smtClean="0"/>
              <a:t>kan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rgbClr val="0000FF"/>
                </a:solidFill>
              </a:rPr>
              <a:t>sneller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 err="1" smtClean="0">
                <a:solidFill>
                  <a:srgbClr val="0000FF"/>
                </a:solidFill>
              </a:rPr>
              <a:t>rekenen</a:t>
            </a:r>
            <a:r>
              <a:rPr lang="en-US" dirty="0" smtClean="0"/>
              <a:t> en </a:t>
            </a:r>
            <a:r>
              <a:rPr lang="en-US" dirty="0" err="1" smtClean="0"/>
              <a:t>gebruikt</a:t>
            </a:r>
            <a:r>
              <a:rPr lang="en-US" dirty="0" smtClean="0"/>
              <a:t> </a:t>
            </a:r>
            <a:r>
              <a:rPr lang="en-US" dirty="0" smtClean="0">
                <a:solidFill>
                  <a:srgbClr val="0000FF"/>
                </a:solidFill>
              </a:rPr>
              <a:t>minder </a:t>
            </a:r>
            <a:r>
              <a:rPr lang="en-US" dirty="0" err="1" smtClean="0">
                <a:solidFill>
                  <a:srgbClr val="0000FF"/>
                </a:solidFill>
              </a:rPr>
              <a:t>geheugen</a:t>
            </a:r>
            <a:r>
              <a:rPr lang="en-US" dirty="0" smtClean="0"/>
              <a:t>.</a:t>
            </a:r>
          </a:p>
          <a:p>
            <a:pPr lvl="2"/>
            <a:r>
              <a:rPr lang="en-US" dirty="0" err="1" smtClean="0"/>
              <a:t>Doordat</a:t>
            </a:r>
            <a:r>
              <a:rPr lang="en-US" dirty="0" smtClean="0"/>
              <a:t> </a:t>
            </a:r>
            <a:r>
              <a:rPr lang="en-US" dirty="0" err="1" smtClean="0"/>
              <a:t>beide</a:t>
            </a:r>
            <a:r>
              <a:rPr lang="en-US" dirty="0" smtClean="0"/>
              <a:t> </a:t>
            </a:r>
            <a:r>
              <a:rPr lang="en-US" dirty="0" err="1" smtClean="0"/>
              <a:t>implementaties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rgbClr val="0000FF"/>
                </a:solidFill>
              </a:rPr>
              <a:t>dezelfde</a:t>
            </a:r>
            <a:r>
              <a:rPr lang="en-US" dirty="0" smtClean="0">
                <a:solidFill>
                  <a:srgbClr val="0000FF"/>
                </a:solidFill>
              </a:rPr>
              <a:t> interface</a:t>
            </a:r>
            <a:r>
              <a:rPr lang="en-US" dirty="0" smtClean="0"/>
              <a:t> </a:t>
            </a:r>
            <a:r>
              <a:rPr lang="en-US" dirty="0" err="1" smtClean="0"/>
              <a:t>hebben</a:t>
            </a:r>
            <a:r>
              <a:rPr lang="en-US" dirty="0" smtClean="0"/>
              <a:t> </a:t>
            </a:r>
            <a:r>
              <a:rPr lang="en-US" dirty="0" err="1" smtClean="0"/>
              <a:t>kan</a:t>
            </a:r>
            <a:r>
              <a:rPr lang="en-US" dirty="0" smtClean="0"/>
              <a:t> </a:t>
            </a:r>
            <a:r>
              <a:rPr lang="en-US" dirty="0" err="1" smtClean="0"/>
              <a:t>een</a:t>
            </a:r>
            <a:r>
              <a:rPr lang="en-US" dirty="0" smtClean="0"/>
              <a:t> </a:t>
            </a:r>
            <a:r>
              <a:rPr lang="en-US" dirty="0" err="1" smtClean="0"/>
              <a:t>gebruiker</a:t>
            </a:r>
            <a:r>
              <a:rPr lang="en-US" dirty="0" smtClean="0"/>
              <a:t> van de component (</a:t>
            </a:r>
            <a:r>
              <a:rPr lang="en-US" dirty="0" err="1" smtClean="0"/>
              <a:t>een</a:t>
            </a:r>
            <a:r>
              <a:rPr lang="en-US" dirty="0" smtClean="0"/>
              <a:t> </a:t>
            </a:r>
            <a:r>
              <a:rPr lang="en-US" dirty="0" err="1" smtClean="0"/>
              <a:t>programmeur</a:t>
            </a:r>
            <a:r>
              <a:rPr lang="en-US" dirty="0" smtClean="0"/>
              <a:t>) </a:t>
            </a:r>
            <a:r>
              <a:rPr lang="en-US" dirty="0" err="1" smtClean="0"/>
              <a:t>altijd</a:t>
            </a:r>
            <a:r>
              <a:rPr lang="en-US" dirty="0" smtClean="0"/>
              <a:t> </a:t>
            </a:r>
            <a:r>
              <a:rPr lang="en-US" dirty="0" err="1" smtClean="0"/>
              <a:t>nog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rgbClr val="0000FF"/>
                </a:solidFill>
              </a:rPr>
              <a:t>wisselen</a:t>
            </a:r>
            <a:r>
              <a:rPr lang="en-US" dirty="0" smtClean="0">
                <a:solidFill>
                  <a:srgbClr val="0000FF"/>
                </a:solidFill>
              </a:rPr>
              <a:t> van </a:t>
            </a:r>
            <a:r>
              <a:rPr lang="en-US" dirty="0" err="1" smtClean="0">
                <a:solidFill>
                  <a:srgbClr val="0000FF"/>
                </a:solidFill>
              </a:rPr>
              <a:t>implementatie</a:t>
            </a:r>
            <a:r>
              <a:rPr lang="en-US" dirty="0" smtClean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2A42F0C-68A5-4EB1-91AA-70DE4C54FB1B}" type="slidenum">
              <a:rPr lang="en-US" smtClean="0"/>
              <a:pPr>
                <a:defRPr/>
              </a:pPr>
              <a:t>286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37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Herbruikbaarheid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775" y="1197124"/>
            <a:ext cx="8421688" cy="5256212"/>
          </a:xfrm>
        </p:spPr>
        <p:txBody>
          <a:bodyPr/>
          <a:lstStyle/>
          <a:p>
            <a:r>
              <a:rPr lang="en-US" dirty="0" err="1" smtClean="0"/>
              <a:t>Practicumopdracht</a:t>
            </a:r>
            <a:r>
              <a:rPr lang="en-US" dirty="0" smtClean="0"/>
              <a:t> 2d</a:t>
            </a:r>
          </a:p>
          <a:p>
            <a:pPr lvl="1"/>
            <a:r>
              <a:rPr lang="en-US" dirty="0" err="1" smtClean="0"/>
              <a:t>Hier</a:t>
            </a:r>
            <a:r>
              <a:rPr lang="en-US" dirty="0" smtClean="0"/>
              <a:t> </a:t>
            </a:r>
            <a:r>
              <a:rPr lang="en-US" dirty="0" err="1" smtClean="0"/>
              <a:t>heb</a:t>
            </a:r>
            <a:r>
              <a:rPr lang="en-US" dirty="0" smtClean="0"/>
              <a:t> je de code van de component </a:t>
            </a:r>
            <a:r>
              <a:rPr lang="en-US" dirty="0" err="1" smtClean="0"/>
              <a:t>Tijdsduur</a:t>
            </a:r>
            <a:r>
              <a:rPr lang="en-US" dirty="0" smtClean="0"/>
              <a:t> </a:t>
            </a:r>
            <a:r>
              <a:rPr lang="en-US" dirty="0" err="1" smtClean="0"/>
              <a:t>opgenomen</a:t>
            </a:r>
            <a:r>
              <a:rPr lang="en-US" dirty="0" smtClean="0"/>
              <a:t> in twee </a:t>
            </a:r>
            <a:r>
              <a:rPr lang="en-US" dirty="0" err="1" smtClean="0"/>
              <a:t>aparte</a:t>
            </a:r>
            <a:r>
              <a:rPr lang="en-US" dirty="0" smtClean="0"/>
              <a:t> files </a:t>
            </a:r>
            <a:r>
              <a:rPr lang="en-US" dirty="0" err="1" smtClean="0">
                <a:solidFill>
                  <a:srgbClr val="0000FF"/>
                </a:solidFill>
              </a:rPr>
              <a:t>Tijdsduur.h</a:t>
            </a:r>
            <a:r>
              <a:rPr lang="en-US" dirty="0" smtClean="0"/>
              <a:t> en </a:t>
            </a:r>
            <a:r>
              <a:rPr lang="en-US" dirty="0" smtClean="0">
                <a:solidFill>
                  <a:srgbClr val="0000FF"/>
                </a:solidFill>
              </a:rPr>
              <a:t>Tijdsduur.cpp</a:t>
            </a:r>
          </a:p>
          <a:p>
            <a:pPr lvl="1"/>
            <a:r>
              <a:rPr lang="en-US" dirty="0" smtClean="0"/>
              <a:t>De </a:t>
            </a:r>
            <a:r>
              <a:rPr lang="en-US" dirty="0" err="1" smtClean="0">
                <a:solidFill>
                  <a:srgbClr val="0000FF"/>
                </a:solidFill>
              </a:rPr>
              <a:t>herbruikbaarheid</a:t>
            </a:r>
            <a:r>
              <a:rPr lang="en-US" dirty="0" smtClean="0"/>
              <a:t> is </a:t>
            </a:r>
            <a:r>
              <a:rPr lang="en-US" dirty="0" err="1" smtClean="0"/>
              <a:t>hierdoor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rgbClr val="0000FF"/>
                </a:solidFill>
              </a:rPr>
              <a:t>vergroot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 smtClean="0">
                <a:solidFill>
                  <a:srgbClr val="000000"/>
                </a:solidFill>
              </a:rPr>
              <a:t>(component </a:t>
            </a:r>
            <a:r>
              <a:rPr lang="en-US" dirty="0" err="1" smtClean="0">
                <a:solidFill>
                  <a:srgbClr val="000000"/>
                </a:solidFill>
              </a:rPr>
              <a:t>kan</a:t>
            </a:r>
            <a:r>
              <a:rPr lang="en-US" dirty="0" smtClean="0">
                <a:solidFill>
                  <a:srgbClr val="000000"/>
                </a:solidFill>
              </a:rPr>
              <a:t> </a:t>
            </a:r>
            <a:r>
              <a:rPr lang="en-US" dirty="0" err="1" smtClean="0">
                <a:solidFill>
                  <a:srgbClr val="000000"/>
                </a:solidFill>
              </a:rPr>
              <a:t>gebruikt</a:t>
            </a:r>
            <a:r>
              <a:rPr lang="en-US" dirty="0" smtClean="0">
                <a:solidFill>
                  <a:srgbClr val="000000"/>
                </a:solidFill>
              </a:rPr>
              <a:t> </a:t>
            </a:r>
            <a:r>
              <a:rPr lang="en-US" dirty="0" err="1" smtClean="0">
                <a:solidFill>
                  <a:srgbClr val="000000"/>
                </a:solidFill>
              </a:rPr>
              <a:t>worden</a:t>
            </a:r>
            <a:r>
              <a:rPr lang="en-US" dirty="0" smtClean="0">
                <a:solidFill>
                  <a:srgbClr val="000000"/>
                </a:solidFill>
              </a:rPr>
              <a:t> door </a:t>
            </a:r>
            <a:r>
              <a:rPr lang="en-US" dirty="0" err="1" smtClean="0">
                <a:solidFill>
                  <a:srgbClr val="000000"/>
                </a:solidFill>
              </a:rPr>
              <a:t>Tijdsduur.h</a:t>
            </a:r>
            <a:r>
              <a:rPr lang="en-US" dirty="0" smtClean="0">
                <a:solidFill>
                  <a:srgbClr val="000000"/>
                </a:solidFill>
              </a:rPr>
              <a:t> </a:t>
            </a:r>
            <a:r>
              <a:rPr lang="en-US" dirty="0" err="1" smtClean="0">
                <a:solidFill>
                  <a:srgbClr val="000000"/>
                </a:solidFill>
              </a:rPr>
              <a:t>te</a:t>
            </a:r>
            <a:r>
              <a:rPr lang="en-US" dirty="0" smtClean="0">
                <a:solidFill>
                  <a:srgbClr val="000000"/>
                </a:solidFill>
              </a:rPr>
              <a:t> </a:t>
            </a:r>
            <a:r>
              <a:rPr lang="en-US" dirty="0" err="1" smtClean="0">
                <a:solidFill>
                  <a:srgbClr val="000000"/>
                </a:solidFill>
              </a:rPr>
              <a:t>includen</a:t>
            </a:r>
            <a:r>
              <a:rPr lang="en-US" dirty="0" smtClean="0">
                <a:solidFill>
                  <a:srgbClr val="000000"/>
                </a:solidFill>
              </a:rPr>
              <a:t> en Tijdsduur.cpp </a:t>
            </a:r>
            <a:r>
              <a:rPr lang="en-US" dirty="0" err="1" smtClean="0">
                <a:solidFill>
                  <a:srgbClr val="000000"/>
                </a:solidFill>
              </a:rPr>
              <a:t>mee</a:t>
            </a:r>
            <a:r>
              <a:rPr lang="en-US" dirty="0" smtClean="0">
                <a:solidFill>
                  <a:srgbClr val="000000"/>
                </a:solidFill>
              </a:rPr>
              <a:t> </a:t>
            </a:r>
            <a:r>
              <a:rPr lang="en-US" dirty="0" err="1" smtClean="0">
                <a:solidFill>
                  <a:srgbClr val="000000"/>
                </a:solidFill>
              </a:rPr>
              <a:t>te</a:t>
            </a:r>
            <a:r>
              <a:rPr lang="en-US" dirty="0" smtClean="0">
                <a:solidFill>
                  <a:srgbClr val="000000"/>
                </a:solidFill>
              </a:rPr>
              <a:t> </a:t>
            </a:r>
            <a:r>
              <a:rPr lang="en-US" dirty="0" err="1" smtClean="0">
                <a:solidFill>
                  <a:srgbClr val="000000"/>
                </a:solidFill>
              </a:rPr>
              <a:t>linken</a:t>
            </a:r>
            <a:r>
              <a:rPr lang="en-US" dirty="0" smtClean="0">
                <a:solidFill>
                  <a:srgbClr val="000000"/>
                </a:solidFill>
              </a:rPr>
              <a:t>). </a:t>
            </a:r>
          </a:p>
          <a:p>
            <a:pPr lvl="1"/>
            <a:r>
              <a:rPr lang="en-US" dirty="0" smtClean="0"/>
              <a:t>De </a:t>
            </a:r>
            <a:r>
              <a:rPr lang="en-US" dirty="0" err="1" smtClean="0">
                <a:solidFill>
                  <a:srgbClr val="0000FF"/>
                </a:solidFill>
              </a:rPr>
              <a:t>aanpasbaarheid</a:t>
            </a:r>
            <a:r>
              <a:rPr lang="en-US" dirty="0" smtClean="0"/>
              <a:t> is </a:t>
            </a:r>
            <a:r>
              <a:rPr lang="en-US" dirty="0" err="1" smtClean="0"/>
              <a:t>hierdoor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rgbClr val="0000FF"/>
                </a:solidFill>
              </a:rPr>
              <a:t>vergroot</a:t>
            </a:r>
            <a:r>
              <a:rPr lang="en-US" dirty="0" smtClean="0"/>
              <a:t> (</a:t>
            </a:r>
            <a:r>
              <a:rPr lang="en-US" dirty="0" err="1" smtClean="0"/>
              <a:t>wisselen</a:t>
            </a:r>
            <a:r>
              <a:rPr lang="en-US" dirty="0" smtClean="0"/>
              <a:t> van </a:t>
            </a:r>
            <a:r>
              <a:rPr lang="en-US" dirty="0" err="1" smtClean="0"/>
              <a:t>implementatie</a:t>
            </a:r>
            <a:r>
              <a:rPr lang="en-US" dirty="0" smtClean="0"/>
              <a:t> </a:t>
            </a:r>
            <a:r>
              <a:rPr lang="en-US" dirty="0" err="1" smtClean="0"/>
              <a:t>kan</a:t>
            </a:r>
            <a:r>
              <a:rPr lang="en-US" dirty="0" smtClean="0"/>
              <a:t> nu door </a:t>
            </a:r>
            <a:r>
              <a:rPr lang="en-US" dirty="0" err="1" smtClean="0"/>
              <a:t>wisselen</a:t>
            </a:r>
            <a:r>
              <a:rPr lang="en-US" dirty="0" smtClean="0"/>
              <a:t> van files).</a:t>
            </a:r>
          </a:p>
          <a:p>
            <a:pPr lvl="1"/>
            <a:r>
              <a:rPr lang="en-US" dirty="0" smtClean="0"/>
              <a:t>Je </a:t>
            </a:r>
            <a:r>
              <a:rPr lang="en-US" dirty="0" err="1" smtClean="0"/>
              <a:t>kan</a:t>
            </a:r>
            <a:r>
              <a:rPr lang="en-US" dirty="0" smtClean="0"/>
              <a:t> de component nu </a:t>
            </a:r>
            <a:r>
              <a:rPr lang="en-US" dirty="0" err="1" smtClean="0">
                <a:solidFill>
                  <a:srgbClr val="0000FF"/>
                </a:solidFill>
              </a:rPr>
              <a:t>verspreiden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 err="1" smtClean="0">
                <a:solidFill>
                  <a:srgbClr val="0000FF"/>
                </a:solidFill>
              </a:rPr>
              <a:t>zonder</a:t>
            </a:r>
            <a:r>
              <a:rPr lang="en-US" dirty="0" smtClean="0">
                <a:solidFill>
                  <a:srgbClr val="0000FF"/>
                </a:solidFill>
              </a:rPr>
              <a:t> de source code</a:t>
            </a:r>
            <a:r>
              <a:rPr lang="en-US" dirty="0" smtClean="0"/>
              <a:t> </a:t>
            </a:r>
            <a:r>
              <a:rPr lang="en-US" dirty="0" err="1" smtClean="0"/>
              <a:t>vrij</a:t>
            </a:r>
            <a:r>
              <a:rPr lang="en-US" dirty="0" smtClean="0"/>
              <a:t> </a:t>
            </a:r>
            <a:r>
              <a:rPr lang="en-US" dirty="0" err="1" smtClean="0"/>
              <a:t>te</a:t>
            </a:r>
            <a:r>
              <a:rPr lang="en-US" dirty="0" smtClean="0"/>
              <a:t> </a:t>
            </a:r>
            <a:r>
              <a:rPr lang="en-US" dirty="0" err="1" smtClean="0"/>
              <a:t>geven</a:t>
            </a:r>
            <a:r>
              <a:rPr lang="en-US" dirty="0" smtClean="0"/>
              <a:t>. Door </a:t>
            </a:r>
            <a:r>
              <a:rPr lang="en-US" dirty="0" err="1" smtClean="0"/>
              <a:t>alleen</a:t>
            </a:r>
            <a:r>
              <a:rPr lang="en-US" dirty="0" smtClean="0"/>
              <a:t> </a:t>
            </a:r>
            <a:r>
              <a:rPr lang="en-US" dirty="0" err="1" smtClean="0"/>
              <a:t>Tijdsduur.h</a:t>
            </a:r>
            <a:r>
              <a:rPr lang="en-US" dirty="0" smtClean="0"/>
              <a:t> en </a:t>
            </a:r>
            <a:r>
              <a:rPr lang="en-US" dirty="0" err="1" smtClean="0"/>
              <a:t>een</a:t>
            </a:r>
            <a:r>
              <a:rPr lang="en-US" dirty="0" smtClean="0"/>
              <a:t> </a:t>
            </a:r>
            <a:r>
              <a:rPr lang="en-US" dirty="0" err="1" smtClean="0"/>
              <a:t>gecompileerde</a:t>
            </a:r>
            <a:r>
              <a:rPr lang="en-US" dirty="0" smtClean="0"/>
              <a:t> </a:t>
            </a:r>
            <a:r>
              <a:rPr lang="en-US" dirty="0" err="1" smtClean="0"/>
              <a:t>versie</a:t>
            </a:r>
            <a:r>
              <a:rPr lang="en-US" dirty="0" smtClean="0"/>
              <a:t> van Tijdsduur.cpp </a:t>
            </a:r>
            <a:r>
              <a:rPr lang="en-US" dirty="0" err="1" smtClean="0"/>
              <a:t>te</a:t>
            </a:r>
            <a:r>
              <a:rPr lang="en-US" dirty="0" smtClean="0"/>
              <a:t> </a:t>
            </a:r>
            <a:r>
              <a:rPr lang="en-US" dirty="0" err="1" smtClean="0"/>
              <a:t>verspreiden</a:t>
            </a:r>
            <a:r>
              <a:rPr lang="en-US" dirty="0" smtClean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2A42F0C-68A5-4EB1-91AA-70DE4C54FB1B}" type="slidenum">
              <a:rPr lang="en-US" smtClean="0"/>
              <a:pPr>
                <a:defRPr/>
              </a:pPr>
              <a:t>287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0806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Uitbreidbaarheid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775" y="1197124"/>
            <a:ext cx="8421688" cy="5256212"/>
          </a:xfrm>
        </p:spPr>
        <p:txBody>
          <a:bodyPr/>
          <a:lstStyle/>
          <a:p>
            <a:r>
              <a:rPr lang="en-US" dirty="0" err="1" smtClean="0"/>
              <a:t>Practicumopdracht</a:t>
            </a:r>
            <a:r>
              <a:rPr lang="en-US" dirty="0" smtClean="0"/>
              <a:t> 3b en 3c</a:t>
            </a:r>
          </a:p>
          <a:p>
            <a:pPr lvl="1"/>
            <a:r>
              <a:rPr lang="en-US" dirty="0" err="1" smtClean="0"/>
              <a:t>Hier</a:t>
            </a:r>
            <a:r>
              <a:rPr lang="en-US" dirty="0" smtClean="0"/>
              <a:t> </a:t>
            </a:r>
            <a:r>
              <a:rPr lang="en-US" dirty="0" err="1" smtClean="0"/>
              <a:t>heb</a:t>
            </a:r>
            <a:r>
              <a:rPr lang="en-US" dirty="0" smtClean="0"/>
              <a:t> je </a:t>
            </a:r>
            <a:r>
              <a:rPr lang="en-US" dirty="0" err="1" smtClean="0"/>
              <a:t>gezien</a:t>
            </a:r>
            <a:r>
              <a:rPr lang="en-US" dirty="0" smtClean="0"/>
              <a:t> </a:t>
            </a:r>
            <a:r>
              <a:rPr lang="en-US" dirty="0" err="1" smtClean="0"/>
              <a:t>dat</a:t>
            </a:r>
            <a:r>
              <a:rPr lang="en-US" dirty="0" smtClean="0"/>
              <a:t> door het </a:t>
            </a:r>
            <a:r>
              <a:rPr lang="en-US" dirty="0" err="1" smtClean="0"/>
              <a:t>gebruik</a:t>
            </a:r>
            <a:r>
              <a:rPr lang="en-US" dirty="0" smtClean="0"/>
              <a:t> van </a:t>
            </a:r>
            <a:r>
              <a:rPr lang="en-US" dirty="0" err="1" smtClean="0">
                <a:solidFill>
                  <a:srgbClr val="0000FF"/>
                </a:solidFill>
              </a:rPr>
              <a:t>overerving</a:t>
            </a:r>
            <a:r>
              <a:rPr lang="en-US" dirty="0" smtClean="0"/>
              <a:t> het in </a:t>
            </a:r>
            <a:r>
              <a:rPr lang="en-US" dirty="0" err="1" smtClean="0"/>
              <a:t>opdracht</a:t>
            </a:r>
            <a:r>
              <a:rPr lang="en-US" dirty="0"/>
              <a:t> </a:t>
            </a:r>
            <a:r>
              <a:rPr lang="en-US" dirty="0" smtClean="0"/>
              <a:t>3a </a:t>
            </a:r>
            <a:r>
              <a:rPr lang="en-US" dirty="0" err="1" smtClean="0"/>
              <a:t>gemaakte</a:t>
            </a:r>
            <a:r>
              <a:rPr lang="en-US" dirty="0" smtClean="0"/>
              <a:t> </a:t>
            </a:r>
            <a:r>
              <a:rPr lang="en-US" dirty="0" err="1" smtClean="0"/>
              <a:t>programma</a:t>
            </a:r>
            <a:r>
              <a:rPr lang="en-US" dirty="0" smtClean="0"/>
              <a:t> </a:t>
            </a:r>
            <a:r>
              <a:rPr lang="en-US" dirty="0" err="1" smtClean="0"/>
              <a:t>eenvoudig</a:t>
            </a:r>
            <a:r>
              <a:rPr lang="en-US" dirty="0" smtClean="0"/>
              <a:t> is </a:t>
            </a:r>
            <a:r>
              <a:rPr lang="en-US" dirty="0" err="1" smtClean="0"/>
              <a:t>uit</a:t>
            </a:r>
            <a:r>
              <a:rPr lang="en-US" dirty="0" smtClean="0"/>
              <a:t> </a:t>
            </a:r>
            <a:r>
              <a:rPr lang="en-US" dirty="0" err="1" smtClean="0"/>
              <a:t>te</a:t>
            </a:r>
            <a:r>
              <a:rPr lang="en-US" dirty="0" smtClean="0"/>
              <a:t> </a:t>
            </a:r>
            <a:r>
              <a:rPr lang="en-US" dirty="0" err="1" smtClean="0"/>
              <a:t>breiden</a:t>
            </a:r>
            <a:r>
              <a:rPr lang="en-US" dirty="0" smtClean="0"/>
              <a:t> met </a:t>
            </a:r>
            <a:r>
              <a:rPr lang="en-US" dirty="0" err="1" smtClean="0"/>
              <a:t>een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rgbClr val="0000FF"/>
                </a:solidFill>
              </a:rPr>
              <a:t>nieuwe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 err="1" smtClean="0">
                <a:solidFill>
                  <a:srgbClr val="0000FF"/>
                </a:solidFill>
              </a:rPr>
              <a:t>soorten</a:t>
            </a:r>
            <a:r>
              <a:rPr lang="en-US" dirty="0" smtClean="0"/>
              <a:t> </a:t>
            </a:r>
            <a:r>
              <a:rPr lang="en-US" dirty="0" err="1" smtClean="0"/>
              <a:t>werknemers</a:t>
            </a:r>
            <a:r>
              <a:rPr lang="en-US" dirty="0" smtClean="0"/>
              <a:t>: </a:t>
            </a:r>
            <a:r>
              <a:rPr lang="en-US" dirty="0" err="1" smtClean="0">
                <a:latin typeface="Consolas"/>
              </a:rPr>
              <a:t>Stukwerker</a:t>
            </a:r>
            <a:r>
              <a:rPr lang="en-US" dirty="0" smtClean="0"/>
              <a:t> en </a:t>
            </a:r>
            <a:r>
              <a:rPr lang="en-US" dirty="0" smtClean="0">
                <a:latin typeface="Consolas"/>
              </a:rPr>
              <a:t>Manager</a:t>
            </a:r>
            <a:r>
              <a:rPr lang="en-US" dirty="0" smtClean="0"/>
              <a:t>.</a:t>
            </a:r>
          </a:p>
          <a:p>
            <a:pPr lvl="2"/>
            <a:r>
              <a:rPr lang="en-US" dirty="0"/>
              <a:t>De polymorphic </a:t>
            </a:r>
            <a:r>
              <a:rPr lang="en-US" dirty="0" err="1"/>
              <a:t>functie</a:t>
            </a:r>
            <a:r>
              <a:rPr lang="en-US" dirty="0"/>
              <a:t> </a:t>
            </a:r>
            <a:r>
              <a:rPr lang="en-US" dirty="0" err="1" smtClean="0">
                <a:latin typeface="Consolas"/>
              </a:rPr>
              <a:t>printMaandSalaris</a:t>
            </a:r>
            <a:r>
              <a:rPr lang="en-US" dirty="0" smtClean="0">
                <a:latin typeface="Consolas"/>
              </a:rPr>
              <a:t>(</a:t>
            </a:r>
            <a:r>
              <a:rPr lang="en-US" dirty="0" err="1" smtClean="0">
                <a:latin typeface="Consolas"/>
              </a:rPr>
              <a:t>const</a:t>
            </a:r>
            <a:r>
              <a:rPr lang="en-US" dirty="0" smtClean="0">
                <a:latin typeface="Consolas"/>
              </a:rPr>
              <a:t> </a:t>
            </a:r>
            <a:r>
              <a:rPr lang="en-US" dirty="0" err="1">
                <a:latin typeface="Consolas"/>
              </a:rPr>
              <a:t>Werknemer</a:t>
            </a:r>
            <a:r>
              <a:rPr lang="en-US" dirty="0">
                <a:latin typeface="Consolas"/>
              </a:rPr>
              <a:t>&amp; </a:t>
            </a:r>
            <a:r>
              <a:rPr lang="en-US" dirty="0" smtClean="0">
                <a:latin typeface="Consolas"/>
              </a:rPr>
              <a:t>w)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rgbClr val="0000FF"/>
                </a:solidFill>
              </a:rPr>
              <a:t>hoeft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 err="1" smtClean="0">
                <a:solidFill>
                  <a:srgbClr val="0000FF"/>
                </a:solidFill>
              </a:rPr>
              <a:t>niet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 err="1" smtClean="0">
                <a:solidFill>
                  <a:srgbClr val="0000FF"/>
                </a:solidFill>
              </a:rPr>
              <a:t>aangepast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 err="1" smtClean="0">
                <a:solidFill>
                  <a:srgbClr val="0000FF"/>
                </a:solidFill>
              </a:rPr>
              <a:t>te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 err="1" smtClean="0">
                <a:solidFill>
                  <a:srgbClr val="0000FF"/>
                </a:solidFill>
              </a:rPr>
              <a:t>worden</a:t>
            </a:r>
            <a:r>
              <a:rPr lang="en-US" dirty="0" smtClean="0"/>
              <a:t>.</a:t>
            </a:r>
          </a:p>
          <a:p>
            <a:pPr lvl="2"/>
            <a:r>
              <a:rPr lang="en-US" dirty="0" smtClean="0"/>
              <a:t>Je </a:t>
            </a:r>
            <a:r>
              <a:rPr lang="en-US" dirty="0" err="1" smtClean="0"/>
              <a:t>hoeft</a:t>
            </a:r>
            <a:r>
              <a:rPr lang="en-US" dirty="0" smtClean="0"/>
              <a:t> </a:t>
            </a:r>
            <a:r>
              <a:rPr lang="en-US" dirty="0" err="1" smtClean="0"/>
              <a:t>alleen</a:t>
            </a:r>
            <a:r>
              <a:rPr lang="en-US" dirty="0" smtClean="0"/>
              <a:t> de “</a:t>
            </a:r>
            <a:r>
              <a:rPr lang="en-US" dirty="0" err="1" smtClean="0"/>
              <a:t>verschillen</a:t>
            </a:r>
            <a:r>
              <a:rPr lang="en-US" dirty="0" smtClean="0"/>
              <a:t>” </a:t>
            </a:r>
            <a:r>
              <a:rPr lang="en-US" dirty="0" err="1" smtClean="0"/>
              <a:t>te</a:t>
            </a:r>
            <a:r>
              <a:rPr lang="en-US" dirty="0" smtClean="0"/>
              <a:t> </a:t>
            </a:r>
            <a:r>
              <a:rPr lang="en-US" dirty="0" err="1" smtClean="0"/>
              <a:t>programmeren</a:t>
            </a:r>
            <a:r>
              <a:rPr lang="en-US" dirty="0" smtClean="0"/>
              <a:t>. Het “</a:t>
            </a:r>
            <a:r>
              <a:rPr lang="en-US" dirty="0" err="1" smtClean="0"/>
              <a:t>gemeenschappelijke</a:t>
            </a:r>
            <a:r>
              <a:rPr lang="en-US" dirty="0" smtClean="0"/>
              <a:t>” </a:t>
            </a:r>
            <a:r>
              <a:rPr lang="en-US" dirty="0" err="1" smtClean="0"/>
              <a:t>erf</a:t>
            </a:r>
            <a:r>
              <a:rPr lang="en-US" dirty="0" smtClean="0"/>
              <a:t> je over </a:t>
            </a:r>
            <a:r>
              <a:rPr lang="en-US" dirty="0" err="1" smtClean="0"/>
              <a:t>vanuit</a:t>
            </a:r>
            <a:r>
              <a:rPr lang="en-US" dirty="0" smtClean="0"/>
              <a:t> de </a:t>
            </a:r>
            <a:r>
              <a:rPr lang="en-US" dirty="0" err="1" smtClean="0"/>
              <a:t>basisklasse</a:t>
            </a:r>
            <a:r>
              <a:rPr lang="en-US" dirty="0"/>
              <a:t> </a:t>
            </a:r>
            <a:r>
              <a:rPr lang="en-US" dirty="0" err="1" smtClean="0">
                <a:latin typeface="Consolas"/>
              </a:rPr>
              <a:t>Werknemer</a:t>
            </a:r>
            <a:r>
              <a:rPr lang="en-US" dirty="0" smtClean="0"/>
              <a:t>.</a:t>
            </a:r>
          </a:p>
          <a:p>
            <a:pPr lvl="2"/>
            <a:r>
              <a:rPr lang="en-US" dirty="0" err="1" smtClean="0"/>
              <a:t>Als</a:t>
            </a:r>
            <a:r>
              <a:rPr lang="en-US" dirty="0" smtClean="0"/>
              <a:t> het </a:t>
            </a:r>
            <a:r>
              <a:rPr lang="en-US" dirty="0" err="1" smtClean="0"/>
              <a:t>goed</a:t>
            </a:r>
            <a:r>
              <a:rPr lang="en-US" dirty="0" smtClean="0"/>
              <a:t> is </a:t>
            </a:r>
            <a:r>
              <a:rPr lang="en-US" dirty="0" err="1" smtClean="0"/>
              <a:t>heb</a:t>
            </a:r>
            <a:r>
              <a:rPr lang="en-US" dirty="0" smtClean="0"/>
              <a:t> je de </a:t>
            </a:r>
            <a:r>
              <a:rPr lang="en-US" dirty="0" err="1" smtClean="0"/>
              <a:t>basisklasse</a:t>
            </a:r>
            <a:r>
              <a:rPr lang="en-US" dirty="0" smtClean="0"/>
              <a:t> </a:t>
            </a:r>
            <a:r>
              <a:rPr lang="en-US" dirty="0" err="1" smtClean="0">
                <a:latin typeface="Consolas"/>
              </a:rPr>
              <a:t>Werknemer</a:t>
            </a:r>
            <a:r>
              <a:rPr lang="en-US" dirty="0" smtClean="0"/>
              <a:t> </a:t>
            </a:r>
            <a:r>
              <a:rPr lang="en-US" dirty="0" smtClean="0">
                <a:solidFill>
                  <a:srgbClr val="0000FF"/>
                </a:solidFill>
              </a:rPr>
              <a:t>abstract</a:t>
            </a:r>
            <a:r>
              <a:rPr lang="en-US" dirty="0" smtClean="0"/>
              <a:t> </a:t>
            </a:r>
            <a:r>
              <a:rPr lang="en-US" dirty="0" err="1" smtClean="0"/>
              <a:t>gemaakt</a:t>
            </a:r>
            <a:r>
              <a:rPr lang="en-US" dirty="0" smtClean="0"/>
              <a:t> </a:t>
            </a:r>
            <a:r>
              <a:rPr lang="en-US" dirty="0" err="1" smtClean="0"/>
              <a:t>om</a:t>
            </a:r>
            <a:r>
              <a:rPr lang="en-US" dirty="0" smtClean="0"/>
              <a:t> </a:t>
            </a:r>
            <a:r>
              <a:rPr lang="en-US" dirty="0" smtClean="0">
                <a:solidFill>
                  <a:srgbClr val="0000FF"/>
                </a:solidFill>
              </a:rPr>
              <a:t>slicing </a:t>
            </a:r>
            <a:r>
              <a:rPr lang="en-US" dirty="0" err="1" smtClean="0">
                <a:solidFill>
                  <a:srgbClr val="0000FF"/>
                </a:solidFill>
              </a:rPr>
              <a:t>te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 err="1" smtClean="0">
                <a:solidFill>
                  <a:srgbClr val="0000FF"/>
                </a:solidFill>
              </a:rPr>
              <a:t>voorkomen</a:t>
            </a:r>
            <a:r>
              <a:rPr lang="en-US" dirty="0" smtClean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2A42F0C-68A5-4EB1-91AA-70DE4C54FB1B}" type="slidenum">
              <a:rPr lang="en-US" smtClean="0"/>
              <a:pPr>
                <a:defRPr/>
              </a:pPr>
              <a:t>288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9206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ISD Bd C++">
  <a:themeElements>
    <a:clrScheme name="">
      <a:dk1>
        <a:srgbClr val="080808"/>
      </a:dk1>
      <a:lt1>
        <a:srgbClr val="FFFFFF"/>
      </a:lt1>
      <a:dk2>
        <a:srgbClr val="FF0000"/>
      </a:dk2>
      <a:lt2>
        <a:srgbClr val="C0C0C0"/>
      </a:lt2>
      <a:accent1>
        <a:srgbClr val="808080"/>
      </a:accent1>
      <a:accent2>
        <a:srgbClr val="B2B2B2"/>
      </a:accent2>
      <a:accent3>
        <a:srgbClr val="FFFFFF"/>
      </a:accent3>
      <a:accent4>
        <a:srgbClr val="060606"/>
      </a:accent4>
      <a:accent5>
        <a:srgbClr val="C0C0C0"/>
      </a:accent5>
      <a:accent6>
        <a:srgbClr val="A1A1A1"/>
      </a:accent6>
      <a:hlink>
        <a:srgbClr val="0000FF"/>
      </a:hlink>
      <a:folHlink>
        <a:srgbClr val="0000CC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rgbClr val="FFFF00"/>
        </a:solidFill>
        <a:ln w="127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/>
      </a:spPr>
      <a:bodyPr vert="horz" wrap="square" lIns="91440" tIns="45720" rIns="91440" bIns="45720" numCol="1" rtlCol="0" anchor="t" anchorCtr="0" compatLnSpc="1">
        <a:prstTxWarp prst="textNoShape">
          <a:avLst/>
        </a:prstTxWarp>
      </a:bodyPr>
      <a:lstStyle>
        <a:defPPr marR="0" algn="ctr" defTabSz="914400" rtl="0" eaLnBrk="0" fontAlgn="base" latinLnBrk="0" hangingPunct="0">
          <a:lnSpc>
            <a:spcPct val="100000"/>
          </a:lnSpc>
          <a:spcBef>
            <a:spcPct val="20000"/>
          </a:spcBef>
          <a:spcAft>
            <a:spcPct val="0"/>
          </a:spcAft>
          <a:buClr>
            <a:schemeClr val="hlink"/>
          </a:buClr>
          <a:buSzPct val="90000"/>
          <a:buNone/>
          <a:tabLst/>
          <a:defRPr kumimoji="1" sz="2400" b="0" i="0" u="none" strike="noStrike" cap="none" normalizeH="0" baseline="0" dirty="0" smtClean="0">
            <a:ln>
              <a:noFill/>
            </a:ln>
            <a:solidFill>
              <a:schemeClr val="hlink"/>
            </a:solidFill>
            <a:effectLst/>
            <a:latin typeface="+mn-lt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9525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0" fontAlgn="base" latinLnBrk="0" hangingPunct="0">
          <a:lnSpc>
            <a:spcPct val="100000"/>
          </a:lnSpc>
          <a:spcBef>
            <a:spcPct val="20000"/>
          </a:spcBef>
          <a:spcAft>
            <a:spcPct val="0"/>
          </a:spcAft>
          <a:buClr>
            <a:schemeClr val="hlink"/>
          </a:buClr>
          <a:buSzPct val="90000"/>
          <a:buFont typeface="Wingdings" pitchFamily="2" charset="2"/>
          <a:buChar char="l"/>
          <a:tabLst/>
          <a:defRPr kumimoji="1" lang="en-GB" sz="2500" b="0" i="0" u="none" strike="noStrike" cap="none" normalizeH="0" baseline="0" smtClean="0">
            <a:ln>
              <a:noFill/>
            </a:ln>
            <a:solidFill>
              <a:schemeClr val="hlink"/>
            </a:solidFill>
            <a:effectLst/>
            <a:latin typeface="Univers" pitchFamily="34" charset="0"/>
          </a:defRPr>
        </a:defPPr>
      </a:lstStyle>
    </a:lnDef>
    <a:txDef>
      <a:spPr bwMode="auto">
        <a:solidFill>
          <a:schemeClr val="bg1"/>
        </a:solidFill>
        <a:ln>
          <a:noFill/>
        </a:ln>
        <a:effectLst/>
        <a:extLst/>
      </a:spPr>
      <a:bodyPr wrap="none" lIns="0" tIns="0" rIns="0" bIns="0" rtlCol="0">
        <a:spAutoFit/>
      </a:bodyPr>
      <a:lstStyle>
        <a:defPPr>
          <a:buNone/>
          <a:defRPr sz="2000" dirty="0">
            <a:solidFill>
              <a:srgbClr val="0000FF"/>
            </a:solidFill>
            <a:latin typeface="Consolas"/>
          </a:defRPr>
        </a:defPPr>
      </a:lstStyle>
    </a:txDef>
  </a:objectDefaults>
  <a:extraClrSchemeLst>
    <a:extraClrScheme>
      <a:clrScheme name="NLRijswijk 1">
        <a:dk1>
          <a:srgbClr val="080808"/>
        </a:dk1>
        <a:lt1>
          <a:srgbClr val="FFFFFF"/>
        </a:lt1>
        <a:dk2>
          <a:srgbClr val="FF0000"/>
        </a:dk2>
        <a:lt2>
          <a:srgbClr val="C0C0C0"/>
        </a:lt2>
        <a:accent1>
          <a:srgbClr val="808080"/>
        </a:accent1>
        <a:accent2>
          <a:srgbClr val="B2B2B2"/>
        </a:accent2>
        <a:accent3>
          <a:srgbClr val="FFFFFF"/>
        </a:accent3>
        <a:accent4>
          <a:srgbClr val="060606"/>
        </a:accent4>
        <a:accent5>
          <a:srgbClr val="C0C0C0"/>
        </a:accent5>
        <a:accent6>
          <a:srgbClr val="A1A1A1"/>
        </a:accent6>
        <a:hlink>
          <a:srgbClr val="969696"/>
        </a:hlink>
        <a:folHlink>
          <a:srgbClr val="29292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ISD Bd UML">
  <a:themeElements>
    <a:clrScheme name="">
      <a:dk1>
        <a:srgbClr val="080808"/>
      </a:dk1>
      <a:lt1>
        <a:srgbClr val="FFFFFF"/>
      </a:lt1>
      <a:dk2>
        <a:srgbClr val="FF0000"/>
      </a:dk2>
      <a:lt2>
        <a:srgbClr val="C0C0C0"/>
      </a:lt2>
      <a:accent1>
        <a:srgbClr val="808080"/>
      </a:accent1>
      <a:accent2>
        <a:srgbClr val="B2B2B2"/>
      </a:accent2>
      <a:accent3>
        <a:srgbClr val="FFFFFF"/>
      </a:accent3>
      <a:accent4>
        <a:srgbClr val="060606"/>
      </a:accent4>
      <a:accent5>
        <a:srgbClr val="C0C0C0"/>
      </a:accent5>
      <a:accent6>
        <a:srgbClr val="A1A1A1"/>
      </a:accent6>
      <a:hlink>
        <a:srgbClr val="0000FF"/>
      </a:hlink>
      <a:folHlink>
        <a:srgbClr val="0000CC"/>
      </a:folHlink>
    </a:clrScheme>
    <a:fontScheme name="1_NLRijswijk">
      <a:majorFont>
        <a:latin typeface="Univers"/>
        <a:ea typeface=""/>
        <a:cs typeface=""/>
      </a:majorFont>
      <a:minorFont>
        <a:latin typeface="Univers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9525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0" fontAlgn="base" latinLnBrk="0" hangingPunct="0">
          <a:lnSpc>
            <a:spcPct val="100000"/>
          </a:lnSpc>
          <a:spcBef>
            <a:spcPct val="20000"/>
          </a:spcBef>
          <a:spcAft>
            <a:spcPct val="0"/>
          </a:spcAft>
          <a:buClr>
            <a:schemeClr val="hlink"/>
          </a:buClr>
          <a:buSzPct val="90000"/>
          <a:buFont typeface="Wingdings" pitchFamily="2" charset="2"/>
          <a:buChar char="l"/>
          <a:tabLst/>
          <a:defRPr kumimoji="1" lang="en-GB" sz="2500" b="0" i="0" u="none" strike="noStrike" cap="none" normalizeH="0" baseline="0" smtClean="0">
            <a:ln>
              <a:noFill/>
            </a:ln>
            <a:solidFill>
              <a:schemeClr val="hlink"/>
            </a:solidFill>
            <a:effectLst/>
            <a:latin typeface="Univers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9525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0" fontAlgn="base" latinLnBrk="0" hangingPunct="0">
          <a:lnSpc>
            <a:spcPct val="100000"/>
          </a:lnSpc>
          <a:spcBef>
            <a:spcPct val="20000"/>
          </a:spcBef>
          <a:spcAft>
            <a:spcPct val="0"/>
          </a:spcAft>
          <a:buClr>
            <a:schemeClr val="hlink"/>
          </a:buClr>
          <a:buSzPct val="90000"/>
          <a:buFont typeface="Wingdings" pitchFamily="2" charset="2"/>
          <a:buChar char="l"/>
          <a:tabLst/>
          <a:defRPr kumimoji="1" lang="en-GB" sz="2500" b="0" i="0" u="none" strike="noStrike" cap="none" normalizeH="0" baseline="0" smtClean="0">
            <a:ln>
              <a:noFill/>
            </a:ln>
            <a:solidFill>
              <a:schemeClr val="hlink"/>
            </a:solidFill>
            <a:effectLst/>
            <a:latin typeface="Univers" pitchFamily="34" charset="0"/>
          </a:defRPr>
        </a:defPPr>
      </a:lstStyle>
    </a:lnDef>
  </a:objectDefaults>
  <a:extraClrSchemeLst>
    <a:extraClrScheme>
      <a:clrScheme name="1_NLRijswijk 1">
        <a:dk1>
          <a:srgbClr val="080808"/>
        </a:dk1>
        <a:lt1>
          <a:srgbClr val="FFFFFF"/>
        </a:lt1>
        <a:dk2>
          <a:srgbClr val="FF0000"/>
        </a:dk2>
        <a:lt2>
          <a:srgbClr val="C0C0C0"/>
        </a:lt2>
        <a:accent1>
          <a:srgbClr val="808080"/>
        </a:accent1>
        <a:accent2>
          <a:srgbClr val="B2B2B2"/>
        </a:accent2>
        <a:accent3>
          <a:srgbClr val="FFFFFF"/>
        </a:accent3>
        <a:accent4>
          <a:srgbClr val="060606"/>
        </a:accent4>
        <a:accent5>
          <a:srgbClr val="C0C0C0"/>
        </a:accent5>
        <a:accent6>
          <a:srgbClr val="A1A1A1"/>
        </a:accent6>
        <a:hlink>
          <a:srgbClr val="969696"/>
        </a:hlink>
        <a:folHlink>
          <a:srgbClr val="29292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Kantoorthe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Kantoorthe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</TotalTime>
  <Words>17267</Words>
  <Application>Microsoft Office PowerPoint</Application>
  <PresentationFormat>Diavoorstelling (4:3)</PresentationFormat>
  <Paragraphs>4358</Paragraphs>
  <Slides>289</Slides>
  <Notes>265</Notes>
  <HiddenSlides>2</HiddenSlides>
  <MMClips>0</MMClips>
  <ScaleCrop>false</ScaleCrop>
  <HeadingPairs>
    <vt:vector size="6" baseType="variant">
      <vt:variant>
        <vt:lpstr>Thema</vt:lpstr>
      </vt:variant>
      <vt:variant>
        <vt:i4>2</vt:i4>
      </vt:variant>
      <vt:variant>
        <vt:lpstr>Ingesloten OLE-bronprogramma's</vt:lpstr>
      </vt:variant>
      <vt:variant>
        <vt:i4>1</vt:i4>
      </vt:variant>
      <vt:variant>
        <vt:lpstr>Diatitels</vt:lpstr>
      </vt:variant>
      <vt:variant>
        <vt:i4>289</vt:i4>
      </vt:variant>
    </vt:vector>
  </HeadingPairs>
  <TitlesOfParts>
    <vt:vector size="292" baseType="lpstr">
      <vt:lpstr>TISD Bd C++</vt:lpstr>
      <vt:lpstr>TISD Bd UML</vt:lpstr>
      <vt:lpstr>Tekening</vt:lpstr>
      <vt:lpstr>Inhoud</vt:lpstr>
      <vt:lpstr>Objectgeoriënteerd Programmeren in C++ </vt:lpstr>
      <vt:lpstr>Werkvormen OGOPRG</vt:lpstr>
      <vt:lpstr>Inhoud</vt:lpstr>
      <vt:lpstr>Plaats in curriculum</vt:lpstr>
      <vt:lpstr>Leermiddelen</vt:lpstr>
      <vt:lpstr>Een stapje verder...</vt:lpstr>
      <vt:lpstr>Dat is een lang verhaal...</vt:lpstr>
      <vt:lpstr>... maar ook een kort verhaal</vt:lpstr>
      <vt:lpstr>... maar ook een kort verhaal</vt:lpstr>
      <vt:lpstr>Inleiding C++</vt:lpstr>
      <vt:lpstr>Practicumopdracht 1a</vt:lpstr>
      <vt:lpstr>Objectgeoriënteerd Programmeren in C++ </vt:lpstr>
      <vt:lpstr>Vraag</vt:lpstr>
      <vt:lpstr>Nieuw!</vt:lpstr>
      <vt:lpstr>Objectgeoriënteerd Denken </vt:lpstr>
      <vt:lpstr>Voorbeeld</vt:lpstr>
      <vt:lpstr>Vraag</vt:lpstr>
      <vt:lpstr>Vraag</vt:lpstr>
      <vt:lpstr>Method binding</vt:lpstr>
      <vt:lpstr>Verband tussen classes</vt:lpstr>
      <vt:lpstr>UML sequentiediagram</vt:lpstr>
      <vt:lpstr>Steeds meer abstractie</vt:lpstr>
      <vt:lpstr>Doel van object oriëntatie</vt:lpstr>
      <vt:lpstr>Objectgeoriënteerd Programmeren in C++ </vt:lpstr>
      <vt:lpstr>Herbruikbare component: Breuk</vt:lpstr>
      <vt:lpstr>Breuk in C</vt:lpstr>
      <vt:lpstr>Gebruik</vt:lpstr>
      <vt:lpstr>Eigenschappen van C Breuk</vt:lpstr>
      <vt:lpstr>Breuk in C++</vt:lpstr>
      <vt:lpstr>Gebruik</vt:lpstr>
      <vt:lpstr>Eigenschappen van C++ Breuk</vt:lpstr>
      <vt:lpstr>Objectgeoriënteerd Programmeren in C++ </vt:lpstr>
      <vt:lpstr>Kenmerken van objecten</vt:lpstr>
      <vt:lpstr>Class Breuk (versie 1)</vt:lpstr>
      <vt:lpstr>Class Breuk (versie 1)</vt:lpstr>
      <vt:lpstr>Implementatie constructors</vt:lpstr>
      <vt:lpstr>Constructor</vt:lpstr>
      <vt:lpstr>Constructor en type conversie</vt:lpstr>
      <vt:lpstr>Class Breuk</vt:lpstr>
      <vt:lpstr>Gratis bij elke class!</vt:lpstr>
      <vt:lpstr>const Breuk / const memberfuncties</vt:lpstr>
      <vt:lpstr>Class Breuk (versie 1)</vt:lpstr>
      <vt:lpstr>Huiswerk!</vt:lpstr>
      <vt:lpstr>Objectgeoriënteerd Programmeren in C++ </vt:lpstr>
      <vt:lpstr>Class Breuk</vt:lpstr>
      <vt:lpstr>Operator overloading</vt:lpstr>
      <vt:lpstr>Breuk in C++</vt:lpstr>
      <vt:lpstr>Breuk is een succes!</vt:lpstr>
      <vt:lpstr>Fix Breuk::operator+=</vt:lpstr>
      <vt:lpstr>Breuk is geen succes!</vt:lpstr>
      <vt:lpstr>Reference</vt:lpstr>
      <vt:lpstr>Gebruik reference</vt:lpstr>
      <vt:lpstr>Call by value</vt:lpstr>
      <vt:lpstr>Call by reference in C</vt:lpstr>
      <vt:lpstr>Call by reference in C++</vt:lpstr>
      <vt:lpstr>Reference return</vt:lpstr>
      <vt:lpstr>Fix Breuk::operator+=</vt:lpstr>
      <vt:lpstr>Fix Breuk::operator+=</vt:lpstr>
      <vt:lpstr>Huiswerk!</vt:lpstr>
      <vt:lpstr>Objectgeoriënteerd Programmeren in C++ </vt:lpstr>
      <vt:lpstr>Operator+ overloading</vt:lpstr>
      <vt:lpstr>Breuk::operator+</vt:lpstr>
      <vt:lpstr>Breuk::operator+</vt:lpstr>
      <vt:lpstr>Breuk::operator+ probleem!</vt:lpstr>
      <vt:lpstr>Globale operator+ overloading</vt:lpstr>
      <vt:lpstr>Fix: Breuk::operator+</vt:lpstr>
      <vt:lpstr>Globale operator+ overloading</vt:lpstr>
      <vt:lpstr>Fix: Breuk::operator+</vt:lpstr>
      <vt:lpstr>Operator== overloading</vt:lpstr>
      <vt:lpstr>Operator== overloading</vt:lpstr>
      <vt:lpstr>Breuk::operator==</vt:lpstr>
      <vt:lpstr>Breuk::operator==</vt:lpstr>
      <vt:lpstr>Friend</vt:lpstr>
      <vt:lpstr>Huiswerk!</vt:lpstr>
      <vt:lpstr>Objectgeoriënteerd Programmeren in C++ </vt:lpstr>
      <vt:lpstr>Operator&lt;&lt; overloading</vt:lpstr>
      <vt:lpstr>Operator&lt;&lt; overloading</vt:lpstr>
      <vt:lpstr>Operator&lt;&lt; overloading</vt:lpstr>
      <vt:lpstr>Operator&lt;&lt;</vt:lpstr>
      <vt:lpstr>Gemak van overerving</vt:lpstr>
      <vt:lpstr>Gemak van overerving</vt:lpstr>
      <vt:lpstr>Operator&gt;&gt; overloading</vt:lpstr>
      <vt:lpstr>Operator&gt;&gt; overloading</vt:lpstr>
      <vt:lpstr>Operator&gt;&gt; overloading</vt:lpstr>
      <vt:lpstr>Operator&gt;&gt;</vt:lpstr>
      <vt:lpstr>Huiswerk!</vt:lpstr>
      <vt:lpstr>Objectgeoriënteerd Programmeren in C++ </vt:lpstr>
      <vt:lpstr>Seperate compilation</vt:lpstr>
      <vt:lpstr>Seperate compilation</vt:lpstr>
      <vt:lpstr>Project</vt:lpstr>
      <vt:lpstr>Hergebruik</vt:lpstr>
      <vt:lpstr>Generieke functie</vt:lpstr>
      <vt:lpstr>Class Dozijn</vt:lpstr>
      <vt:lpstr>Class Dozijn</vt:lpstr>
      <vt:lpstr>Class Dozijn</vt:lpstr>
      <vt:lpstr>Generieke class</vt:lpstr>
      <vt:lpstr>Generieke class Dozijn</vt:lpstr>
      <vt:lpstr>Generieke class Dozijn</vt:lpstr>
      <vt:lpstr>Generieke class</vt:lpstr>
      <vt:lpstr>Generieke class Rij</vt:lpstr>
      <vt:lpstr>Generieke class Rij</vt:lpstr>
      <vt:lpstr>Template class std::array C++11</vt:lpstr>
      <vt:lpstr>Template class std::array C++11</vt:lpstr>
      <vt:lpstr>Template class std::array C++11</vt:lpstr>
      <vt:lpstr>Template class std::array C++11</vt:lpstr>
      <vt:lpstr>Template class std::vector</vt:lpstr>
      <vt:lpstr>Template class std::vector</vt:lpstr>
      <vt:lpstr>Template class std::vector C++11</vt:lpstr>
      <vt:lpstr>Template class std::vector C++11</vt:lpstr>
      <vt:lpstr>Huiswerk!</vt:lpstr>
      <vt:lpstr>Objectgeoriënteerd Programmeren in C++ </vt:lpstr>
      <vt:lpstr>Hergebruik van classes</vt:lpstr>
      <vt:lpstr>Aggregatie</vt:lpstr>
      <vt:lpstr>Overerving</vt:lpstr>
      <vt:lpstr>ADT aanpak</vt:lpstr>
      <vt:lpstr>OO aanpak</vt:lpstr>
      <vt:lpstr>OO aanpak</vt:lpstr>
      <vt:lpstr>Polymorfisme</vt:lpstr>
      <vt:lpstr>Uitbreidbaarheid</vt:lpstr>
      <vt:lpstr>Huiswerk!</vt:lpstr>
      <vt:lpstr>Objectgeoriënteerd Programmeren in C++ </vt:lpstr>
      <vt:lpstr>Uitwerking Huiswerk</vt:lpstr>
      <vt:lpstr>Tiroler Herder</vt:lpstr>
      <vt:lpstr>Tiroler Herder</vt:lpstr>
      <vt:lpstr>Inline memberfuncties</vt:lpstr>
      <vt:lpstr>Boodschap sturen via pointer</vt:lpstr>
      <vt:lpstr>Slicing problem</vt:lpstr>
      <vt:lpstr>Abstract Base Class</vt:lpstr>
      <vt:lpstr>Slicing problem</vt:lpstr>
      <vt:lpstr>Slicing Problem</vt:lpstr>
      <vt:lpstr>Huiswerk!</vt:lpstr>
      <vt:lpstr>Objectgeoriënteerd Programmeren in C++ </vt:lpstr>
      <vt:lpstr>Overloading van memberfuncties</vt:lpstr>
      <vt:lpstr>Overloading en overerving</vt:lpstr>
      <vt:lpstr>Reden voor de hiding-rule</vt:lpstr>
      <vt:lpstr>Reden voor de hiding-rule</vt:lpstr>
      <vt:lpstr>Explicit overriding C++11</vt:lpstr>
      <vt:lpstr>Explicit overriding C++11</vt:lpstr>
      <vt:lpstr>Final overriding C++11</vt:lpstr>
      <vt:lpstr>Final overriding C++11</vt:lpstr>
      <vt:lpstr>Afscherming</vt:lpstr>
      <vt:lpstr>Proeftentamen</vt:lpstr>
      <vt:lpstr>Huiswerk!</vt:lpstr>
      <vt:lpstr>Huiswerk!</vt:lpstr>
      <vt:lpstr>Objectgeoriënteerd Programmeren in C++ </vt:lpstr>
      <vt:lpstr>Huiswerk!</vt:lpstr>
      <vt:lpstr>Objectgeoriënteerd Programmeren in C++ </vt:lpstr>
      <vt:lpstr>Software Engineering Fases</vt:lpstr>
      <vt:lpstr>Software Engineering</vt:lpstr>
      <vt:lpstr>Waterval = sequentieel</vt:lpstr>
      <vt:lpstr>Tijdsdruk...</vt:lpstr>
      <vt:lpstr>Spiraal = cyclisch</vt:lpstr>
      <vt:lpstr>Modelleren</vt:lpstr>
      <vt:lpstr>Wat modelleren we?</vt:lpstr>
      <vt:lpstr>Unified Modeling Language</vt:lpstr>
      <vt:lpstr>Visual Paradigm for UML</vt:lpstr>
      <vt:lpstr>Visual Paradigm for UML SE</vt:lpstr>
      <vt:lpstr>Objectgeoriënteerd Programmeren in C++ </vt:lpstr>
      <vt:lpstr>Klassediagram</vt:lpstr>
      <vt:lpstr>Objectdiagram</vt:lpstr>
      <vt:lpstr>Fases</vt:lpstr>
      <vt:lpstr>Code generatie</vt:lpstr>
      <vt:lpstr>Implementation = Code generatie</vt:lpstr>
      <vt:lpstr>Implementation = Code generatie</vt:lpstr>
      <vt:lpstr>Associatie</vt:lpstr>
      <vt:lpstr>Overerving (... is een ... )</vt:lpstr>
      <vt:lpstr>Aggregatie (... heeft een ...)</vt:lpstr>
      <vt:lpstr>Associatie</vt:lpstr>
      <vt:lpstr>Compositie (... bevat een ...)</vt:lpstr>
      <vt:lpstr>Compositie (... bevat een ...)</vt:lpstr>
      <vt:lpstr>Compositie (... bevat een ...)</vt:lpstr>
      <vt:lpstr>Compositie (... bevat een ...)</vt:lpstr>
      <vt:lpstr>Compositie (... bevat een ...)</vt:lpstr>
      <vt:lpstr>Compositie (... bevat een ...)</vt:lpstr>
      <vt:lpstr>Compositie (... bevat een ...)</vt:lpstr>
      <vt:lpstr>Commentaar</vt:lpstr>
      <vt:lpstr>Huiswerk!</vt:lpstr>
      <vt:lpstr>Objectgeoriënteerd Programmeren in C++ </vt:lpstr>
      <vt:lpstr>Voorbeeld</vt:lpstr>
      <vt:lpstr>Pure virtual member function</vt:lpstr>
      <vt:lpstr>Pure virtual member function</vt:lpstr>
      <vt:lpstr>Abstract Base Class</vt:lpstr>
      <vt:lpstr>Abstract Base Class</vt:lpstr>
      <vt:lpstr>Aggregatie implementatie</vt:lpstr>
      <vt:lpstr>Aggregatie implementatie</vt:lpstr>
      <vt:lpstr>Aggregatie implementatie</vt:lpstr>
      <vt:lpstr>Aggregatie implementatie</vt:lpstr>
      <vt:lpstr>Aggregatie implementatie</vt:lpstr>
      <vt:lpstr>Aggregatie implementatie</vt:lpstr>
      <vt:lpstr>Aggregatie implementatie</vt:lpstr>
      <vt:lpstr>Aggregatie implementatie</vt:lpstr>
      <vt:lpstr>Opdracht</vt:lpstr>
      <vt:lpstr>Uitwerking</vt:lpstr>
      <vt:lpstr>Uitwerking</vt:lpstr>
      <vt:lpstr>Kennel implementatie</vt:lpstr>
      <vt:lpstr>Huiswerk!</vt:lpstr>
      <vt:lpstr>Objectgeoriënteerd Programmeren in C++ </vt:lpstr>
      <vt:lpstr>UML diagrammen</vt:lpstr>
      <vt:lpstr>UML Use-case-diagram</vt:lpstr>
      <vt:lpstr>Use-case beschrijving</vt:lpstr>
      <vt:lpstr>Use-case beschrijving</vt:lpstr>
      <vt:lpstr>UML diagrammen</vt:lpstr>
      <vt:lpstr>Sequentiediagram</vt:lpstr>
      <vt:lpstr>Sequentiediagram</vt:lpstr>
      <vt:lpstr>Communicatiediagram</vt:lpstr>
      <vt:lpstr>Conditionele boodschappen</vt:lpstr>
      <vt:lpstr>Conditionele boodschappen</vt:lpstr>
      <vt:lpstr>Iteratie van boodschappen</vt:lpstr>
      <vt:lpstr>Iteratie van boodschappen</vt:lpstr>
      <vt:lpstr>Boodschap aan jezelf</vt:lpstr>
      <vt:lpstr>Constructor</vt:lpstr>
      <vt:lpstr>Voorbeeld (vervolg...)</vt:lpstr>
      <vt:lpstr>Opgave</vt:lpstr>
      <vt:lpstr>Uitwerking</vt:lpstr>
      <vt:lpstr>Huiswerk!</vt:lpstr>
      <vt:lpstr>Objectgeoriënteerd Programmeren in C++ </vt:lpstr>
      <vt:lpstr>UML diagrammen</vt:lpstr>
      <vt:lpstr>Toestandsdiagram</vt:lpstr>
      <vt:lpstr>Toestandsdiagram</vt:lpstr>
      <vt:lpstr>Toestandsdiagram</vt:lpstr>
      <vt:lpstr>Toestandsdiagram</vt:lpstr>
      <vt:lpstr>Toestandsdiagram</vt:lpstr>
      <vt:lpstr>Toestandsdiagram</vt:lpstr>
      <vt:lpstr>Opgave</vt:lpstr>
      <vt:lpstr>Uitwerking</vt:lpstr>
      <vt:lpstr>UML diagrammen</vt:lpstr>
      <vt:lpstr>Activiteitsdiagram</vt:lpstr>
      <vt:lpstr>Huiswerk!</vt:lpstr>
      <vt:lpstr>Objectgeoriënteerd Programmeren in C++ </vt:lpstr>
      <vt:lpstr>Globaal en lokaal geheugen</vt:lpstr>
      <vt:lpstr>Dynamisch geheugen</vt:lpstr>
      <vt:lpstr>Dynamische array</vt:lpstr>
      <vt:lpstr>Dynamisch geheugen</vt:lpstr>
      <vt:lpstr>Dynamische std::vector</vt:lpstr>
      <vt:lpstr>Constructor</vt:lpstr>
      <vt:lpstr>Destructor</vt:lpstr>
      <vt:lpstr>Constructor en destructor</vt:lpstr>
      <vt:lpstr>Constructor en destructor</vt:lpstr>
      <vt:lpstr>Gratis bij elke class!</vt:lpstr>
      <vt:lpstr>Default destructor probleem</vt:lpstr>
      <vt:lpstr>Virtual destructor</vt:lpstr>
      <vt:lpstr>Huiswerk!</vt:lpstr>
      <vt:lpstr>Objectgeoriënteerd Programmeren in C++ </vt:lpstr>
      <vt:lpstr>Aggregatie implementatie</vt:lpstr>
      <vt:lpstr>Implementatie</vt:lpstr>
      <vt:lpstr>Copy constructor</vt:lpstr>
      <vt:lpstr>Copy constructor</vt:lpstr>
      <vt:lpstr>Copy constructor</vt:lpstr>
      <vt:lpstr>operator=</vt:lpstr>
      <vt:lpstr>operator=</vt:lpstr>
      <vt:lpstr>operator=</vt:lpstr>
      <vt:lpstr>Wanneer zelf definiëren?</vt:lpstr>
      <vt:lpstr>Huiswerk!</vt:lpstr>
      <vt:lpstr>Objectgeoriënteerd Programmeren in C++ </vt:lpstr>
      <vt:lpstr>Memberfuncties en data members</vt:lpstr>
      <vt:lpstr>Memberfuncties en data members</vt:lpstr>
      <vt:lpstr>static</vt:lpstr>
      <vt:lpstr>static</vt:lpstr>
      <vt:lpstr>static memberfuncties</vt:lpstr>
      <vt:lpstr>static</vt:lpstr>
      <vt:lpstr>static</vt:lpstr>
      <vt:lpstr>Huiswerk!</vt:lpstr>
      <vt:lpstr>Overzicht stof OGOPRG</vt:lpstr>
      <vt:lpstr>Afronden practicum</vt:lpstr>
      <vt:lpstr>Objectgeoriënteerd Programmeren in C++ </vt:lpstr>
      <vt:lpstr>ADT Array</vt:lpstr>
      <vt:lpstr>ADT Array</vt:lpstr>
      <vt:lpstr>ADT Array</vt:lpstr>
      <vt:lpstr>Copy constructor</vt:lpstr>
      <vt:lpstr>Copy constructor</vt:lpstr>
      <vt:lpstr>Copy constructor</vt:lpstr>
      <vt:lpstr>operator=</vt:lpstr>
      <vt:lpstr>operator=</vt:lpstr>
      <vt:lpstr>operator=</vt:lpstr>
      <vt:lpstr>Wanneer zelf definiëren?</vt:lpstr>
      <vt:lpstr>ADT Array versus C array</vt:lpstr>
      <vt:lpstr>Template class Array</vt:lpstr>
      <vt:lpstr>Template class Array</vt:lpstr>
      <vt:lpstr>ADT Array versus std::Array</vt:lpstr>
      <vt:lpstr>ADT Array uitbreidingen C++11</vt:lpstr>
      <vt:lpstr>ADT Array uitbreidingen C++11</vt:lpstr>
      <vt:lpstr>ADT Array uitbreidingen C++11</vt:lpstr>
      <vt:lpstr>Objectgeoriënteerd Programmeren in C++ </vt:lpstr>
      <vt:lpstr>Inhoud</vt:lpstr>
      <vt:lpstr>Herbruikbaarheid</vt:lpstr>
      <vt:lpstr>Aanpasbaarheid</vt:lpstr>
      <vt:lpstr>Herbruikbaarheid</vt:lpstr>
      <vt:lpstr>Uitbreidbaarheid</vt:lpstr>
    </vt:vector>
  </TitlesOfParts>
  <Company>Haagse Hogeschool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Minor Elektrotechniek voor Ti</dc:title>
  <dc:creator>Harry Broeders</dc:creator>
  <cp:lastModifiedBy>Harry Broeders</cp:lastModifiedBy>
  <cp:revision>468</cp:revision>
  <cp:lastPrinted>2012-04-09T17:19:49Z</cp:lastPrinted>
  <dcterms:created xsi:type="dcterms:W3CDTF">2006-11-21T08:24:30Z</dcterms:created>
  <dcterms:modified xsi:type="dcterms:W3CDTF">2014-03-30T19:47:08Z</dcterms:modified>
</cp:coreProperties>
</file>

<file path=userCustomization/customUI.xml><?xml version="1.0" encoding="utf-8"?>
<mso:customUI xmlns:doc="http://schemas.microsoft.com/office/2006/01/customui/currentDocument" xmlns:mso="http://schemas.microsoft.com/office/2006/01/customui">
  <mso:ribbon>
    <mso:qat>
      <mso:documentControls>
        <mso:button idQ="doc:_OGOPRG.pptm__CodeFont_1" visible="true" label="CodeFont" imageMso="CharacterBorder" onAction="'OGOPRG.pptm'!CodeFont"/>
        <mso:button idQ="doc:_OGOPRG.pptm__ColorKeyword_1" visible="true" label="ColorKeyword" imageMso="AppointmentColor2" onAction="'OGOPRG.pptm'!ColorKeyword"/>
        <mso:button idQ="doc:_OGOPRG.pptm__ColorComment_1" visible="true" label="ColorComment" imageMso="AppointmentColor3" onAction="'OGOPRG.pptm'!ColorComment"/>
        <mso:button idQ="doc:_OGOPRG.pptm__ColorChar_1" visible="true" label="ColorChar" imageMso="AppointmentColor1" onAction="'OGOPRG.pptm'!ColorChar"/>
        <mso:button idQ="doc:_OGOPRG.pptm__ColorBlack_1" visible="true" label="ColorBlack" imageMso="BlackAndWhiteBlack" onAction="'OGOPRG.pptm'!ColorBlack"/>
      </mso:documentControls>
    </mso:qat>
  </mso:ribbon>
</mso:customUI>
</file>